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5.xml" ContentType="application/vnd.openxmlformats-officedocument.presentationml.slide+xml"/>
  <Override PartName="/ppt/slides/slide13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commentAuthors.xml" ContentType="application/vnd.openxmlformats-officedocument.presentationml.commentAuthor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1" r:id="rId5"/>
    <p:sldId id="265" r:id="rId6"/>
    <p:sldId id="266" r:id="rId7"/>
    <p:sldId id="263" r:id="rId8"/>
    <p:sldId id="269" r:id="rId9"/>
    <p:sldId id="267" r:id="rId10"/>
    <p:sldId id="268" r:id="rId11"/>
    <p:sldId id="270" r:id="rId12"/>
    <p:sldId id="271" r:id="rId13"/>
    <p:sldId id="272" r:id="rId14"/>
    <p:sldId id="274" r:id="rId15"/>
    <p:sldId id="273" r:id="rId16"/>
    <p:sldId id="275" r:id="rId17"/>
    <p:sldId id="276" r:id="rId18"/>
    <p:sldId id="277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rlner, Ray (Fed)" initials="PR(" lastIdx="1" clrIdx="0">
    <p:extLst>
      <p:ext uri="{19B8F6BF-5375-455C-9EA6-DF929625EA0E}">
        <p15:presenceInfo xmlns:p15="http://schemas.microsoft.com/office/powerpoint/2012/main" userId="S-1-5-21-1908027396-2059629336-315576832-2570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9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32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2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Relationship Id="rId27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1A539E-A276-4855-8BC2-48FE447582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1ECCCC6-4063-4C5C-B225-0ED4D5943D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97C3EF-BF17-4D40-AFD1-F48D41B9AA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41E17-E01B-43AF-96D1-B8371FCE4B36}" type="datetimeFigureOut">
              <a:rPr lang="en-US" smtClean="0"/>
              <a:t>8/2/2018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93A0B1-B245-415B-AA23-416628AF4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495131-DCDA-4214-B06C-94691512B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4B8D-82DB-4942-804E-2C67DE7B5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47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F75A32-C8D1-4706-814D-6C84990D63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69B9B4-08FA-4723-9E6F-0C9BC26455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86E06B-9CD6-4342-965F-AE2770DA8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41E17-E01B-43AF-96D1-B8371FCE4B36}" type="datetimeFigureOut">
              <a:rPr lang="en-US" smtClean="0"/>
              <a:t>8/2/2018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A5A871-8D4E-41AC-A2F6-53D29C522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5A068D-B0ED-4B5A-9DD1-FEEC35E3C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4B8D-82DB-4942-804E-2C67DE7B5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422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4F43B1-2D95-42AC-992D-554A6F430E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7B8EEC-9A26-4ABF-A31C-FF31E6A945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990439-C4D5-421B-BC13-6D0127B330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41E17-E01B-43AF-96D1-B8371FCE4B36}" type="datetimeFigureOut">
              <a:rPr lang="en-US" smtClean="0"/>
              <a:t>8/2/2018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9B4F99-7A4F-41EB-A032-13AE0CF37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DA5838-02D2-4098-BD7B-429E0CC52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4B8D-82DB-4942-804E-2C67DE7B5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695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0DD98-6833-41BC-A324-3975147AC5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4723A5-C24F-424D-AED3-8651E1C110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5C9D08-FBB7-494F-9305-3F700451F9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41E17-E01B-43AF-96D1-B8371FCE4B36}" type="datetimeFigureOut">
              <a:rPr lang="en-US" smtClean="0"/>
              <a:t>8/2/2018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A9E012-165F-43E9-9BB8-1474496E0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D64432-AC06-4D2E-AE06-C7836CEDE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4B8D-82DB-4942-804E-2C67DE7B5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336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215A1-B2EC-4332-9EBA-789DFB3812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3B0713-B8E2-4827-98AA-64200DD77F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40486D-8BDA-40F0-A296-6013E4A52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41E17-E01B-43AF-96D1-B8371FCE4B36}" type="datetimeFigureOut">
              <a:rPr lang="en-US" smtClean="0"/>
              <a:t>8/2/2018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B3A196-62AD-4B12-A3E5-E2454CC00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396BBF-4262-4CD9-8448-9403BFDAC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4B8D-82DB-4942-804E-2C67DE7B5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340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F78B3D-2D6A-4BB2-9992-0C2770EE40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4545E7-D7AF-4063-9108-CE51693485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3B546C-8EA2-480C-988B-8A670559E2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8E6B93-2B0C-43CE-84A9-E147E8CC7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41E17-E01B-43AF-96D1-B8371FCE4B36}" type="datetimeFigureOut">
              <a:rPr lang="en-US" smtClean="0"/>
              <a:t>8/2/2018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8AAA6E-7FB5-4782-B5EF-60E57B2F9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9BFC46-629C-49EA-B9FD-D97CE2FCD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4B8D-82DB-4942-804E-2C67DE7B5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25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A688BF-8D9B-4008-A3ED-DBDB49B98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503002-15D3-4FF7-A84E-D559E53182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214535-1EB8-4B9D-8EF2-8E4922F8F3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551A3CE-0FAD-49DE-85B6-0E60420E5F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1D84ABC-3AA2-48E4-820D-FAF04601EC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753D4F-F0B6-494F-8C02-DF5F9C760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41E17-E01B-43AF-96D1-B8371FCE4B36}" type="datetimeFigureOut">
              <a:rPr lang="en-US" smtClean="0"/>
              <a:t>8/2/2018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7C3A3DE-C1AF-4B89-94D8-63A03400E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94BD3A7-5B5A-4C2D-A1E4-F5D939999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4B8D-82DB-4942-804E-2C67DE7B5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956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0E933F-3B5E-406E-9087-EEB8D141C8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B179BD-DFC8-4A2F-895D-26F5641BE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41E17-E01B-43AF-96D1-B8371FCE4B36}" type="datetimeFigureOut">
              <a:rPr lang="en-US" smtClean="0"/>
              <a:t>8/2/2018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D227D5-86AE-4511-B052-A547BC33A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F519BE-6A33-4368-BA5B-A2AB92D8A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4B8D-82DB-4942-804E-2C67DE7B5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476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1CE4924-6FB1-4CC2-A667-E3996BA0C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41E17-E01B-43AF-96D1-B8371FCE4B36}" type="datetimeFigureOut">
              <a:rPr lang="en-US" smtClean="0"/>
              <a:t>8/2/2018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C4FEE6-E9C8-4203-AE22-EA66D6488A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CC5081-D66E-440B-8AF7-B3434793E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4B8D-82DB-4942-804E-2C67DE7B5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885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0B05C4-2C6C-47E5-ADFB-78E4A3F9FF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B518CA-5DB9-4D54-978D-E894527086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772940-30E3-47C6-97A3-760DD87F80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C8C279-1EAB-4949-87F0-676DD9940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41E17-E01B-43AF-96D1-B8371FCE4B36}" type="datetimeFigureOut">
              <a:rPr lang="en-US" smtClean="0"/>
              <a:t>8/2/2018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F7CAB-19F1-4FE0-8BE5-6183FABE5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D25E0C-AA35-4A59-94DD-7FE69BC97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4B8D-82DB-4942-804E-2C67DE7B5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555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0552F-D4D3-4D22-A1E9-79FAB4367B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9AA6AA-ED04-40D1-ABE0-07BA525193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E8661E-097A-468A-A0B6-F61EBDC43C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111EAB-6977-40CF-A476-D6D444B493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41E17-E01B-43AF-96D1-B8371FCE4B36}" type="datetimeFigureOut">
              <a:rPr lang="en-US" smtClean="0"/>
              <a:t>8/2/2018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FF63E4-F133-4EBB-9928-1E367F9B2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D277B4-B358-4924-9600-77F11720B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4B8D-82DB-4942-804E-2C67DE7B5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615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3203D82-737D-4ED2-BDA1-66EB32AE6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B02E45-7363-4ACB-9419-981D0C440E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1C6979-5552-40BE-8F7F-8E877B126B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41E17-E01B-43AF-96D1-B8371FCE4B36}" type="datetimeFigureOut">
              <a:rPr lang="en-US" smtClean="0"/>
              <a:t>8/2/2018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A1AC7D-194D-48B4-BB5A-11BCE13EDD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56AD53-D190-4BD4-8704-75740B1D37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414B8D-82DB-4942-804E-2C67DE7B5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334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7" Type="http://schemas.openxmlformats.org/officeDocument/2006/relationships/image" Target="../media/image10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9.emf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38BC3E-3D7E-4DB4-A2F6-D5D190F764B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BIKE</a:t>
            </a:r>
            <a:br>
              <a:rPr lang="en-US" dirty="0"/>
            </a:br>
            <a:br>
              <a:rPr lang="en-US" dirty="0"/>
            </a:br>
            <a:r>
              <a:rPr lang="en-US" dirty="0"/>
              <a:t>(Bit-</a:t>
            </a:r>
            <a:r>
              <a:rPr lang="en-US" dirty="0">
                <a:solidFill>
                  <a:srgbClr val="FF0000"/>
                </a:solidFill>
              </a:rPr>
              <a:t>F</a:t>
            </a:r>
            <a:r>
              <a:rPr lang="en-US" dirty="0"/>
              <a:t>lipping Key Exchange)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C63C22-F0BA-4B96-B34F-4686D97AFC5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Presented by Ray Perlner</a:t>
            </a:r>
          </a:p>
        </p:txBody>
      </p:sp>
    </p:spTree>
    <p:extLst>
      <p:ext uri="{BB962C8B-B14F-4D97-AF65-F5344CB8AC3E}">
        <p14:creationId xmlns:p14="http://schemas.microsoft.com/office/powerpoint/2010/main" val="28819687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7">
            <a:extLst>
              <a:ext uri="{FF2B5EF4-FFF2-40B4-BE49-F238E27FC236}">
                <a16:creationId xmlns:a16="http://schemas.microsoft.com/office/drawing/2014/main" id="{3459A43E-34BF-457A-9E1E-1FF1EBA881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</a:t>
            </a:r>
            <a:br>
              <a:rPr lang="en-US" dirty="0"/>
            </a:br>
            <a:r>
              <a:rPr lang="en-US" sz="2000" dirty="0"/>
              <a:t>(Note: Jacob’s numbers look similar, although consistently larger by a factor of ~2.)</a:t>
            </a:r>
            <a:endParaRPr lang="en-US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662D748D-863E-49E7-9783-D39A4DE741A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BIKE-1</a:t>
            </a:r>
          </a:p>
        </p:txBody>
      </p:sp>
      <p:pic>
        <p:nvPicPr>
          <p:cNvPr id="23" name="Content Placeholder 22">
            <a:extLst>
              <a:ext uri="{FF2B5EF4-FFF2-40B4-BE49-F238E27FC236}">
                <a16:creationId xmlns:a16="http://schemas.microsoft.com/office/drawing/2014/main" id="{268B5E7B-8679-426D-A537-36EC858560A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950053" y="3889361"/>
            <a:ext cx="3176124" cy="1212785"/>
          </a:xfrm>
          <a:prstGeom prst="rect">
            <a:avLst/>
          </a:prstGeom>
        </p:spPr>
      </p:pic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8C328C48-D422-4048-8F83-F2D94833B0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236441" y="1681163"/>
            <a:ext cx="3553627" cy="823912"/>
          </a:xfrm>
        </p:spPr>
        <p:txBody>
          <a:bodyPr/>
          <a:lstStyle/>
          <a:p>
            <a:r>
              <a:rPr lang="en-US" dirty="0"/>
              <a:t>BIKE-2</a:t>
            </a:r>
          </a:p>
        </p:txBody>
      </p:sp>
      <p:pic>
        <p:nvPicPr>
          <p:cNvPr id="25" name="Content Placeholder 24">
            <a:extLst>
              <a:ext uri="{FF2B5EF4-FFF2-40B4-BE49-F238E27FC236}">
                <a16:creationId xmlns:a16="http://schemas.microsoft.com/office/drawing/2014/main" id="{D5853974-035F-4FC8-BF26-B3CD24B92A89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4237244" y="3881384"/>
            <a:ext cx="3455462" cy="1220762"/>
          </a:xfrm>
          <a:prstGeom prst="rect">
            <a:avLst/>
          </a:prstGeom>
        </p:spPr>
      </p:pic>
      <p:sp>
        <p:nvSpPr>
          <p:cNvPr id="17" name="Text Placeholder 13">
            <a:extLst>
              <a:ext uri="{FF2B5EF4-FFF2-40B4-BE49-F238E27FC236}">
                <a16:creationId xmlns:a16="http://schemas.microsoft.com/office/drawing/2014/main" id="{68FF98E0-50B4-4894-8503-E54930A2D4D6}"/>
              </a:ext>
            </a:extLst>
          </p:cNvPr>
          <p:cNvSpPr txBox="1">
            <a:spLocks/>
          </p:cNvSpPr>
          <p:nvPr/>
        </p:nvSpPr>
        <p:spPr>
          <a:xfrm>
            <a:off x="7902430" y="1690688"/>
            <a:ext cx="3565320" cy="82391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21" name="Text Placeholder 13">
            <a:extLst>
              <a:ext uri="{FF2B5EF4-FFF2-40B4-BE49-F238E27FC236}">
                <a16:creationId xmlns:a16="http://schemas.microsoft.com/office/drawing/2014/main" id="{B6B67CDE-62E5-4BAF-96CD-B851F55C7C89}"/>
              </a:ext>
            </a:extLst>
          </p:cNvPr>
          <p:cNvSpPr txBox="1">
            <a:spLocks/>
          </p:cNvSpPr>
          <p:nvPr/>
        </p:nvSpPr>
        <p:spPr>
          <a:xfrm>
            <a:off x="7790069" y="1690688"/>
            <a:ext cx="3565320" cy="82391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BIKE-3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207868EC-E7A6-4EC1-B82C-15787237FE5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3731" y="2514600"/>
            <a:ext cx="3422710" cy="1306513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07E6FCC0-4E73-439F-BF7E-4000D888D1E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36441" y="2524125"/>
            <a:ext cx="3553627" cy="1225753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B3A44806-EDE0-4F3D-A076-0C1A456AFB6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702819" y="2524125"/>
            <a:ext cx="3509959" cy="1225753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B01EE03-A0B5-4877-A38A-5187310C0ED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692706" y="3909802"/>
            <a:ext cx="3590487" cy="1252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71405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F6220471-D62E-4D26-BC93-2D0470C6E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BIKE-2 Batch Key Generation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7">
                <a:extLst>
                  <a:ext uri="{FF2B5EF4-FFF2-40B4-BE49-F238E27FC236}">
                    <a16:creationId xmlns:a16="http://schemas.microsoft.com/office/drawing/2014/main" id="{6FA549BD-CA8E-47BC-84A1-BFD0032CAAB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Assumes polynomial inversion is more expensive than polynomial multiplication</a:t>
                </a:r>
              </a:p>
              <a:p>
                <a:r>
                  <a:rPr lang="en-US" dirty="0"/>
                  <a:t>Generate polynomials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…</m:t>
                    </m:r>
                  </m:oMath>
                </a14:m>
                <a:endParaRPr lang="en-US" dirty="0"/>
              </a:p>
              <a:p>
                <a:r>
                  <a:rPr lang="en-US" dirty="0"/>
                  <a:t>Compute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𝑡𝑚𝑝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𝑧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∙…)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US" dirty="0"/>
              </a:p>
              <a:p>
                <a:r>
                  <a:rPr lang="en-US" dirty="0"/>
                  <a:t>To get e.g.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dirty="0"/>
                  <a:t> compute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b="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𝑡𝑚𝑝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b="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𝑧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∙…</m:t>
                    </m:r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8" name="Content Placeholder 7">
                <a:extLst>
                  <a:ext uri="{FF2B5EF4-FFF2-40B4-BE49-F238E27FC236}">
                    <a16:creationId xmlns:a16="http://schemas.microsoft.com/office/drawing/2014/main" id="{6FA549BD-CA8E-47BC-84A1-BFD0032CAAB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>
            <a:extLst>
              <a:ext uri="{FF2B5EF4-FFF2-40B4-BE49-F238E27FC236}">
                <a16:creationId xmlns:a16="http://schemas.microsoft.com/office/drawing/2014/main" id="{AD172812-8902-40C8-855D-3C95F663F4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3638" y="4386263"/>
            <a:ext cx="5483701" cy="179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28787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EEED91-A497-4DBE-BEBC-6DCB802C3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Known attacks: Information Set Decoding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57DD4B5-C532-45FA-8A12-ABFFF201B43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62500" lnSpcReduction="20000"/>
              </a:bodyPr>
              <a:lstStyle/>
              <a:p>
                <a:r>
                  <a:rPr lang="en-US" dirty="0"/>
                  <a:t>Basic idea Guess k-bits of low weight codeword/ error vector and use linear algebra to find the rest.</a:t>
                </a:r>
              </a:p>
              <a:p>
                <a:pPr lvl="1"/>
                <a:r>
                  <a:rPr lang="en-US" dirty="0"/>
                  <a:t>Find error vector:</a:t>
                </a:r>
              </a:p>
              <a:p>
                <a:pPr lvl="2"/>
                <a:r>
                  <a:rPr lang="en-US" dirty="0"/>
                  <a:t>Permute columns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US" dirty="0"/>
                  <a:t> resulting in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’ =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𝐺𝑃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= 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).</m:t>
                    </m:r>
                  </m:oMath>
                </a14:m>
                <a:endParaRPr lang="en-US" dirty="0"/>
              </a:p>
              <a:p>
                <a:pPr lvl="2"/>
                <a:r>
                  <a:rPr lang="en-US" dirty="0"/>
                  <a:t>Hope first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 bits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𝑒𝑃</m:t>
                    </m:r>
                  </m:oMath>
                </a14:m>
                <a:r>
                  <a:rPr lang="en-US" dirty="0"/>
                  <a:t> are zero.</a:t>
                </a:r>
              </a:p>
              <a:p>
                <a:pPr lvl="2"/>
                <a:r>
                  <a:rPr lang="en-US" dirty="0"/>
                  <a:t>If so, can multiply first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 bits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err="1" smtClean="0">
                        <a:latin typeface="Cambria Math" panose="02040503050406030204" pitchFamily="18" charset="0"/>
                      </a:rPr>
                      <m:t>𝑚𝐺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+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by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dirty="0"/>
                  <a:t> to recover m</a:t>
                </a:r>
              </a:p>
              <a:p>
                <a:pPr lvl="2"/>
                <a:r>
                  <a:rPr lang="en-US" dirty="0"/>
                  <a:t>Asymptotic complexity: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Find MDPC private key:</a:t>
                </a:r>
              </a:p>
              <a:p>
                <a:pPr lvl="2"/>
                <a:r>
                  <a:rPr lang="en-US" dirty="0"/>
                  <a:t>Permute columns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US" i="1" baseline="-25000" dirty="0" err="1" smtClean="0">
                        <a:latin typeface="Cambria Math" panose="02040503050406030204" pitchFamily="18" charset="0"/>
                      </a:rPr>
                      <m:t>𝑝𝑢𝑏</m:t>
                    </m:r>
                  </m:oMath>
                </a14:m>
                <a:r>
                  <a:rPr lang="en-US" dirty="0"/>
                  <a:t> resulting in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’ = </m:t>
                    </m:r>
                    <m:r>
                      <a:rPr lang="en-US" i="1" dirty="0" err="1" smtClean="0"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US" i="1" baseline="-25000" dirty="0" err="1" smtClean="0">
                        <a:latin typeface="Cambria Math" panose="02040503050406030204" pitchFamily="18" charset="0"/>
                      </a:rPr>
                      <m:t>𝑝𝑢𝑏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= 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).</m:t>
                    </m:r>
                  </m:oMath>
                </a14:m>
                <a:endParaRPr lang="en-US" baseline="-25000" dirty="0"/>
              </a:p>
              <a:p>
                <a:pPr lvl="2"/>
                <a:r>
                  <a:rPr lang="en-US" dirty="0"/>
                  <a:t>Hope first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 bits of a row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dirty="0"/>
                  <a:t> are (1, 0, …, 0).</a:t>
                </a:r>
              </a:p>
              <a:p>
                <a:pPr lvl="2"/>
                <a:r>
                  <a:rPr lang="en-US" dirty="0"/>
                  <a:t>If so, the row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𝐻𝑃</m:t>
                    </m:r>
                  </m:oMath>
                </a14:m>
                <a:r>
                  <a:rPr lang="en-US" dirty="0"/>
                  <a:t> is the top row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’</m:t>
                    </m:r>
                  </m:oMath>
                </a14:m>
                <a:endParaRPr lang="en-US" dirty="0"/>
              </a:p>
              <a:p>
                <a:pPr lvl="2"/>
                <a:r>
                  <a:rPr lang="en-US" dirty="0"/>
                  <a:t>Asymptotic complexity: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sup>
                    </m:sSup>
                  </m:oMath>
                </a14:m>
                <a:endParaRPr lang="en-US" dirty="0"/>
              </a:p>
              <a:p>
                <a:r>
                  <a:rPr lang="en-US" dirty="0"/>
                  <a:t>Complications</a:t>
                </a:r>
              </a:p>
              <a:p>
                <a:pPr lvl="1"/>
                <a:r>
                  <a:rPr lang="en-US" dirty="0"/>
                  <a:t>Fancier versions of ISD: Stern’s algorithm, MMT, BJMM etc.</a:t>
                </a:r>
              </a:p>
              <a:p>
                <a:pPr lvl="2"/>
                <a:r>
                  <a:rPr lang="en-US" dirty="0"/>
                  <a:t>Same asymptotic complexity as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/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/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 go to zero. (Note for MDPC: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𝑤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e>
                    </m:rad>
                  </m:oMath>
                </a14:m>
                <a:r>
                  <a:rPr lang="en-US" dirty="0"/>
                  <a:t>)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 target rows in parity check matrix: Improves  key recovery complexity to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den>
                    </m:f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𝑤</m:t>
                        </m:r>
                      </m:sup>
                    </m:sSup>
                  </m:oMath>
                </a14:m>
                <a:r>
                  <a:rPr lang="en-US" dirty="0"/>
                  <a:t>.</a:t>
                </a:r>
              </a:p>
              <a:p>
                <a:pPr lvl="1"/>
                <a:r>
                  <a:rPr lang="en-US" dirty="0"/>
                  <a:t>Ring structure plus Decoding One Out of Many (DOOM) improves error finding complexity to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</m:rad>
                      </m:den>
                    </m:f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</m:oMath>
                </a14:m>
                <a:r>
                  <a:rPr lang="en-US" dirty="0"/>
                  <a:t>.</a:t>
                </a:r>
              </a:p>
              <a:p>
                <a:pPr lvl="1"/>
                <a:r>
                  <a:rPr lang="en-US" dirty="0"/>
                  <a:t>Grover’s algorithm gives near full square root speedup</a:t>
                </a: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57DD4B5-C532-45FA-8A12-ABFFF201B43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406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641473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0C4D5E-1A48-4A0D-B7AA-C244B37DA7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Known attacks: Reaction Attacks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9BE588-051C-40A8-910E-51CCBC7E04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Guo, </a:t>
            </a:r>
            <a:r>
              <a:rPr lang="en-US" dirty="0" err="1"/>
              <a:t>Johannson</a:t>
            </a:r>
            <a:r>
              <a:rPr lang="en-US" dirty="0"/>
              <a:t>, </a:t>
            </a:r>
            <a:r>
              <a:rPr lang="en-US" dirty="0" err="1"/>
              <a:t>Stankovsky</a:t>
            </a:r>
            <a:r>
              <a:rPr lang="en-US" dirty="0"/>
              <a:t> [GJS 2016] show how to recover private key from statistical analysis of decryption failures.</a:t>
            </a:r>
          </a:p>
          <a:p>
            <a:r>
              <a:rPr lang="en-US" dirty="0"/>
              <a:t>This attack does not affect the claimed security of BIKE, since it is recommended for ephemeral-ephemeral use only, and only claims IND-CPA security.</a:t>
            </a:r>
          </a:p>
        </p:txBody>
      </p:sp>
    </p:spTree>
    <p:extLst>
      <p:ext uri="{BB962C8B-B14F-4D97-AF65-F5344CB8AC3E}">
        <p14:creationId xmlns:p14="http://schemas.microsoft.com/office/powerpoint/2010/main" val="3898992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B23EE5-180D-4DB2-A135-AA8CE8039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Choice of 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717572B-5B0F-4C8A-85F1-0DD629D26C4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Polynomials are over ring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GF</m:t>
                    </m:r>
                    <m:r>
                      <a:rPr lang="en-US">
                        <a:latin typeface="Cambria Math" panose="02040503050406030204" pitchFamily="18" charset="0"/>
                      </a:rPr>
                      <m:t>2[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x</m:t>
                    </m:r>
                    <m:r>
                      <a:rPr lang="en-US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dirty="0"/>
                  <a:t>/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𝑟</m:t>
                        </m:r>
                      </m:sup>
                    </m:sSup>
                    <m:r>
                      <a:rPr lang="en-US" i="1" dirty="0">
                        <a:latin typeface="Cambria Math" panose="02040503050406030204" pitchFamily="18" charset="0"/>
                      </a:rPr>
                      <m:t>−1)</m:t>
                    </m:r>
                  </m:oMath>
                </a14:m>
                <a:endParaRPr lang="en-US" dirty="0"/>
              </a:p>
              <a:p>
                <a:r>
                  <a:rPr lang="en-US" dirty="0"/>
                  <a:t>Recall that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dirty="0"/>
                  <a:t> is chosen so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sup>
                        </m:s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−1</m:t>
                        </m:r>
                      </m:den>
                    </m:f>
                  </m:oMath>
                </a14:m>
                <a:r>
                  <a:rPr lang="en-US" dirty="0"/>
                  <a:t> is irreducible mod 2.</a:t>
                </a:r>
              </a:p>
              <a:p>
                <a:r>
                  <a:rPr lang="en-US" dirty="0"/>
                  <a:t>Why?</a:t>
                </a:r>
              </a:p>
              <a:p>
                <a:r>
                  <a:rPr lang="en-US" dirty="0"/>
                  <a:t>Possible reasons:</a:t>
                </a:r>
              </a:p>
              <a:p>
                <a:pPr lvl="1"/>
                <a:r>
                  <a:rPr lang="en-US" dirty="0"/>
                  <a:t>It’s easy to tell whether a polynomial is invertible (only requires odd hamming weight strictly less than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dirty="0"/>
                  <a:t>)</a:t>
                </a:r>
              </a:p>
              <a:p>
                <a:pPr lvl="1"/>
                <a:r>
                  <a:rPr lang="en-US" dirty="0"/>
                  <a:t>Might be worried about folding attacks like [</a:t>
                </a:r>
                <a:r>
                  <a:rPr lang="en-US" dirty="0" err="1"/>
                  <a:t>Hauteville</a:t>
                </a:r>
                <a:r>
                  <a:rPr lang="en-US" dirty="0"/>
                  <a:t>, Tillich 2015] on LRPC codes.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717572B-5B0F-4C8A-85F1-0DD629D26C4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 r="-11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550495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1C38A2-F707-4EC0-90BB-672CD70CB6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 Proof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67769A7-BAB2-4065-A1AC-CB3BC9801C6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Submission gives an attempted security proof</a:t>
                </a:r>
              </a:p>
              <a:p>
                <a:pPr lvl="1"/>
                <a:r>
                  <a:rPr lang="en-US" dirty="0"/>
                  <a:t>Basic assumptions: </a:t>
                </a:r>
              </a:p>
              <a:p>
                <a:pPr lvl="2"/>
                <a:r>
                  <a:rPr lang="en-US" dirty="0"/>
                  <a:t>QC - MDPC codes in systematic form look random.</a:t>
                </a:r>
              </a:p>
              <a:p>
                <a:pPr lvl="2"/>
                <a:r>
                  <a:rPr lang="en-US" dirty="0"/>
                  <a:t>Syndromes from random QC codes and low weight error vectors look random.</a:t>
                </a:r>
              </a:p>
              <a:p>
                <a:pPr lvl="1"/>
                <a:r>
                  <a:rPr lang="en-US" dirty="0"/>
                  <a:t>Won’t go into detail, but I think there are errors in the proof</a:t>
                </a:r>
              </a:p>
              <a:p>
                <a:pPr lvl="2"/>
                <a:r>
                  <a:rPr lang="en-US" dirty="0"/>
                  <a:t>Claims BIKE-3 and BIKE-1 have same assumptions (I think it BIKE-1 should have same assumptions as BIKE-2).</a:t>
                </a:r>
              </a:p>
              <a:p>
                <a:pPr lvl="2"/>
                <a:r>
                  <a:rPr lang="en-US" dirty="0"/>
                  <a:t>A little less clear about distinction between search and decision than I’d like</a:t>
                </a:r>
              </a:p>
              <a:p>
                <a:pPr lvl="2"/>
                <a:r>
                  <a:rPr lang="en-US" dirty="0"/>
                  <a:t>Since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GF</m:t>
                    </m:r>
                    <m:r>
                      <a:rPr lang="en-US">
                        <a:latin typeface="Cambria Math" panose="02040503050406030204" pitchFamily="18" charset="0"/>
                      </a:rPr>
                      <m:t>2[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x</m:t>
                    </m:r>
                    <m:r>
                      <a:rPr lang="en-US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dirty="0"/>
                  <a:t>/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𝑟</m:t>
                        </m:r>
                      </m:sup>
                    </m:sSup>
                    <m:r>
                      <a:rPr lang="en-US" i="1" dirty="0">
                        <a:latin typeface="Cambria Math" panose="02040503050406030204" pitchFamily="18" charset="0"/>
                      </a:rPr>
                      <m:t>−1)</m:t>
                    </m:r>
                  </m:oMath>
                </a14:m>
                <a:r>
                  <a:rPr lang="en-US" dirty="0"/>
                  <a:t> factors as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GF</m:t>
                    </m:r>
                    <m:r>
                      <a:rPr lang="en-US">
                        <a:latin typeface="Cambria Math" panose="02040503050406030204" pitchFamily="18" charset="0"/>
                      </a:rPr>
                      <m:t>2[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x</m:t>
                    </m:r>
                    <m:r>
                      <a:rPr lang="en-US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dirty="0"/>
                  <a:t>/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−1)</m:t>
                    </m:r>
                    <m:r>
                      <a:rPr lang="en-US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⊗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GF</m:t>
                    </m:r>
                    <m:r>
                      <a:rPr lang="en-US">
                        <a:latin typeface="Cambria Math" panose="02040503050406030204" pitchFamily="18" charset="0"/>
                      </a:rPr>
                      <m:t>2[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x</m:t>
                    </m:r>
                    <m:r>
                      <a:rPr lang="en-US">
                        <a:latin typeface="Cambria Math" panose="02040503050406030204" pitchFamily="18" charset="0"/>
                      </a:rPr>
                      <m:t>]</m:t>
                    </m:r>
                    <m:r>
                      <m:rPr>
                        <m:nor/>
                      </m:rPr>
                      <a:rPr lang="en-US" dirty="0"/>
                      <m:t>/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+… +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1)</m:t>
                    </m:r>
                  </m:oMath>
                </a14:m>
                <a:r>
                  <a:rPr lang="en-US" dirty="0"/>
                  <a:t>, parity of syndromes/ codes is often predictable. (Pointed out on forum.)</a:t>
                </a:r>
              </a:p>
              <a:p>
                <a:pPr lvl="1"/>
                <a:r>
                  <a:rPr lang="en-US" dirty="0"/>
                  <a:t>Nonetheless, for what it’s worth, I think something like the attempted proof can be correctly stated</a:t>
                </a:r>
                <a:r>
                  <a:rPr lang="en-US"/>
                  <a:t>/ proved.</a:t>
                </a:r>
                <a:endParaRPr lang="en-US" dirty="0"/>
              </a:p>
              <a:p>
                <a:pPr lvl="2"/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67769A7-BAB2-4065-A1AC-CB3BC9801C6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 b="-1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156192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3AF2D5-F986-4D23-AA89-0BA90EE2AE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Similar submissions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7A26BB-7939-4E68-99FC-F7EB086C14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Straight up knock off</a:t>
            </a:r>
          </a:p>
          <a:p>
            <a:pPr lvl="1"/>
            <a:r>
              <a:rPr lang="en-US" dirty="0"/>
              <a:t>QC-MDPC-KEM</a:t>
            </a:r>
          </a:p>
          <a:p>
            <a:r>
              <a:rPr lang="en-US" dirty="0"/>
              <a:t>Pretty much the same problem</a:t>
            </a:r>
          </a:p>
          <a:p>
            <a:pPr lvl="1"/>
            <a:r>
              <a:rPr lang="en-US" dirty="0"/>
              <a:t>HQC (If BIKE is NTRU, this is </a:t>
            </a:r>
            <a:r>
              <a:rPr lang="en-US" dirty="0" err="1"/>
              <a:t>RingLWE</a:t>
            </a:r>
            <a:r>
              <a:rPr lang="en-US" dirty="0"/>
              <a:t>)</a:t>
            </a:r>
          </a:p>
          <a:p>
            <a:r>
              <a:rPr lang="en-US" dirty="0"/>
              <a:t>Similar problem; probably harder to analyze</a:t>
            </a:r>
          </a:p>
          <a:p>
            <a:pPr lvl="1"/>
            <a:r>
              <a:rPr lang="en-US" dirty="0" err="1"/>
              <a:t>LEDApkc</a:t>
            </a:r>
            <a:r>
              <a:rPr lang="en-US" dirty="0"/>
              <a:t>/</a:t>
            </a:r>
            <a:r>
              <a:rPr lang="en-US" dirty="0" err="1"/>
              <a:t>LEDAkem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Basically the same scheme, but Rank metric</a:t>
            </a:r>
          </a:p>
          <a:p>
            <a:pPr lvl="1"/>
            <a:r>
              <a:rPr lang="en-US" dirty="0"/>
              <a:t>LAKE/Locker, Ouroboros-R</a:t>
            </a:r>
          </a:p>
          <a:p>
            <a:r>
              <a:rPr lang="en-US" dirty="0"/>
              <a:t>Basically the same scheme, but Euclidean metric</a:t>
            </a:r>
          </a:p>
          <a:p>
            <a:pPr lvl="1"/>
            <a:r>
              <a:rPr lang="en-US" dirty="0" err="1"/>
              <a:t>NTRUxxx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5965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875E1-D086-4F4D-B2E0-4DA99A2C6E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Advantages and limitations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8F8DD5-99D3-485F-A855-7960AC79A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Advantages</a:t>
            </a:r>
          </a:p>
          <a:p>
            <a:pPr lvl="1"/>
            <a:r>
              <a:rPr lang="en-US" dirty="0"/>
              <a:t>All known IND-CPA attacks are well-understood information set decoding type attacks.</a:t>
            </a:r>
          </a:p>
          <a:p>
            <a:pPr lvl="2"/>
            <a:r>
              <a:rPr lang="en-US" dirty="0"/>
              <a:t>ISD has been known for 45 years and improvements have left asymptotic complexity the same.</a:t>
            </a:r>
          </a:p>
          <a:p>
            <a:pPr lvl="2"/>
            <a:r>
              <a:rPr lang="en-US" dirty="0"/>
              <a:t>Compares favorably with lattice attacks (stability) and Rank-Metric attacks (newness)</a:t>
            </a:r>
          </a:p>
          <a:p>
            <a:pPr lvl="1"/>
            <a:r>
              <a:rPr lang="en-US" dirty="0"/>
              <a:t>Relatively small key sizes (10,000 to 65,000 bits)</a:t>
            </a:r>
          </a:p>
          <a:p>
            <a:pPr lvl="1"/>
            <a:r>
              <a:rPr lang="en-US" dirty="0"/>
              <a:t>Reasonably fast for all operations. </a:t>
            </a:r>
          </a:p>
          <a:p>
            <a:pPr lvl="2"/>
            <a:r>
              <a:rPr lang="en-US" dirty="0"/>
              <a:t>Except for BIKE2 keygen without batching, operations look like they take less than a millisecond on a good processor for 128 bit security.</a:t>
            </a:r>
          </a:p>
          <a:p>
            <a:r>
              <a:rPr lang="en-US" dirty="0"/>
              <a:t>Limitations</a:t>
            </a:r>
          </a:p>
          <a:p>
            <a:pPr lvl="1"/>
            <a:r>
              <a:rPr lang="en-US" dirty="0"/>
              <a:t>High Decryption failure rate</a:t>
            </a:r>
          </a:p>
          <a:p>
            <a:pPr lvl="1"/>
            <a:r>
              <a:rPr lang="en-US" dirty="0"/>
              <a:t>Does not provide IND-CCA security</a:t>
            </a:r>
          </a:p>
          <a:p>
            <a:pPr lvl="1"/>
            <a:r>
              <a:rPr lang="en-US" dirty="0"/>
              <a:t>Security proof could use improvement/clarification</a:t>
            </a:r>
          </a:p>
          <a:p>
            <a:pPr lvl="1"/>
            <a:r>
              <a:rPr lang="en-US" dirty="0"/>
              <a:t>Key/Message sizes are slightly larger than some (ring/ cyclic) lattice and rank schemes.</a:t>
            </a:r>
          </a:p>
          <a:p>
            <a:pPr lvl="1"/>
            <a:r>
              <a:rPr lang="en-US" dirty="0"/>
              <a:t>Vague possibility there might be something to exploit in ring structure.</a:t>
            </a:r>
          </a:p>
        </p:txBody>
      </p:sp>
    </p:spTree>
    <p:extLst>
      <p:ext uri="{BB962C8B-B14F-4D97-AF65-F5344CB8AC3E}">
        <p14:creationId xmlns:p14="http://schemas.microsoft.com/office/powerpoint/2010/main" val="4286134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48067A-3FF1-4BDF-9AB5-FCFF22DBB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Advantages and limitations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4DDE30-47FE-4238-B2A4-A2B0B34268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Basically same as QC-MDPC/BIKE</a:t>
            </a:r>
          </a:p>
          <a:p>
            <a:pPr lvl="1"/>
            <a:r>
              <a:rPr lang="en-US" dirty="0"/>
              <a:t>Advantages:</a:t>
            </a:r>
          </a:p>
          <a:p>
            <a:pPr lvl="2"/>
            <a:r>
              <a:rPr lang="en-US" dirty="0"/>
              <a:t>Pretty small key size (not quite as small as Rank or Lattice)</a:t>
            </a:r>
          </a:p>
          <a:p>
            <a:pPr lvl="2"/>
            <a:r>
              <a:rPr lang="en-US" dirty="0"/>
              <a:t>All known CPA attacks are well understood ISD type attacks, relying on algorithms that haven’t gotten much better against parameters in this range since 1962.</a:t>
            </a:r>
          </a:p>
          <a:p>
            <a:pPr lvl="1"/>
            <a:r>
              <a:rPr lang="en-US" dirty="0"/>
              <a:t>Disadvantages</a:t>
            </a:r>
          </a:p>
          <a:p>
            <a:pPr lvl="2"/>
            <a:r>
              <a:rPr lang="en-US" dirty="0"/>
              <a:t>Needs ring structure to get a reasonable key size</a:t>
            </a:r>
          </a:p>
          <a:p>
            <a:pPr lvl="2"/>
            <a:r>
              <a:rPr lang="en-US" dirty="0"/>
              <a:t>Decryption failures/ CCA attacks</a:t>
            </a:r>
          </a:p>
          <a:p>
            <a:r>
              <a:rPr lang="en-US" dirty="0"/>
              <a:t>Different from QC-MDPC/BIKE</a:t>
            </a:r>
          </a:p>
          <a:p>
            <a:pPr lvl="1"/>
            <a:r>
              <a:rPr lang="en-US" dirty="0"/>
              <a:t>Doesn’t suffer from maliciously chosen ciphertext attacks like BIKE </a:t>
            </a:r>
          </a:p>
          <a:p>
            <a:pPr lvl="2"/>
            <a:r>
              <a:rPr lang="en-US" dirty="0"/>
              <a:t>Attacker needs 2</a:t>
            </a:r>
            <a:r>
              <a:rPr lang="en-US" baseline="30000" dirty="0"/>
              <a:t>40</a:t>
            </a:r>
            <a:r>
              <a:rPr lang="en-US" dirty="0"/>
              <a:t> instead of 2</a:t>
            </a:r>
            <a:r>
              <a:rPr lang="en-US" baseline="30000" dirty="0"/>
              <a:t>13</a:t>
            </a:r>
            <a:r>
              <a:rPr lang="en-US" dirty="0"/>
              <a:t> plaintexts for message recovery</a:t>
            </a:r>
          </a:p>
          <a:p>
            <a:pPr lvl="2"/>
            <a:r>
              <a:rPr lang="en-US" dirty="0"/>
              <a:t>Fixing this (if needed) would only require superficial changes to BIKE</a:t>
            </a:r>
          </a:p>
          <a:p>
            <a:pPr lvl="2"/>
            <a:r>
              <a:rPr lang="en-US" dirty="0"/>
              <a:t>Misuse resilience</a:t>
            </a:r>
          </a:p>
          <a:p>
            <a:pPr lvl="1"/>
            <a:r>
              <a:rPr lang="en-US" dirty="0"/>
              <a:t>Has more structure than QC-MDPC/BIKE</a:t>
            </a:r>
          </a:p>
          <a:p>
            <a:pPr lvl="2"/>
            <a:r>
              <a:rPr lang="en-US" dirty="0"/>
              <a:t>Not clear if this can be exploited by attacks, but also has no clear benefit. </a:t>
            </a:r>
          </a:p>
          <a:p>
            <a:pPr lvl="1"/>
            <a:r>
              <a:rPr lang="en-US" dirty="0"/>
              <a:t>Older than QC-MDPC/BIKE</a:t>
            </a:r>
          </a:p>
          <a:p>
            <a:pPr lvl="2"/>
            <a:r>
              <a:rPr lang="en-US" dirty="0"/>
              <a:t>The insecure versions are definitely older. I think the secure version is slightly older as well.</a:t>
            </a:r>
          </a:p>
        </p:txBody>
      </p:sp>
    </p:spTree>
    <p:extLst>
      <p:ext uri="{BB962C8B-B14F-4D97-AF65-F5344CB8AC3E}">
        <p14:creationId xmlns:p14="http://schemas.microsoft.com/office/powerpoint/2010/main" val="2616453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616592-34EA-43C7-8806-68AF4B4D6C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 Level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561136-2299-4096-9FFF-B8C14AC1BB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Variants of </a:t>
            </a:r>
            <a:r>
              <a:rPr lang="en-US" dirty="0" err="1"/>
              <a:t>McEliece</a:t>
            </a:r>
            <a:r>
              <a:rPr lang="en-US" dirty="0"/>
              <a:t>/ </a:t>
            </a:r>
            <a:r>
              <a:rPr lang="en-US" dirty="0" err="1"/>
              <a:t>Neiderreiter</a:t>
            </a:r>
            <a:r>
              <a:rPr lang="en-US" dirty="0"/>
              <a:t> based on Quasi-Cyclic MDPC codes</a:t>
            </a:r>
          </a:p>
          <a:p>
            <a:pPr lvl="1"/>
            <a:r>
              <a:rPr lang="en-US" dirty="0"/>
              <a:t>Non-algebraic codes like MDPC codes look good for key reduction with quasi cyclic structure </a:t>
            </a:r>
          </a:p>
          <a:p>
            <a:pPr lvl="2"/>
            <a:r>
              <a:rPr lang="en-US" dirty="0"/>
              <a:t>(unlike algebraic codes e.g. those used in DAGS and </a:t>
            </a:r>
            <a:r>
              <a:rPr lang="en-US" dirty="0" err="1"/>
              <a:t>BigQuake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Performance is competitive with lattice-based schemes, but attack complexity seems easier to analyze.</a:t>
            </a:r>
          </a:p>
          <a:p>
            <a:pPr lvl="1"/>
            <a:r>
              <a:rPr lang="en-US" dirty="0"/>
              <a:t>Has somewhat high </a:t>
            </a:r>
            <a:r>
              <a:rPr lang="en-US" dirty="0" err="1"/>
              <a:t>dec.</a:t>
            </a:r>
            <a:r>
              <a:rPr lang="en-US" dirty="0"/>
              <a:t> failure rate (&lt; 10</a:t>
            </a:r>
            <a:r>
              <a:rPr lang="en-US" baseline="30000" dirty="0"/>
              <a:t>-7</a:t>
            </a:r>
            <a:r>
              <a:rPr lang="en-US" dirty="0"/>
              <a:t>); targeting IND-CPA.</a:t>
            </a:r>
          </a:p>
          <a:p>
            <a:r>
              <a:rPr lang="en-US" dirty="0"/>
              <a:t>Three versions</a:t>
            </a:r>
          </a:p>
          <a:p>
            <a:pPr lvl="1"/>
            <a:r>
              <a:rPr lang="en-US" dirty="0"/>
              <a:t>BIKE-1: </a:t>
            </a:r>
            <a:r>
              <a:rPr lang="en-US" dirty="0" err="1"/>
              <a:t>McEliece</a:t>
            </a:r>
            <a:r>
              <a:rPr lang="en-US" dirty="0"/>
              <a:t> KEM: Optimized for speed of </a:t>
            </a:r>
            <a:r>
              <a:rPr lang="en-US" dirty="0" err="1"/>
              <a:t>KeyGen</a:t>
            </a:r>
            <a:endParaRPr lang="en-US" dirty="0"/>
          </a:p>
          <a:p>
            <a:pPr lvl="1"/>
            <a:r>
              <a:rPr lang="en-US" dirty="0"/>
              <a:t>BIKE-2: </a:t>
            </a:r>
            <a:r>
              <a:rPr lang="en-US" dirty="0" err="1"/>
              <a:t>Niederreiter</a:t>
            </a:r>
            <a:r>
              <a:rPr lang="en-US" dirty="0"/>
              <a:t> KEM: Optimized for PK, ciphertext size.</a:t>
            </a:r>
          </a:p>
          <a:p>
            <a:pPr lvl="1"/>
            <a:r>
              <a:rPr lang="en-US" dirty="0"/>
              <a:t>BIKE-3: patented LWE-like “Ouroboros” key exchange.</a:t>
            </a:r>
          </a:p>
          <a:p>
            <a:pPr lvl="2"/>
            <a:r>
              <a:rPr lang="en-US" dirty="0"/>
              <a:t>Uses modified “noisy syndrome” decoder.</a:t>
            </a:r>
          </a:p>
          <a:p>
            <a:pPr lvl="2"/>
            <a:r>
              <a:rPr lang="en-US" dirty="0"/>
              <a:t>Slightly different security assumption (probably.)</a:t>
            </a:r>
          </a:p>
        </p:txBody>
      </p:sp>
    </p:spTree>
    <p:extLst>
      <p:ext uri="{BB962C8B-B14F-4D97-AF65-F5344CB8AC3E}">
        <p14:creationId xmlns:p14="http://schemas.microsoft.com/office/powerpoint/2010/main" val="1191695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82B0B5-827F-412B-A713-721CEB3F2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Coding Theory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D865ABFF-E407-4B7C-8E47-9B1CF525ACDD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/>
            <p:txBody>
              <a:bodyPr>
                <a:normAutofit/>
              </a:bodyPr>
              <a:lstStyle/>
              <a:p>
                <a:pPr>
                  <a:lnSpc>
                    <a:spcPct val="80000"/>
                  </a:lnSpc>
                </a:pPr>
                <a:r>
                  <a:rPr lang="en-US" altLang="en-US" sz="2400" dirty="0"/>
                  <a:t>Generator matrix (Systematic form) </a:t>
                </a:r>
              </a:p>
              <a:p>
                <a:pPr lvl="1">
                  <a:lnSpc>
                    <a:spcPct val="80000"/>
                  </a:lnSpc>
                </a:pPr>
                <a14:m>
                  <m:oMath xmlns:m="http://schemas.openxmlformats.org/officeDocument/2006/math">
                    <m:r>
                      <a:rPr lang="en-US" altLang="en-US" sz="2000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altLang="en-US" sz="20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en-US" sz="2000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US" altLang="en-US" sz="2000" i="1" dirty="0"/>
              </a:p>
              <a:p>
                <a:pPr algn="ctr">
                  <a:lnSpc>
                    <a:spcPct val="8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400" i="1" dirty="0" smtClean="0"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en-US" altLang="en-US" sz="2400" i="1" dirty="0" smtClean="0">
                          <a:latin typeface="Cambria Math" panose="02040503050406030204" pitchFamily="18" charset="0"/>
                        </a:rPr>
                        <m:t> = [</m:t>
                      </m:r>
                      <m:r>
                        <a:rPr lang="en-US" altLang="en-US" sz="2400" i="1" dirty="0" err="1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en-US" altLang="en-US" sz="2400" i="1" baseline="-25000" dirty="0" err="1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altLang="en-US" sz="2400" i="1" dirty="0">
                          <a:latin typeface="Cambria Math" panose="02040503050406030204" pitchFamily="18" charset="0"/>
                        </a:rPr>
                        <m:t> | </m:t>
                      </m:r>
                      <m:r>
                        <a:rPr lang="en-US" altLang="en-US" sz="2400" i="1" dirty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altLang="en-US" sz="2400" i="1" dirty="0"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n-US" altLang="en-US" sz="2400" dirty="0">
                  <a:latin typeface="Times New Roman" panose="02020603050405020304" pitchFamily="18" charset="0"/>
                </a:endParaRPr>
              </a:p>
              <a:p>
                <a:pPr>
                  <a:lnSpc>
                    <a:spcPct val="80000"/>
                  </a:lnSpc>
                </a:pPr>
                <a:r>
                  <a:rPr lang="en-US" altLang="en-US" sz="2400" dirty="0"/>
                  <a:t>Parity Check matrix (Systematic form) </a:t>
                </a:r>
              </a:p>
              <a:p>
                <a:pPr lvl="1">
                  <a:lnSpc>
                    <a:spcPct val="80000"/>
                  </a:lnSpc>
                </a:pPr>
                <a14:m>
                  <m:oMath xmlns:m="http://schemas.openxmlformats.org/officeDocument/2006/math">
                    <m:r>
                      <a:rPr lang="en-US" altLang="en-US" sz="2000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altLang="en-US" sz="20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en-US" sz="2000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en-US" sz="2000" i="1" dirty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altLang="en-US" sz="2000" i="1" dirty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en-US" sz="2000" i="1" dirty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altLang="en-US" sz="2000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en-US" sz="2000" i="1" dirty="0"/>
              </a:p>
              <a:p>
                <a:pPr lvl="1">
                  <a:lnSpc>
                    <a:spcPct val="80000"/>
                  </a:lnSpc>
                </a:pPr>
                <a:endParaRPr lang="en-US" altLang="en-US" sz="2000" i="1" dirty="0"/>
              </a:p>
              <a:p>
                <a:pPr algn="ctr">
                  <a:lnSpc>
                    <a:spcPct val="80000"/>
                  </a:lnSpc>
                  <a:spcBef>
                    <a:spcPct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400" i="1" dirty="0" smtClean="0">
                          <a:latin typeface="Cambria Math" panose="02040503050406030204" pitchFamily="18" charset="0"/>
                        </a:rPr>
                        <m:t>𝐻</m:t>
                      </m:r>
                      <m:r>
                        <a:rPr lang="en-US" altLang="en-US" sz="2400" i="1" dirty="0" smtClean="0">
                          <a:latin typeface="Cambria Math" panose="02040503050406030204" pitchFamily="18" charset="0"/>
                        </a:rPr>
                        <m:t> = </m:t>
                      </m:r>
                      <m:d>
                        <m:dPr>
                          <m:begChr m:val="["/>
                          <m:endChr m:val="|"/>
                          <m:ctrlPr>
                            <a:rPr lang="en-US" altLang="en-US" sz="240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altLang="en-US" sz="2400" i="1" dirty="0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en-US" sz="2400" b="0" i="1" dirty="0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altLang="en-US" sz="2400" b="0" i="1" dirty="0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p>
                              <m:r>
                                <a:rPr lang="en-US" altLang="en-US" sz="2400" b="0" i="1" dirty="0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sup>
                          </m:sSup>
                        </m:e>
                      </m:d>
                      <m:r>
                        <a:rPr lang="en-US" altLang="en-US" sz="24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altLang="en-US" sz="24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en-US" sz="2400" b="0" i="1" dirty="0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altLang="en-US" sz="2400" b="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altLang="en-US" sz="2400" b="0" i="1" dirty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altLang="en-US" sz="2400" b="0" i="1" dirty="0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n-US" altLang="en-US" sz="2400" i="1" dirty="0">
                          <a:latin typeface="Cambria Math" panose="02040503050406030204" pitchFamily="18" charset="0"/>
                        </a:rPr>
                        <m:t>] </m:t>
                      </m:r>
                    </m:oMath>
                  </m:oMathPara>
                </a14:m>
                <a:endParaRPr lang="en-US" altLang="en-US" sz="2400" dirty="0"/>
              </a:p>
              <a:p>
                <a:pPr>
                  <a:lnSpc>
                    <a:spcPct val="80000"/>
                  </a:lnSpc>
                </a:pPr>
                <a:r>
                  <a:rPr lang="en-US" altLang="en-US" sz="2600" dirty="0">
                    <a:solidFill>
                      <a:srgbClr val="FF0000"/>
                    </a:solidFill>
                  </a:rPr>
                  <a:t>Defining feature: </a:t>
                </a:r>
                <a14:m>
                  <m:oMath xmlns:m="http://schemas.openxmlformats.org/officeDocument/2006/math">
                    <m:r>
                      <a:rPr lang="en-US" altLang="en-US" sz="2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𝐻</m:t>
                    </m:r>
                    <m:sSup>
                      <m:sSupPr>
                        <m:ctrlPr>
                          <a:rPr lang="en-US" altLang="en-US" sz="26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en-US" sz="26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p>
                        <m:r>
                          <a:rPr lang="en-US" altLang="en-US" sz="26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r>
                      <a:rPr lang="en-US" altLang="en-US" sz="26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altLang="en-US" sz="2600" baseline="30000" dirty="0">
                  <a:solidFill>
                    <a:srgbClr val="FF0000"/>
                  </a:solidFill>
                  <a:latin typeface="Times New Roman" panose="02020603050405020304" pitchFamily="18" charset="0"/>
                </a:endParaRPr>
              </a:p>
              <a:p>
                <a:pPr>
                  <a:lnSpc>
                    <a:spcPct val="80000"/>
                  </a:lnSpc>
                </a:pPr>
                <a:r>
                  <a:rPr lang="en-US" altLang="en-US" sz="2400" dirty="0"/>
                  <a:t>Codewords </a:t>
                </a:r>
                <a14:m>
                  <m:oMath xmlns:m="http://schemas.openxmlformats.org/officeDocument/2006/math">
                    <m:r>
                      <a:rPr lang="en-US" altLang="en-US" sz="24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altLang="en-US" sz="2400" dirty="0"/>
                  <a:t> may either be defined as </a:t>
                </a:r>
              </a:p>
              <a:p>
                <a:pPr lvl="1">
                  <a:lnSpc>
                    <a:spcPct val="80000"/>
                  </a:lnSpc>
                </a:pPr>
                <a:r>
                  <a:rPr lang="en-US" altLang="en-US" sz="2000" i="1" dirty="0"/>
                  <a:t>n</a:t>
                </a:r>
                <a:r>
                  <a:rPr lang="en-US" altLang="en-US" sz="2000" dirty="0"/>
                  <a:t>-bit vectors that can be expressed as </a:t>
                </a:r>
                <a14:m>
                  <m:oMath xmlns:m="http://schemas.openxmlformats.org/officeDocument/2006/math">
                    <m:r>
                      <a:rPr lang="en-US" altLang="en-US" sz="20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en-US" sz="2000" i="1" dirty="0" smtClean="0">
                        <a:latin typeface="Cambria Math" panose="02040503050406030204" pitchFamily="18" charset="0"/>
                      </a:rPr>
                      <m:t> = </m:t>
                    </m:r>
                    <m:r>
                      <a:rPr lang="en-US" altLang="en-US" sz="2000" i="1" dirty="0" err="1">
                        <a:latin typeface="Cambria Math" panose="02040503050406030204" pitchFamily="18" charset="0"/>
                      </a:rPr>
                      <m:t>𝑚𝐺</m:t>
                    </m:r>
                  </m:oMath>
                </a14:m>
                <a:r>
                  <a:rPr lang="en-US" altLang="en-US" sz="2000" dirty="0"/>
                  <a:t> for </a:t>
                </a:r>
                <a14:m>
                  <m:oMath xmlns:m="http://schemas.openxmlformats.org/officeDocument/2006/math">
                    <m:r>
                      <a:rPr lang="en-US" altLang="en-US" sz="2000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altLang="en-US" sz="2000" dirty="0"/>
                  <a:t>-bit </a:t>
                </a:r>
                <a14:m>
                  <m:oMath xmlns:m="http://schemas.openxmlformats.org/officeDocument/2006/math">
                    <m:r>
                      <a:rPr lang="en-US" altLang="en-US" sz="2000" i="1" dirty="0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endParaRPr lang="en-US" altLang="en-US" sz="2000" i="1" dirty="0"/>
              </a:p>
              <a:p>
                <a:pPr lvl="1">
                  <a:lnSpc>
                    <a:spcPct val="80000"/>
                  </a:lnSpc>
                </a:pPr>
                <a:r>
                  <a:rPr lang="en-US" altLang="en-US" sz="2000" dirty="0"/>
                  <a:t>Solutions to </a:t>
                </a:r>
                <a14:m>
                  <m:oMath xmlns:m="http://schemas.openxmlformats.org/officeDocument/2006/math">
                    <m:r>
                      <a:rPr lang="en-US" altLang="en-US" sz="2000" i="1" dirty="0" smtClean="0">
                        <a:latin typeface="Cambria Math" panose="02040503050406030204" pitchFamily="18" charset="0"/>
                      </a:rPr>
                      <m:t>𝐻𝑥</m:t>
                    </m:r>
                    <m:r>
                      <a:rPr lang="en-US" altLang="en-US" sz="2000" i="1" baseline="30000" dirty="0" err="1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altLang="en-US" sz="2000" i="1" dirty="0">
                        <a:latin typeface="Cambria Math" panose="02040503050406030204" pitchFamily="18" charset="0"/>
                      </a:rPr>
                      <m:t> = 0</m:t>
                    </m:r>
                  </m:oMath>
                </a14:m>
                <a:endParaRPr lang="en-US" altLang="en-US" sz="2000" i="1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D865ABFF-E407-4B7C-8E47-9B1CF525ACD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>
                <a:blip r:embed="rId2"/>
                <a:stretch>
                  <a:fillRect l="-1882" t="-2661" r="-29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67CAE48B-3BB1-49D7-A90C-18D3AF69C25C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/>
            <p:txBody>
              <a:bodyPr>
                <a:normAutofit/>
              </a:bodyPr>
              <a:lstStyle/>
              <a:p>
                <a:pPr>
                  <a:lnSpc>
                    <a:spcPct val="80000"/>
                  </a:lnSpc>
                </a:pPr>
                <a:r>
                  <a:rPr lang="en-US" altLang="en-US" sz="2400" dirty="0"/>
                  <a:t>Syndrome:</a:t>
                </a:r>
              </a:p>
              <a:p>
                <a:pPr marL="0" indent="0">
                  <a:lnSpc>
                    <a:spcPct val="80000"/>
                  </a:lnSpc>
                  <a:buNone/>
                </a:pPr>
                <a:r>
                  <a:rPr lang="en-US" altLang="en-US" sz="2400" dirty="0"/>
                  <a:t> </a:t>
                </a:r>
                <a14:m>
                  <m:oMath xmlns:m="http://schemas.openxmlformats.org/officeDocument/2006/math">
                    <m:r>
                      <a:rPr lang="en-US" altLang="en-US" sz="2400" i="1" dirty="0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altLang="en-US" sz="2400" i="1" dirty="0" smtClean="0">
                        <a:latin typeface="Cambria Math" panose="02040503050406030204" pitchFamily="18" charset="0"/>
                      </a:rPr>
                      <m:t> = </m:t>
                    </m:r>
                    <m:r>
                      <a:rPr lang="en-US" altLang="en-US" sz="2400" i="1" dirty="0" smtClean="0"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US" altLang="en-US" sz="24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en-US" sz="2400" i="1" dirty="0" err="1">
                        <a:latin typeface="Cambria Math" panose="02040503050406030204" pitchFamily="18" charset="0"/>
                      </a:rPr>
                      <m:t>𝑚𝐺</m:t>
                    </m:r>
                    <m:r>
                      <a:rPr lang="en-US" altLang="en-US" sz="2400" i="1" dirty="0">
                        <a:latin typeface="Cambria Math" panose="02040503050406030204" pitchFamily="18" charset="0"/>
                      </a:rPr>
                      <m:t> + </m:t>
                    </m:r>
                    <m:r>
                      <a:rPr lang="en-US" altLang="en-US" sz="2400" i="1" dirty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US" altLang="en-US" sz="2400" i="1" dirty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altLang="en-US" sz="2400" i="1" baseline="30000" dirty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altLang="en-US" sz="2400" i="1" baseline="30000" dirty="0">
                        <a:latin typeface="Cambria Math" panose="02040503050406030204" pitchFamily="18" charset="0"/>
                      </a:rPr>
                      <m:t> = </m:t>
                    </m:r>
                    <m:r>
                      <a:rPr lang="en-US" altLang="en-US" sz="2400" i="1" dirty="0"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US" altLang="en-US" sz="2400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en-US" sz="2400" i="1" dirty="0" err="1"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US" altLang="en-US" sz="2400" i="1" baseline="30000" dirty="0" err="1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altLang="en-US" sz="2400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en-US" sz="2400" dirty="0"/>
              </a:p>
              <a:p>
                <a:pPr lvl="1">
                  <a:lnSpc>
                    <a:spcPct val="80000"/>
                  </a:lnSpc>
                </a:pPr>
                <a:r>
                  <a:rPr lang="en-US" altLang="en-US" sz="2000" baseline="30000" dirty="0"/>
                  <a:t> </a:t>
                </a:r>
                <a:r>
                  <a:rPr lang="en-US" altLang="en-US" sz="2000" dirty="0"/>
                  <a:t>Mapping </a:t>
                </a:r>
                <a:r>
                  <a:rPr lang="en-US" altLang="en-US" sz="2000" i="1" dirty="0"/>
                  <a:t>s</a:t>
                </a:r>
                <a:r>
                  <a:rPr lang="en-US" altLang="en-US" sz="2000" dirty="0"/>
                  <a:t> to minimal weight </a:t>
                </a:r>
                <a:r>
                  <a:rPr lang="en-US" altLang="en-US" sz="2000" i="1" dirty="0"/>
                  <a:t>e</a:t>
                </a:r>
                <a:r>
                  <a:rPr lang="en-US" altLang="en-US" sz="2000" dirty="0"/>
                  <a:t> is sometimes easy but NP hard in general.</a:t>
                </a:r>
              </a:p>
              <a:p>
                <a:pPr>
                  <a:lnSpc>
                    <a:spcPct val="80000"/>
                  </a:lnSpc>
                </a:pPr>
                <a:endParaRPr lang="en-US" altLang="en-US" sz="2400" dirty="0"/>
              </a:p>
              <a:p>
                <a:pPr>
                  <a:lnSpc>
                    <a:spcPct val="80000"/>
                  </a:lnSpc>
                </a:pPr>
                <a:r>
                  <a:rPr lang="en-US" altLang="en-US" sz="2400" dirty="0" err="1"/>
                  <a:t>McEliece</a:t>
                </a:r>
                <a:r>
                  <a:rPr lang="en-US" altLang="en-US" sz="2400" dirty="0"/>
                  <a:t> Encryption: </a:t>
                </a:r>
                <a14:m>
                  <m:oMath xmlns:m="http://schemas.openxmlformats.org/officeDocument/2006/math">
                    <m:r>
                      <a:rPr lang="en-US" altLang="en-US" sz="2400" i="1" dirty="0" smtClean="0">
                        <a:latin typeface="Cambria Math" panose="02040503050406030204" pitchFamily="18" charset="0"/>
                      </a:rPr>
                      <m:t>𝑚𝐺</m:t>
                    </m:r>
                    <m:r>
                      <a:rPr lang="en-US" altLang="en-US" sz="2400" i="1" dirty="0">
                        <a:latin typeface="Cambria Math" panose="02040503050406030204" pitchFamily="18" charset="0"/>
                      </a:rPr>
                      <m:t> + </m:t>
                    </m:r>
                    <m:r>
                      <a:rPr lang="en-US" altLang="en-US" sz="2400" i="1" dirty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US" altLang="en-US" sz="24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en-US" sz="2400" dirty="0"/>
                  <a:t>is ciphertext, </a:t>
                </a:r>
                <a14:m>
                  <m:oMath xmlns:m="http://schemas.openxmlformats.org/officeDocument/2006/math">
                    <m:r>
                      <a:rPr lang="en-US" altLang="en-US" sz="2400" i="1" dirty="0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altLang="en-US" sz="2400" dirty="0"/>
                  <a:t> is plaintext.</a:t>
                </a:r>
              </a:p>
              <a:p>
                <a:pPr>
                  <a:lnSpc>
                    <a:spcPct val="80000"/>
                  </a:lnSpc>
                </a:pPr>
                <a:r>
                  <a:rPr lang="en-US" altLang="en-US" sz="2400" dirty="0" err="1"/>
                  <a:t>Niederreiter</a:t>
                </a:r>
                <a:r>
                  <a:rPr lang="en-US" altLang="en-US" sz="2400" dirty="0"/>
                  <a:t> Encryption: </a:t>
                </a:r>
                <a14:m>
                  <m:oMath xmlns:m="http://schemas.openxmlformats.org/officeDocument/2006/math">
                    <m:r>
                      <a:rPr lang="en-US" altLang="en-US" sz="2400" i="1" dirty="0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altLang="en-US" sz="2400" dirty="0"/>
                  <a:t> is ciphertext, </a:t>
                </a:r>
                <a14:m>
                  <m:oMath xmlns:m="http://schemas.openxmlformats.org/officeDocument/2006/math">
                    <m:r>
                      <a:rPr lang="en-US" altLang="en-US" sz="2400" i="1" dirty="0" smtClean="0"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r>
                  <a:rPr lang="en-US" altLang="en-US" sz="2400" dirty="0"/>
                  <a:t> is plaintext.</a:t>
                </a:r>
              </a:p>
              <a:p>
                <a:pPr lvl="1">
                  <a:lnSpc>
                    <a:spcPct val="80000"/>
                  </a:lnSpc>
                </a:pPr>
                <a:r>
                  <a:rPr lang="en-US" altLang="en-US" sz="2000" dirty="0"/>
                  <a:t>Note: Both “</a:t>
                </a:r>
                <a:r>
                  <a:rPr lang="en-US" altLang="en-US" sz="2000" dirty="0" err="1"/>
                  <a:t>McEliece</a:t>
                </a:r>
                <a:r>
                  <a:rPr lang="en-US" altLang="en-US" sz="2000" dirty="0"/>
                  <a:t>” and </a:t>
                </a:r>
                <a:r>
                  <a:rPr lang="en-US" altLang="en-US" sz="2000" dirty="0" err="1"/>
                  <a:t>Niederreiter</a:t>
                </a:r>
                <a:r>
                  <a:rPr lang="en-US" altLang="en-US" sz="2000" dirty="0"/>
                  <a:t> KEMs for BIKE use Hash(</a:t>
                </a:r>
                <a14:m>
                  <m:oMath xmlns:m="http://schemas.openxmlformats.org/officeDocument/2006/math">
                    <m:r>
                      <a:rPr lang="en-US" altLang="en-US" sz="2000" i="1" dirty="0" smtClean="0"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r>
                  <a:rPr lang="en-US" altLang="en-US" sz="2000" dirty="0"/>
                  <a:t>) as shared secret.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67CAE48B-3BB1-49D7-A90C-18D3AF69C25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>
                <a:blip r:embed="rId3"/>
                <a:stretch>
                  <a:fillRect l="-1647" t="-26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12749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9BD6CD-5500-46A4-B912-22314A00A1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MDPC (Moderate Density Parity Check) Codes</a:t>
            </a:r>
            <a:br>
              <a:rPr lang="en-US" dirty="0"/>
            </a:br>
            <a:r>
              <a:rPr lang="en-US" i="1" dirty="0"/>
              <a:t>(special case where n = 2k)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C9A43A9-E8FC-41E7-920A-CCC187351D9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en-US" dirty="0"/>
                  <a:t>Secret </a:t>
                </a:r>
                <a:r>
                  <a:rPr lang="en-US" b="1" i="1" dirty="0"/>
                  <a:t>sparse</a:t>
                </a:r>
                <a:r>
                  <a:rPr lang="en-US" dirty="0"/>
                  <a:t> parity check matrix: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𝐻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  <m:e>
                          <m:sSub>
                            <m:sSub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Public parity check</a:t>
                </a:r>
              </a:p>
              <a:p>
                <a:pPr lvl="1"/>
                <a:r>
                  <a:rPr lang="en-US" dirty="0"/>
                  <a:t>Random Row mixing (BIKE-1):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𝑝𝑢𝑏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𝑅𝐻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𝑅𝐻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Systematic form (BIKE-2):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𝑝𝑢𝑏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= </m:t>
                    </m:r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sSubSup>
                              <m:sSub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𝐻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sup>
                            </m:sSub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e>
                      <m:e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</m:d>
                  </m:oMath>
                </a14:m>
                <a:endParaRPr lang="en-US" dirty="0"/>
              </a:p>
              <a:p>
                <a:pPr marL="457200" lvl="1" indent="0">
                  <a:buNone/>
                </a:pPr>
                <a:endParaRPr lang="en-US" dirty="0"/>
              </a:p>
              <a:p>
                <a:r>
                  <a:rPr lang="en-US" dirty="0"/>
                  <a:t>Public Generator Matrix (Systematic Form)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𝑝𝑢𝑏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𝐼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|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sSubSup>
                              <m:sSub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𝐻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sup>
                            </m:sSub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 lvl="1"/>
                <a:endParaRPr lang="en-US" dirty="0"/>
              </a:p>
              <a:p>
                <a:r>
                  <a:rPr lang="en-US" dirty="0"/>
                  <a:t>NOTE: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𝐻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𝐺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𝑝𝑢𝑏</m:t>
                            </m:r>
                          </m:sub>
                        </m:sSub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𝑝𝑢𝑏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b="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𝐺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𝑝𝑢𝑏</m:t>
                            </m:r>
                          </m:sub>
                        </m:sSub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r>
                      <a:rPr lang="en-US" b="0" i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𝑝𝑢𝑏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b="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𝐺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𝑝𝑢𝑏</m:t>
                            </m:r>
                          </m:sub>
                        </m:sSub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r>
                      <a:rPr lang="en-US" b="0" i="0" smtClean="0">
                        <a:latin typeface="Cambria Math" panose="02040503050406030204" pitchFamily="18" charset="0"/>
                      </a:rPr>
                      <m:t>=0.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So all are the same code.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C9A43A9-E8FC-41E7-920A-CCC187351D9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28" t="-28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644706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E0E2C83D-75B0-4005-89FC-98FCE15F8A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en-US"/>
              <a:t>Decoding MDPC codes</a:t>
            </a:r>
            <a:br>
              <a:rPr lang="en-US" altLang="en-US"/>
            </a:br>
            <a:r>
              <a:rPr lang="en-US" altLang="en-US"/>
              <a:t>(The Bit-Flip Algorithm)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555" name="Content Placeholder 2">
                <a:extLst>
                  <a:ext uri="{FF2B5EF4-FFF2-40B4-BE49-F238E27FC236}">
                    <a16:creationId xmlns:a16="http://schemas.microsoft.com/office/drawing/2014/main" id="{C5B8A595-46F7-400E-B1AA-84D5411EB72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en-US" dirty="0"/>
                  <a:t>Want to find low weight e such that 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𝐻</m:t>
                    </m:r>
                    <m:sSup>
                      <m:sSupPr>
                        <m:ctrlPr>
                          <a:rPr lang="en-US" alt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altLang="en-US" dirty="0"/>
              </a:p>
              <a:p>
                <a:pPr marL="0" indent="0">
                  <a:buNone/>
                </a:pPr>
                <a:endParaRPr lang="en-US" altLang="en-US" dirty="0"/>
              </a:p>
              <a:p>
                <a:endParaRPr lang="en-US" altLang="en-US" dirty="0"/>
              </a:p>
              <a:p>
                <a:endParaRPr lang="en-US" altLang="en-US" dirty="0"/>
              </a:p>
            </p:txBody>
          </p:sp>
        </mc:Choice>
        <mc:Fallback xmlns="">
          <p:sp>
            <p:nvSpPr>
              <p:cNvPr id="23555" name="Content Placeholder 2">
                <a:extLst>
                  <a:ext uri="{FF2B5EF4-FFF2-40B4-BE49-F238E27FC236}">
                    <a16:creationId xmlns:a16="http://schemas.microsoft.com/office/drawing/2014/main" id="{C5B8A595-46F7-400E-B1AA-84D5411EB72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Picture 1">
            <a:extLst>
              <a:ext uri="{FF2B5EF4-FFF2-40B4-BE49-F238E27FC236}">
                <a16:creationId xmlns:a16="http://schemas.microsoft.com/office/drawing/2014/main" id="{27C0050F-89A0-4F36-9C49-5EC3B0429C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9878" y="2370364"/>
            <a:ext cx="6702301" cy="356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6648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E373B-E01A-447B-8EE5-574A71D67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Decoding MDPC codes with noisy syndrome</a:t>
            </a:r>
            <a:br>
              <a:rPr lang="en-US" dirty="0"/>
            </a:br>
            <a:r>
              <a:rPr lang="en-US" dirty="0"/>
              <a:t>(used in BIKE-3)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CDBF831-56CC-411F-8561-2555922E871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en-US" dirty="0"/>
                  <a:t>Want to find low weight e, e’ such that 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𝐻</m:t>
                    </m:r>
                    <m:sSup>
                      <m:sSupPr>
                        <m:ctrlPr>
                          <a:rPr lang="en-US" alt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+ </m:t>
                    </m:r>
                    <m:sSup>
                      <m:sSupPr>
                        <m:ctrlPr>
                          <a:rPr lang="en-US" alt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e>
                      <m:sup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alt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CDBF831-56CC-411F-8561-2555922E871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B8972238-4135-4BD6-A503-62F390E545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0765" y="2624181"/>
            <a:ext cx="6245326" cy="3086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690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17EF25-4C03-4321-840B-ACFB49EDE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Quasi-Cyclic structure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78E1852-53FD-443A-B5F9-0B42F74B825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en-US" dirty="0"/>
                  <a:t>Use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= 2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, where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 is prime 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US" dirty="0"/>
                  <a:t> is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−1) </m:t>
                    </m:r>
                  </m:oMath>
                </a14:m>
                <a:r>
                  <a:rPr lang="en-US" dirty="0"/>
                  <a:t>times a primitive polynomial mod 2.</a:t>
                </a:r>
              </a:p>
              <a:p>
                <a:r>
                  <a:rPr lang="en-US" dirty="0"/>
                  <a:t>Represent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×(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blocks as polynomials in the ring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GF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2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0" smtClean="0">
                        <a:latin typeface="Cambria Math" panose="02040503050406030204" pitchFamily="18" charset="0"/>
                      </a:rPr>
                      <m:t>/</m:t>
                    </m:r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US" dirty="0"/>
                  <a:t>.</a:t>
                </a:r>
              </a:p>
              <a:p>
                <a:pPr lvl="1"/>
                <a:r>
                  <a:rPr lang="en-US" dirty="0"/>
                  <a:t>Now block multiplication commutes.</a:t>
                </a:r>
              </a:p>
              <a:p>
                <a:pPr lvl="1"/>
                <a:r>
                  <a:rPr lang="en-US" dirty="0"/>
                  <a:t>And blocks only require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 bit representation.</a:t>
                </a:r>
              </a:p>
              <a:p>
                <a:pPr lvl="1"/>
                <a:r>
                  <a:rPr lang="en-US" dirty="0"/>
                  <a:t>They look like this: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𝑎</m:t>
                                      </m:r>
                                    </m:e>
                                    <m:e>
                                      <m:r>
                                        <a:rPr lang="en-US" i="1">
                                          <a:solidFill>
                                            <a:srgbClr val="FFC000"/>
                                          </a:solidFill>
                                          <a:latin typeface="Cambria Math"/>
                                        </a:rPr>
                                        <m:t>𝑏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i="1">
                                          <a:solidFill>
                                            <a:srgbClr val="002060"/>
                                          </a:solidFill>
                                          <a:latin typeface="Cambria Math"/>
                                        </a:rPr>
                                        <m:t>𝑓</m:t>
                                      </m:r>
                                    </m:e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𝑎</m:t>
                                      </m:r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00B050"/>
                                          </a:solidFill>
                                          <a:latin typeface="Cambria Math"/>
                                        </a:rPr>
                                        <m:t>𝑐</m:t>
                                      </m:r>
                                    </m:e>
                                    <m:e>
                                      <m:r>
                                        <a:rPr lang="en-US" i="1">
                                          <a:solidFill>
                                            <a:srgbClr val="7030A0"/>
                                          </a:solidFill>
                                          <a:latin typeface="Cambria Math"/>
                                        </a:rPr>
                                        <m:t>𝑑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i="1">
                                          <a:solidFill>
                                            <a:srgbClr val="FFC000"/>
                                          </a:solidFill>
                                          <a:latin typeface="Cambria Math"/>
                                        </a:rPr>
                                        <m:t>𝑏</m:t>
                                      </m:r>
                                    </m:e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00B050"/>
                                          </a:solidFill>
                                          <a:latin typeface="Cambria Math"/>
                                        </a:rPr>
                                        <m:t>𝑐</m:t>
                                      </m:r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0070C0"/>
                                          </a:solidFill>
                                          <a:latin typeface="Cambria Math"/>
                                        </a:rPr>
                                        <m:t>𝑒</m:t>
                                      </m:r>
                                    </m:e>
                                    <m:e>
                                      <m:r>
                                        <a:rPr lang="en-US" i="1">
                                          <a:solidFill>
                                            <a:srgbClr val="002060"/>
                                          </a:solidFill>
                                          <a:latin typeface="Cambria Math"/>
                                        </a:rPr>
                                        <m:t>𝑓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i="1">
                                          <a:solidFill>
                                            <a:srgbClr val="7030A0"/>
                                          </a:solidFill>
                                          <a:latin typeface="Cambria Math"/>
                                        </a:rPr>
                                        <m:t>𝑑</m:t>
                                      </m:r>
                                    </m:e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0070C0"/>
                                          </a:solidFill>
                                          <a:latin typeface="Cambria Math"/>
                                        </a:rPr>
                                        <m:t>𝑒</m:t>
                                      </m:r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0070C0"/>
                                          </a:solidFill>
                                          <a:latin typeface="Cambria Math"/>
                                        </a:rPr>
                                        <m:t>𝑒</m:t>
                                      </m:r>
                                    </m:e>
                                    <m:e>
                                      <m:r>
                                        <a:rPr lang="en-US" i="1">
                                          <a:solidFill>
                                            <a:srgbClr val="002060"/>
                                          </a:solidFill>
                                          <a:latin typeface="Cambria Math"/>
                                        </a:rPr>
                                        <m:t>𝑓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i="1">
                                          <a:solidFill>
                                            <a:srgbClr val="7030A0"/>
                                          </a:solidFill>
                                          <a:latin typeface="Cambria Math"/>
                                        </a:rPr>
                                        <m:t>𝑑</m:t>
                                      </m:r>
                                    </m:e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0070C0"/>
                                          </a:solidFill>
                                          <a:latin typeface="Cambria Math"/>
                                        </a:rPr>
                                        <m:t>𝑒</m:t>
                                      </m:r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𝑎</m:t>
                                      </m:r>
                                    </m:e>
                                    <m:e>
                                      <m:r>
                                        <a:rPr lang="en-US" i="1">
                                          <a:solidFill>
                                            <a:srgbClr val="FFC000"/>
                                          </a:solidFill>
                                          <a:latin typeface="Cambria Math"/>
                                        </a:rPr>
                                        <m:t>𝑏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i="1">
                                          <a:solidFill>
                                            <a:srgbClr val="002060"/>
                                          </a:solidFill>
                                          <a:latin typeface="Cambria Math"/>
                                        </a:rPr>
                                        <m:t>𝑓</m:t>
                                      </m:r>
                                    </m:e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𝑎</m:t>
                                      </m:r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00B050"/>
                                          </a:solidFill>
                                          <a:latin typeface="Cambria Math"/>
                                        </a:rPr>
                                        <m:t>𝑐</m:t>
                                      </m:r>
                                    </m:e>
                                    <m:e>
                                      <m:r>
                                        <a:rPr lang="en-US" i="1">
                                          <a:solidFill>
                                            <a:srgbClr val="7030A0"/>
                                          </a:solidFill>
                                          <a:latin typeface="Cambria Math"/>
                                        </a:rPr>
                                        <m:t>𝑑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i="1">
                                          <a:solidFill>
                                            <a:srgbClr val="FFC000"/>
                                          </a:solidFill>
                                          <a:latin typeface="Cambria Math"/>
                                        </a:rPr>
                                        <m:t>𝑏</m:t>
                                      </m:r>
                                    </m:e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00B050"/>
                                          </a:solidFill>
                                          <a:latin typeface="Cambria Math"/>
                                        </a:rPr>
                                        <m:t>𝑐</m:t>
                                      </m:r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00B050"/>
                                          </a:solidFill>
                                          <a:latin typeface="Cambria Math"/>
                                        </a:rPr>
                                        <m:t>𝑐</m:t>
                                      </m:r>
                                    </m:e>
                                    <m:e>
                                      <m:r>
                                        <a:rPr lang="en-US" i="1">
                                          <a:solidFill>
                                            <a:srgbClr val="7030A0"/>
                                          </a:solidFill>
                                          <a:latin typeface="Cambria Math"/>
                                        </a:rPr>
                                        <m:t>𝑑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i="1">
                                          <a:solidFill>
                                            <a:srgbClr val="FFC000"/>
                                          </a:solidFill>
                                          <a:latin typeface="Cambria Math"/>
                                        </a:rPr>
                                        <m:t>𝑏</m:t>
                                      </m:r>
                                    </m:e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00B050"/>
                                          </a:solidFill>
                                          <a:latin typeface="Cambria Math"/>
                                        </a:rPr>
                                        <m:t>𝑐</m:t>
                                      </m:r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0070C0"/>
                                          </a:solidFill>
                                          <a:latin typeface="Cambria Math"/>
                                        </a:rPr>
                                        <m:t>𝑒</m:t>
                                      </m:r>
                                    </m:e>
                                    <m:e>
                                      <m:r>
                                        <a:rPr lang="en-US" i="1">
                                          <a:solidFill>
                                            <a:srgbClr val="002060"/>
                                          </a:solidFill>
                                          <a:latin typeface="Cambria Math"/>
                                        </a:rPr>
                                        <m:t>𝑓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i="1">
                                          <a:solidFill>
                                            <a:srgbClr val="7030A0"/>
                                          </a:solidFill>
                                          <a:latin typeface="Cambria Math"/>
                                        </a:rPr>
                                        <m:t>𝑑</m:t>
                                      </m:r>
                                    </m:e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0070C0"/>
                                          </a:solidFill>
                                          <a:latin typeface="Cambria Math"/>
                                        </a:rPr>
                                        <m:t>𝑒</m:t>
                                      </m:r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𝑎</m:t>
                                      </m:r>
                                    </m:e>
                                    <m:e>
                                      <m:r>
                                        <a:rPr lang="en-US" i="1">
                                          <a:solidFill>
                                            <a:srgbClr val="FFC000"/>
                                          </a:solidFill>
                                          <a:latin typeface="Cambria Math"/>
                                        </a:rPr>
                                        <m:t>𝑏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i="1">
                                          <a:solidFill>
                                            <a:srgbClr val="002060"/>
                                          </a:solidFill>
                                          <a:latin typeface="Cambria Math"/>
                                        </a:rPr>
                                        <m:t>𝑓</m:t>
                                      </m:r>
                                    </m:e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𝑎</m:t>
                                      </m:r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78E1852-53FD-443A-B5F9-0B42F74B825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28" t="-26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182611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323250-50E6-45CD-8478-1CF8A4534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BIKE 1-3 Summary Table</a:t>
            </a:r>
            <a:br>
              <a:rPr lang="en-US" dirty="0"/>
            </a:br>
            <a:r>
              <a:rPr lang="en-US" dirty="0"/>
              <a:t>(Switching to their notation for variable names.)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B7BA837-BA26-4CD8-B204-DEB0AAFBB03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568741"/>
                <a:ext cx="10515600" cy="4608222"/>
              </a:xfrm>
            </p:spPr>
            <p:txBody>
              <a:bodyPr>
                <a:normAutofit fontScale="92500" lnSpcReduction="10000"/>
              </a:bodyPr>
              <a:lstStyle/>
              <a:p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sz="2000" dirty="0"/>
                  <a:t> and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en-US" sz="2000" dirty="0"/>
                  <a:t> are random polynomials in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smtClean="0">
                        <a:latin typeface="Cambria Math" panose="02040503050406030204" pitchFamily="18" charset="0"/>
                      </a:rPr>
                      <m:t>GF</m:t>
                    </m:r>
                    <m:r>
                      <a:rPr lang="en-US" sz="2000" b="0" i="0" smtClean="0">
                        <a:latin typeface="Cambria Math" panose="02040503050406030204" pitchFamily="18" charset="0"/>
                      </a:rPr>
                      <m:t>2[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 panose="02040503050406030204" pitchFamily="18" charset="0"/>
                      </a:rPr>
                      <m:t>x</m:t>
                    </m:r>
                    <m:r>
                      <a:rPr lang="en-US" sz="2000" b="0" i="0" smtClean="0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sz="2000" dirty="0"/>
                  <a:t>/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𝑟</m:t>
                        </m:r>
                      </m:sup>
                    </m:sSup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−1)</m:t>
                    </m:r>
                  </m:oMath>
                </a14:m>
                <a:endParaRPr lang="en-US" sz="2000" dirty="0"/>
              </a:p>
              <a:p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US" sz="2000" i="1" baseline="-25000" dirty="0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US" sz="2000" dirty="0"/>
                  <a:t> and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US" sz="2000" i="1" baseline="-25000" dirty="0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sz="2000" dirty="0"/>
                  <a:t> are polynomials in the same ring with hamming weights summing to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2000" dirty="0"/>
                  <a:t>. e, when present has Hamming weight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/2</m:t>
                    </m:r>
                  </m:oMath>
                </a14:m>
                <a:r>
                  <a:rPr lang="en-US" sz="2000" dirty="0"/>
                  <a:t>.</a:t>
                </a:r>
              </a:p>
              <a:p>
                <a:endParaRPr lang="en-US" sz="2000" dirty="0"/>
              </a:p>
              <a:p>
                <a:endParaRPr lang="en-US" sz="2000" dirty="0"/>
              </a:p>
              <a:p>
                <a:endParaRPr lang="en-US" sz="2000" dirty="0"/>
              </a:p>
              <a:p>
                <a:endParaRPr lang="en-US" sz="2000" dirty="0"/>
              </a:p>
              <a:p>
                <a:endParaRPr lang="en-US" sz="2000" dirty="0"/>
              </a:p>
              <a:p>
                <a:endParaRPr lang="en-US" sz="2000" dirty="0"/>
              </a:p>
              <a:p>
                <a:endParaRPr lang="en-US" sz="2000" dirty="0"/>
              </a:p>
              <a:p>
                <a:endParaRPr lang="en-US" sz="2000" dirty="0"/>
              </a:p>
              <a:p>
                <a:endParaRPr lang="en-US" sz="2000" dirty="0"/>
              </a:p>
              <a:p>
                <a:r>
                  <a:rPr lang="en-US" sz="2000" dirty="0"/>
                  <a:t>If you do out the math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 = 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US" sz="2000" i="1" baseline="-25000" dirty="0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sz="2000" i="1" baseline="-25000" dirty="0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US" sz="2000" i="1" baseline="-25000" dirty="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sz="2000" i="1" baseline="-25000" dirty="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/>
                  <a:t>(for BIKE-1,2) and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 = 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US" sz="2000" i="1" baseline="-25000" dirty="0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sz="2000" i="1" baseline="-25000" dirty="0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US" sz="2000" i="1" baseline="-25000" dirty="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sz="2000" i="1" baseline="-25000" dirty="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 +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/>
                  <a:t>for (BIKE-3)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B7BA837-BA26-4CD8-B204-DEB0AAFBB03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568741"/>
                <a:ext cx="10515600" cy="4608222"/>
              </a:xfrm>
              <a:blipFill>
                <a:blip r:embed="rId2"/>
                <a:stretch>
                  <a:fillRect l="-464" t="-1720" b="-1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D78FFA5A-6CD6-495E-9B19-B054C6F480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56638" y="2600587"/>
            <a:ext cx="7063531" cy="2972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55257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02EE7D-44F8-4C9E-A1DE-FF09E1401D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BIKE Parameters</a:t>
            </a:r>
            <a:br>
              <a:rPr lang="en-US" dirty="0"/>
            </a:b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F75A8AED-64ED-4A8A-9894-4B65C41D48E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Polynomials are over ring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GF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2[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x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dirty="0"/>
                  <a:t>/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𝑟</m:t>
                        </m:r>
                      </m:sup>
                    </m:sSup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−1)</m:t>
                    </m:r>
                  </m:oMath>
                </a14:m>
                <a:endParaRPr lang="en-US" dirty="0"/>
              </a:p>
              <a:p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=2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is the number of bits in the error vector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US" i="1" baseline="-25000" dirty="0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US" i="1" baseline="-25000" dirty="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dirty="0"/>
                  <a:t> is the Hamming weight of the error vector.</a:t>
                </a:r>
              </a:p>
              <a:p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dirty="0"/>
                  <a:t> is the row weight of the MDPC code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i="1" baseline="-25000" dirty="0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i="1" baseline="-25000" dirty="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F75A8AED-64ED-4A8A-9894-4B65C41D48E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3A86F80D-0203-40F7-9C21-724FDFDDD9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12144" y="3876297"/>
            <a:ext cx="5737576" cy="215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38206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C87FEDF3E7A8F4A97A830D99D3B29C6" ma:contentTypeVersion="10" ma:contentTypeDescription="Create a new document." ma:contentTypeScope="" ma:versionID="f8274753927bec511d39ba766186a313">
  <xsd:schema xmlns:xsd="http://www.w3.org/2001/XMLSchema" xmlns:xs="http://www.w3.org/2001/XMLSchema" xmlns:p="http://schemas.microsoft.com/office/2006/metadata/properties" xmlns:ns2="ae68404e-1c87-4717-902c-d537b5f6e9ca" xmlns:ns3="bea53ec1-1315-4566-a6b5-3d273db44762" targetNamespace="http://schemas.microsoft.com/office/2006/metadata/properties" ma:root="true" ma:fieldsID="30317bed2e05a5647e706de8dffadf77" ns2:_="" ns3:_="">
    <xsd:import namespace="ae68404e-1c87-4717-902c-d537b5f6e9ca"/>
    <xsd:import namespace="bea53ec1-1315-4566-a6b5-3d273db4476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68404e-1c87-4717-902c-d537b5f6e9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2e6a98a9-4721-402f-9b0e-578e6c49775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a53ec1-1315-4566-a6b5-3d273db44762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f236dbd5-a568-4060-80e3-7b07cda60566}" ma:internalName="TaxCatchAll" ma:showField="CatchAllData" ma:web="bea53ec1-1315-4566-a6b5-3d273db4476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ea53ec1-1315-4566-a6b5-3d273db44762" xsi:nil="true"/>
    <lcf76f155ced4ddcb4097134ff3c332f xmlns="ae68404e-1c87-4717-902c-d537b5f6e9ca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CE7D294B-488C-4514-9030-0AB1D7E2E387}"/>
</file>

<file path=customXml/itemProps2.xml><?xml version="1.0" encoding="utf-8"?>
<ds:datastoreItem xmlns:ds="http://schemas.openxmlformats.org/officeDocument/2006/customXml" ds:itemID="{40FD5702-50F3-4D40-B759-DB10ECAE533E}"/>
</file>

<file path=customXml/itemProps3.xml><?xml version="1.0" encoding="utf-8"?>
<ds:datastoreItem xmlns:ds="http://schemas.openxmlformats.org/officeDocument/2006/customXml" ds:itemID="{AD02FBDD-AB67-452F-9B5E-8F3496697728}"/>
</file>

<file path=docProps/app.xml><?xml version="1.0" encoding="utf-8"?>
<Properties xmlns="http://schemas.openxmlformats.org/officeDocument/2006/extended-properties" xmlns:vt="http://schemas.openxmlformats.org/officeDocument/2006/docPropsVTypes">
  <TotalTime>12976</TotalTime>
  <Words>1472</Words>
  <Application>Microsoft Office PowerPoint</Application>
  <PresentationFormat>Widescreen</PresentationFormat>
  <Paragraphs>165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Cambria Math</vt:lpstr>
      <vt:lpstr>Times New Roman</vt:lpstr>
      <vt:lpstr>Office Theme</vt:lpstr>
      <vt:lpstr>BIKE  (Bit-Flipping Key Exchange)</vt:lpstr>
      <vt:lpstr>High Level Summary</vt:lpstr>
      <vt:lpstr>Some Coding Theory</vt:lpstr>
      <vt:lpstr>MDPC (Moderate Density Parity Check) Codes (special case where n = 2k)</vt:lpstr>
      <vt:lpstr>Decoding MDPC codes (The Bit-Flip Algorithm)</vt:lpstr>
      <vt:lpstr>Decoding MDPC codes with noisy syndrome (used in BIKE-3)</vt:lpstr>
      <vt:lpstr>Quasi-Cyclic structure</vt:lpstr>
      <vt:lpstr>BIKE 1-3 Summary Table (Switching to their notation for variable names.)</vt:lpstr>
      <vt:lpstr>BIKE Parameters </vt:lpstr>
      <vt:lpstr>Performance (Note: Jacob’s numbers look similar, although consistently larger by a factor of ~2.)</vt:lpstr>
      <vt:lpstr>BIKE-2 Batch Key Generation</vt:lpstr>
      <vt:lpstr>Known attacks: Information Set Decoding</vt:lpstr>
      <vt:lpstr>Known attacks: Reaction Attacks</vt:lpstr>
      <vt:lpstr>Choice of r</vt:lpstr>
      <vt:lpstr>Security Proof</vt:lpstr>
      <vt:lpstr>Similar submissions</vt:lpstr>
      <vt:lpstr>Advantages and limitations</vt:lpstr>
      <vt:lpstr>Advantages and limitations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BIKE  (Bit-Flipping Key Exchange)</dc:title>
  <dc:creator>Perlner, Ray (Fed)</dc:creator>
  <cp:lastModifiedBy>Perlner, Ray (Fed)</cp:lastModifiedBy>
  <cp:revision>50</cp:revision>
  <dcterms:created xsi:type="dcterms:W3CDTF">2018-02-13T20:19:26Z</dcterms:created>
  <dcterms:modified xsi:type="dcterms:W3CDTF">2018-08-02T20:32:26Z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0x010100DC87FEDF3E7A8F4A97A830D99D3B29C6</vt:lpwstr>
  </property>
</Properties>
</file>