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73" r:id="rId13"/>
    <p:sldId id="269" r:id="rId14"/>
    <p:sldId id="268" r:id="rId15"/>
    <p:sldId id="272" r:id="rId16"/>
    <p:sldId id="274" r:id="rId17"/>
    <p:sldId id="275" r:id="rId18"/>
    <p:sldId id="282" r:id="rId19"/>
    <p:sldId id="276" r:id="rId20"/>
    <p:sldId id="279" r:id="rId21"/>
    <p:sldId id="278" r:id="rId22"/>
    <p:sldId id="280" r:id="rId23"/>
    <p:sldId id="264" r:id="rId24"/>
    <p:sldId id="265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5D9F-A117-4B43-A4D5-29CA85CEA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F99B8-A567-4267-A25D-6D2088E6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7C0DD-192C-4519-864D-9822F220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C3F86-53DA-41CC-800B-87A55AC9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6C7A1-3F88-4236-8821-85A7A320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1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940C-5F0B-4DB8-A0CF-23D963B4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F82A1-C243-46A5-AC66-BB16DBC3A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37D40-AB67-4766-ACD2-E5EC5754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9E9A2-1485-44A6-B279-D9AD25128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4C8A4-DBA9-4EE3-91E7-3AA7A806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5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E8CC1-D407-490E-B099-029A1164A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C9484-5F61-443A-976C-5A0BAC22A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ECAA5-BC73-441A-BC36-69995DAF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FC46E-628D-4482-A690-9461F2EF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14C1-3B06-45C8-97FE-7E81874D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5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2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9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65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42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0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6051-BBD8-4DDC-B5B4-A41E373A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2A43-970E-477D-8318-0C9177D22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21174-5CA9-46AA-A47A-0BA21AA5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F090-A77B-4383-A79D-CF72437F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19C15-E81D-4996-85F3-34875278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7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09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31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5CE9-37C4-47E9-847A-7C30D2A4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BEC8A-890B-4EE1-B554-00C7B45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C6C3F-8271-4F14-A544-196F8FC5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90524-CA09-4C3A-8537-D3B95112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69208-35C3-4A42-A0EF-AF3FCD89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48E8-8872-4E0D-9108-666F1791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FA74-1DC6-4D7F-BD20-77B059FF3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709E6-E8F5-40FC-BD45-091AC444E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7A411-E9E8-485A-AE8D-50381033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8BED7-34E5-44AE-BE7E-2B91D00A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DB0A2-954E-48AE-B8C9-CAFD54C2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15EB-D6C9-4EC8-BB44-72DE5A67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8273-BE27-4F6C-9E71-A284DAB59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D75AA-1098-4850-BECE-3D00818F3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F44B0-3ECB-4D1B-91EE-3FACEB4A7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90A9C2-16F0-4389-A114-5AD438E26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7B514-3344-462D-91CC-A8424C82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4AB76-F406-456C-B2E2-A550A346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F6B71-5D0D-4D67-BFC8-763BDE63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4ABA-D3CB-4E08-9CD5-064E74B8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9CF48-D329-41BE-B9B7-A497574C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FA8ED-DDEE-4D74-9C9A-342D8ED9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044CB-B8D5-4F47-8177-23C70A39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6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0D46A-6191-401E-A3FC-D9773A14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E3147-B54F-466D-83CD-D78E28BD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C9362-12B3-44C5-A02B-A5D58E61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B91C-BC3B-49D7-92AC-797704B6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FBE37-C325-4816-AE33-301565486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1747E-9D13-4ED5-BE6F-48A7BE40B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A88E9-E3BD-492A-963A-94333A47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D423E-BC10-4380-869C-20D96A3D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ADD15-62B0-4DF7-A257-A5F007C0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1C67-DDCE-4F43-9325-C232273D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660DC-8C39-4AE7-89D7-634DF02A7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22DDB-DBEE-4AD9-9EDA-346A152AC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F2484-7844-4C5F-A1DF-68970A4B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135FE-0E4B-4DA0-B0E2-AB41B7DF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F9E1C-D3B0-4C4C-9DC4-FEB1BFBC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7F024F-D457-41EB-A661-C02A2F50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5C08C-F4A0-47D8-9AD0-B8926CC99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37A97-60C9-436F-AD6F-1A270D95E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FC3C6-F64C-46B9-8AC6-FF4AC53182E3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23CA4-019D-4C01-9209-E45F2E532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2310B-B00B-4A10-8A8D-22227B6F1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BDC7A-70F1-497B-B0E4-CCF4F7D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AEE6-41E2-4298-9DE3-CFC290F3F09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A6B92-D0A9-4C3D-A095-07C771449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7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0EEA-D15F-4E38-BF88-4916D99BC3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Thermodynamic Analysis of Classical and Quantum Search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20297-B719-4159-89E2-B39568E449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Ray Perlner</a:t>
            </a:r>
            <a:r>
              <a:rPr lang="en-US" dirty="0"/>
              <a:t>, Yi Kai Liu</a:t>
            </a:r>
            <a:endParaRPr lang="en-US" baseline="300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424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59A4-3FC6-4F17-AC01-0FAFD532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energy costs of Brownian computation --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849475-ED28-41AD-A727-713E3CA1EE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</a:t>
                </a:r>
              </a:p>
              <a:p>
                <a:pPr lvl="1"/>
                <a:r>
                  <a:rPr lang="en-US" dirty="0"/>
                  <a:t>Time limit: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Memory: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Parallelism: </a:t>
                </a:r>
                <a:r>
                  <a:rPr lang="en-US" i="1" dirty="0"/>
                  <a:t>p</a:t>
                </a:r>
              </a:p>
              <a:p>
                <a:r>
                  <a:rPr lang="en-US" dirty="0"/>
                  <a:t>Calculate energy per operation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&lt;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𝑑𝑒𝑝𝑡h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/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Multiply by the total number of operations to get the total energy cost, 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849475-ED28-41AD-A727-713E3CA1EE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13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31AD63-12D5-41F9-AA7D-27646AC8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Search</a:t>
            </a:r>
          </a:p>
        </p:txBody>
      </p:sp>
    </p:spTree>
    <p:extLst>
      <p:ext uri="{BB962C8B-B14F-4D97-AF65-F5344CB8AC3E}">
        <p14:creationId xmlns:p14="http://schemas.microsoft.com/office/powerpoint/2010/main" val="248625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Algorithm for Classical Collision Search</a:t>
            </a:r>
            <a:br>
              <a:rPr lang="en-US" dirty="0"/>
            </a:br>
            <a:r>
              <a:rPr lang="en-US" dirty="0"/>
              <a:t>[Van </a:t>
            </a:r>
            <a:r>
              <a:rPr lang="en-US" dirty="0" err="1"/>
              <a:t>Oorschot</a:t>
            </a:r>
            <a:r>
              <a:rPr lang="en-US" dirty="0"/>
              <a:t> Wiener 1994]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Each of M threads picks, and remembers, a random starting point </a:t>
                </a:r>
                <a:r>
                  <a:rPr lang="en-US" i="1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Each thread  iteratively hashes </a:t>
                </a:r>
                <a:r>
                  <a:rPr lang="en-US" i="1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/>
                  <a:t> until it reaches a “distinguished point”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leading zeroes.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threads then collectively sort their outputs to find colliding distinguished points,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i</a:t>
                </a:r>
                <a:r>
                  <a:rPr lang="en-US" dirty="0"/>
                  <a:t>, </a:t>
                </a:r>
                <a:r>
                  <a:rPr lang="en-US" i="1" dirty="0" err="1"/>
                  <a:t>y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Two threads iteratively </a:t>
                </a:r>
                <a:r>
                  <a:rPr lang="en-US" dirty="0" err="1"/>
                  <a:t>recompute</a:t>
                </a:r>
                <a:r>
                  <a:rPr lang="en-US" dirty="0"/>
                  <a:t> hashes of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i</a:t>
                </a:r>
                <a:r>
                  <a:rPr lang="en-US" dirty="0"/>
                  <a:t>,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 to find the hash collision.</a:t>
                </a:r>
              </a:p>
              <a:p>
                <a:endParaRPr lang="en-US" dirty="0"/>
              </a:p>
              <a:p>
                <a:r>
                  <a:rPr lang="en-US" dirty="0"/>
                  <a:t>Depth =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; Space = O(M).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647" t="-3081" r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6894286" y="2757714"/>
            <a:ext cx="435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8229" y="2573048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29714" y="2757714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36114" y="2757714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42514" y="2757714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548914" y="2757714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955314" y="2757714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361714" y="2757714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94286" y="3360057"/>
            <a:ext cx="435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329714" y="3360057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36114" y="3360057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142514" y="3360057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548914" y="3360057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955314" y="3360057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361714" y="3360057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94286" y="4405085"/>
            <a:ext cx="4354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329714" y="4405085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736114" y="4405085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142514" y="4405085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548914" y="4405085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955314" y="4405085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361714" y="4405085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894286" y="3878515"/>
            <a:ext cx="435428" cy="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329714" y="3878515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736114" y="3878515"/>
            <a:ext cx="40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142514" y="3360057"/>
            <a:ext cx="304800" cy="51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28229" y="3101254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35486" y="3653379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28228" y="4170627"/>
            <a:ext cx="56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927772" y="2561325"/>
            <a:ext cx="120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 | y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927770" y="3175391"/>
            <a:ext cx="206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 | y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= (0 | y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27770" y="4170627"/>
            <a:ext cx="120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 | y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766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DCAA-9956-4ABE-9DE1-5FBF91ED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Calculating the Energy cost for Classical Collision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ECA9D-3E88-47C5-B9D1-1B879EE94A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Calculate the per operation energy: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latin typeface="Cambria Math" panose="02040503050406030204" pitchFamily="18" charset="0"/>
                  </a:rPr>
                  <a:t>Multiply by the total number of operations to get total energy cost: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Remember that formula!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ECA9D-3E88-47C5-B9D1-1B879EE94A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696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40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BHT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Generate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hash values, H(</a:t>
                </a:r>
                <a:r>
                  <a:rPr lang="en-US" i="1" dirty="0"/>
                  <a:t>x</a:t>
                </a:r>
                <a:r>
                  <a:rPr lang="en-US" baseline="-25000" dirty="0"/>
                  <a:t>0</a:t>
                </a:r>
                <a:r>
                  <a:rPr lang="en-US" dirty="0"/>
                  <a:t>), … H(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)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en-US" dirty="0"/>
                  <a:t>Store them as a sorted list.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  <m:r>
                                <m:rPr>
                                  <m:sty m:val="p"/>
                                  <m:brk m:alnAt="7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table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table</m:t>
                              </m:r>
                            </m:e>
                          </m:mr>
                        </m:m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Grover to invert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on a domain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/>
                  <a:t> calls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3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Parallelizing BHT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 a naïve implementation,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instances of BHT would require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𝑝𝑀</m:t>
                    </m:r>
                  </m:oMath>
                </a14:m>
                <a:r>
                  <a:rPr lang="en-US" dirty="0"/>
                  <a:t> space.</a:t>
                </a:r>
              </a:p>
              <a:p>
                <a:r>
                  <a:rPr lang="en-US" dirty="0"/>
                  <a:t>Classically, multiple threads can access the same RAM in parallel at minimal cost.</a:t>
                </a:r>
              </a:p>
              <a:p>
                <a:r>
                  <a:rPr lang="en-US" dirty="0"/>
                  <a:t>[</a:t>
                </a:r>
                <a:r>
                  <a:rPr lang="en-US" dirty="0" err="1"/>
                  <a:t>Beals</a:t>
                </a:r>
                <a:r>
                  <a:rPr lang="en-US" dirty="0"/>
                  <a:t> et al. 2012] showed you could do the same with quantum memory.</a:t>
                </a:r>
              </a:p>
              <a:p>
                <a:r>
                  <a:rPr lang="en-US" dirty="0"/>
                  <a:t>Thus we can parallelize the Grover step up to O(M) ways for no additional memory cost.</a:t>
                </a:r>
              </a:p>
              <a:p>
                <a:endParaRPr lang="en-US" dirty="0"/>
              </a:p>
              <a:p>
                <a:r>
                  <a:rPr lang="en-US" dirty="0"/>
                  <a:t>Depth = O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𝑀𝑝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/>
                  <a:t>; Space = O(M).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6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DCAA-9956-4ABE-9DE1-5FBF91ED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Calculating the Energy cost for Quantum Collision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ECA9D-3E88-47C5-B9D1-1B879EE94A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Calculate the per operation energy: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𝑀𝑝</m:t>
                                      </m:r>
                                    </m:den>
                                  </m:f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latin typeface="Cambria Math" panose="02040503050406030204" pitchFamily="18" charset="0"/>
                  </a:rPr>
                  <a:t>Multiply by the total number of operations to get total energy cost: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𝑀𝑝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Same as classical!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ECA9D-3E88-47C5-B9D1-1B879EE94A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 r="-696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16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AE0A0-25A8-40AA-92AE-AE11777B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mean there is no quantum speedup of Collision 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06DB0-0EFB-475B-81DF-8C7E5EAF6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yes.</a:t>
            </a:r>
          </a:p>
        </p:txBody>
      </p:sp>
    </p:spTree>
    <p:extLst>
      <p:ext uri="{BB962C8B-B14F-4D97-AF65-F5344CB8AC3E}">
        <p14:creationId xmlns:p14="http://schemas.microsoft.com/office/powerpoint/2010/main" val="385057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39AA20-8BB8-4526-8176-8F46F8DF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Preimage search</a:t>
            </a:r>
          </a:p>
        </p:txBody>
      </p:sp>
    </p:spTree>
    <p:extLst>
      <p:ext uri="{BB962C8B-B14F-4D97-AF65-F5344CB8AC3E}">
        <p14:creationId xmlns:p14="http://schemas.microsoft.com/office/powerpoint/2010/main" val="3833236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Parallelizing Grover’s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have M processors.</a:t>
                </a:r>
              </a:p>
              <a:p>
                <a:r>
                  <a:rPr lang="en-US" dirty="0"/>
                  <a:t>Then we can divide the domain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into </a:t>
                </a:r>
                <a:r>
                  <a:rPr lang="en-US" i="1" dirty="0"/>
                  <a:t>M</a:t>
                </a:r>
                <a:r>
                  <a:rPr lang="en-US" dirty="0"/>
                  <a:t> pieces of size </a:t>
                </a:r>
                <a:r>
                  <a:rPr lang="en-US" i="1" dirty="0"/>
                  <a:t>N</a:t>
                </a:r>
                <a:r>
                  <a:rPr lang="en-US" dirty="0"/>
                  <a:t>/</a:t>
                </a:r>
                <a:r>
                  <a:rPr lang="en-US" i="1" dirty="0"/>
                  <a:t>M.</a:t>
                </a:r>
              </a:p>
              <a:p>
                <a:pPr lvl="1"/>
                <a:r>
                  <a:rPr lang="en-US" dirty="0"/>
                  <a:t>[</a:t>
                </a:r>
                <a:r>
                  <a:rPr lang="en-US" dirty="0" err="1"/>
                  <a:t>Zalka</a:t>
                </a:r>
                <a:r>
                  <a:rPr lang="en-US" dirty="0"/>
                  <a:t> 97] showed this is optimal.</a:t>
                </a:r>
              </a:p>
              <a:p>
                <a:endParaRPr lang="en-US" dirty="0"/>
              </a:p>
              <a:p>
                <a:r>
                  <a:rPr lang="en-US" dirty="0"/>
                  <a:t>Depth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/>
                  <a:t>; Space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96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6825-F177-4BD9-B763-9BB7D88F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D499A-6C2C-4BBA-97D5-1C5C53A38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Powered Brownian Computation</a:t>
            </a:r>
          </a:p>
          <a:p>
            <a:pPr lvl="1"/>
            <a:r>
              <a:rPr lang="en-US" dirty="0"/>
              <a:t>Energy cost with fixed time limit and memory/parallelism</a:t>
            </a:r>
          </a:p>
          <a:p>
            <a:pPr lvl="1"/>
            <a:r>
              <a:rPr lang="en-US" dirty="0"/>
              <a:t>Classical Collision search vs Quantum Collision search</a:t>
            </a:r>
          </a:p>
          <a:p>
            <a:pPr lvl="1"/>
            <a:r>
              <a:rPr lang="en-US" dirty="0"/>
              <a:t>Grover’s algorithm</a:t>
            </a:r>
          </a:p>
          <a:p>
            <a:pPr lvl="1"/>
            <a:r>
              <a:rPr lang="en-US" dirty="0"/>
              <a:t>Deterministic Classical Preimage Search</a:t>
            </a:r>
          </a:p>
          <a:p>
            <a:r>
              <a:rPr lang="en-US" dirty="0"/>
              <a:t>Unpowered Brownian Computation</a:t>
            </a:r>
          </a:p>
          <a:p>
            <a:pPr lvl="1"/>
            <a:r>
              <a:rPr lang="en-US" dirty="0"/>
              <a:t>Randomized Preimage Search</a:t>
            </a:r>
          </a:p>
          <a:p>
            <a:r>
              <a:rPr lang="en-US" dirty="0"/>
              <a:t>Some Practical Considerations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57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DCAA-9956-4ABE-9DE1-5FBF91ED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Calculating the Energy cost for Grover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ECA9D-3E88-47C5-B9D1-1B879EE94A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Calculate the per operation energy: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latin typeface="Cambria Math" panose="02040503050406030204" pitchFamily="18" charset="0"/>
                  </a:rPr>
                  <a:t>Multiply by the total number of operations to get total energy cost: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Remember that formula!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ECA9D-3E88-47C5-B9D1-1B879EE94A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 r="-696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19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14AE-FD92-4AEE-9D2B-ABB319DA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let’s try (powered) classical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E0F929-43F2-4EAF-950F-25BFA9DEC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Calculate the per operation energy:</a:t>
                </a: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latin typeface="Cambria Math" panose="02040503050406030204" pitchFamily="18" charset="0"/>
                  </a:rPr>
                  <a:t>Multiply by the total number of operations to get total energy cost:</a:t>
                </a:r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Hey, that’s not the same!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E0F929-43F2-4EAF-950F-25BFA9DEC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484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57AE-4EBA-45C1-81D2-E2727134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Unpowered Brownian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455402E-E91D-433B-810D-E2DEE11D898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Don’t care what order keys are tried in.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With thermal noise, you still get a random walk!</a:t>
                </a:r>
              </a:p>
              <a:p>
                <a:pPr lvl="1"/>
                <a:r>
                  <a:rPr lang="en-US" dirty="0"/>
                  <a:t>And we expect the speed of the walk to scale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steps,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are logarithmic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Still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𝑀𝑘𝑇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to initialize your memory. </a:t>
                </a:r>
              </a:p>
              <a:p>
                <a:pPr lvl="1"/>
                <a:r>
                  <a:rPr lang="en-US" dirty="0"/>
                  <a:t>(</a:t>
                </a:r>
                <a:r>
                  <a:rPr lang="en-US" dirty="0" err="1"/>
                  <a:t>Landauer</a:t>
                </a:r>
                <a:r>
                  <a:rPr lang="en-US" dirty="0"/>
                  <a:t> limit – may be higher in practice.)</a:t>
                </a:r>
              </a:p>
              <a:p>
                <a:r>
                  <a:rPr lang="en-US" dirty="0"/>
                  <a:t>Also need latching energy, once the correct key is found (but this is small.)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455402E-E91D-433B-810D-E2DEE11D8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12" t="-2801" r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C56CDE-4822-4BD9-A681-D8C92F22BF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87" name="Picture 386">
            <a:extLst>
              <a:ext uri="{FF2B5EF4-FFF2-40B4-BE49-F238E27FC236}">
                <a16:creationId xmlns:a16="http://schemas.microsoft.com/office/drawing/2014/main" id="{1C378ACA-7FAC-4B1E-B5B1-691F40DD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371" y="1825625"/>
            <a:ext cx="306251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BA624-EA91-44B9-9C85-956EB212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cost of unpowered preimage search</a:t>
            </a:r>
            <a:br>
              <a:rPr lang="en-US" dirty="0"/>
            </a:br>
            <a:r>
              <a:rPr lang="en-US" dirty="0"/>
              <a:t>(ignoring logarithmic factors.)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A41A3-C528-4F32-988A-985D94CF10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finish the random walk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parallelizing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ways, we need to run at a temperature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Now we compute the minimum energy required to initialize a memory of size 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𝑀𝑘𝑇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Now, that’s the same as Grover search!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A41A3-C528-4F32-988A-985D94CF10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301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99D-6568-40CC-A771-F932B158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mean there’s no Grover speedup?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FED6A-AEF6-4068-A831-FAD09396B5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Probably not:</a:t>
                </a:r>
              </a:p>
              <a:p>
                <a:pPr lvl="1"/>
                <a:r>
                  <a:rPr lang="en-US" dirty="0"/>
                  <a:t> Unpowered Brownian search either requires temperature or memory size to grow linearly with time. </a:t>
                </a:r>
              </a:p>
              <a:p>
                <a:pPr lvl="2"/>
                <a:r>
                  <a:rPr lang="en-US" dirty="0"/>
                  <a:t>Parallel Grover has fixed memory requirement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when power consumption and temperature are fixed.</a:t>
                </a:r>
              </a:p>
              <a:p>
                <a:pPr lvl="1"/>
                <a:r>
                  <a:rPr lang="en-US" dirty="0"/>
                  <a:t>Also, when we take into account the complexity of oracle queries, unpowered Brownian search is worse than Grover by a factor of the oracle’s memory complexity,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Grover and unpowered Brownian search pay equal penalties for oracle circuit depth,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and total gate count,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Still may be of theoretical interest.</a:t>
                </a:r>
              </a:p>
              <a:p>
                <a:r>
                  <a:rPr lang="en-US" dirty="0"/>
                  <a:t>And, as a classical algorithm, Unpowered Brownian Search has some advantages.</a:t>
                </a:r>
              </a:p>
              <a:p>
                <a:pPr lvl="1"/>
                <a:r>
                  <a:rPr lang="en-US" dirty="0"/>
                  <a:t>May actually be the best option, if classical memory is as cheap as theoretically possible, but quantum computing is relatively hard.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FED6A-AEF6-4068-A831-FAD09396B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696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198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1255-52BA-4BE9-82E3-66561554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the Grover speedup?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6571-3B6C-44FC-B3B8-8B69EFA32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8794-45BB-4224-A992-0EBEE814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1CD50-1503-4004-9B37-A97D3CE80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Computing has major effects on hardness assumptions in cryptography</a:t>
            </a:r>
          </a:p>
          <a:p>
            <a:pPr lvl="1"/>
            <a:r>
              <a:rPr lang="en-US" dirty="0"/>
              <a:t>Exponential Speedup for integer factorization and discrete log problems  [Shor 1994]</a:t>
            </a:r>
          </a:p>
          <a:p>
            <a:pPr lvl="1"/>
            <a:r>
              <a:rPr lang="en-US" dirty="0"/>
              <a:t>Polynomial decreases in </a:t>
            </a:r>
            <a:r>
              <a:rPr lang="en-US" i="1" dirty="0"/>
              <a:t>query complexity</a:t>
            </a:r>
            <a:r>
              <a:rPr lang="en-US" dirty="0"/>
              <a:t> for </a:t>
            </a:r>
          </a:p>
          <a:p>
            <a:pPr lvl="2"/>
            <a:r>
              <a:rPr lang="en-US" dirty="0"/>
              <a:t>Preimage search [Grover 1996]</a:t>
            </a:r>
          </a:p>
          <a:p>
            <a:pPr lvl="2"/>
            <a:r>
              <a:rPr lang="en-US" dirty="0"/>
              <a:t>Collision search [BHT 1998]</a:t>
            </a:r>
          </a:p>
          <a:p>
            <a:pPr lvl="2"/>
            <a:r>
              <a:rPr lang="en-US" dirty="0"/>
              <a:t>Claw finding [</a:t>
            </a:r>
            <a:r>
              <a:rPr lang="en-US" dirty="0" err="1"/>
              <a:t>Tani</a:t>
            </a:r>
            <a:r>
              <a:rPr lang="en-US" dirty="0"/>
              <a:t> 2007]</a:t>
            </a:r>
          </a:p>
          <a:p>
            <a:pPr lvl="2"/>
            <a:r>
              <a:rPr lang="en-US" dirty="0"/>
              <a:t>Many others</a:t>
            </a:r>
          </a:p>
          <a:p>
            <a:r>
              <a:rPr lang="en-US" dirty="0"/>
              <a:t>But does a decrease in query complexity translate into a commensurate decrease in real world cost?</a:t>
            </a:r>
          </a:p>
        </p:txBody>
      </p:sp>
    </p:spTree>
    <p:extLst>
      <p:ext uri="{BB962C8B-B14F-4D97-AF65-F5344CB8AC3E}">
        <p14:creationId xmlns:p14="http://schemas.microsoft.com/office/powerpoint/2010/main" val="15874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550E-4003-4231-890B-17E8C933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is a decrease in query complexity worth in practice?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197D87-940B-4E26-A6D1-86CB2D212D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Collision Search</a:t>
                </a:r>
              </a:p>
              <a:p>
                <a:pPr lvl="1"/>
                <a:r>
                  <a:rPr lang="en-US" dirty="0"/>
                  <a:t>[BHT 1998] decreases query complexity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[Bernstein 2009] argues that classical parallel collision search is cheaper in practice.</a:t>
                </a:r>
              </a:p>
              <a:p>
                <a:pPr lvl="1"/>
                <a:r>
                  <a:rPr lang="en-US" dirty="0"/>
                  <a:t>Gate model agrees with Bernstein. </a:t>
                </a:r>
              </a:p>
              <a:p>
                <a:pPr lvl="1"/>
                <a:r>
                  <a:rPr lang="en-US" dirty="0"/>
                  <a:t>Quantum RAM model suggests that query complexity may matter after all.</a:t>
                </a:r>
              </a:p>
              <a:p>
                <a:r>
                  <a:rPr lang="en-US" dirty="0"/>
                  <a:t>Preimage Search</a:t>
                </a:r>
              </a:p>
              <a:p>
                <a:pPr lvl="1"/>
                <a:r>
                  <a:rPr lang="en-US" dirty="0"/>
                  <a:t>[Grover 1996]decreases query complexity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However, Grover’s [</a:t>
                </a:r>
                <a:r>
                  <a:rPr lang="en-US" dirty="0" err="1"/>
                  <a:t>Zalka</a:t>
                </a:r>
                <a:r>
                  <a:rPr lang="en-US" dirty="0"/>
                  <a:t> 1997] says that Grover’s algorithm gains only a </a:t>
                </a:r>
                <a:r>
                  <a:rPr lang="en-US" dirty="0" err="1"/>
                  <a:t>squareroot</a:t>
                </a:r>
                <a:r>
                  <a:rPr lang="en-US" dirty="0"/>
                  <a:t> advantage from parallelization.</a:t>
                </a:r>
              </a:p>
              <a:p>
                <a:pPr lvl="1"/>
                <a:r>
                  <a:rPr lang="en-US" dirty="0"/>
                  <a:t>Doubling symmetric key sizes is a common recommendation.</a:t>
                </a:r>
              </a:p>
              <a:p>
                <a:pPr lvl="1"/>
                <a:r>
                  <a:rPr lang="en-US" dirty="0"/>
                  <a:t>However, NIST’s postquantum CFP assumes that preimage search costs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in practice.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Answers depend on the exact model of computation.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197D87-940B-4E26-A6D1-86CB2D212D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62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4762-09F2-4B17-BE33-5683E411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we like in a model of computation?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008BD-04C9-486E-A745-AD7269094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people care about in the real world?</a:t>
            </a:r>
          </a:p>
          <a:p>
            <a:pPr lvl="1"/>
            <a:r>
              <a:rPr lang="en-US" dirty="0"/>
              <a:t>Memory/ Hardware Costs (M)</a:t>
            </a:r>
          </a:p>
          <a:p>
            <a:pPr lvl="1"/>
            <a:r>
              <a:rPr lang="en-US" dirty="0"/>
              <a:t>Energy Usage (E)</a:t>
            </a:r>
          </a:p>
          <a:p>
            <a:pPr lvl="1"/>
            <a:r>
              <a:rPr lang="en-US" dirty="0"/>
              <a:t>(Wall-clock) Time (t)</a:t>
            </a:r>
          </a:p>
          <a:p>
            <a:r>
              <a:rPr lang="en-US" dirty="0"/>
              <a:t>If we’re going to assume a quantum computer can do something efficiently, we should assume the same (or better) for classical computers.</a:t>
            </a:r>
          </a:p>
          <a:p>
            <a:pPr lvl="1"/>
            <a:r>
              <a:rPr lang="en-US" dirty="0"/>
              <a:t>E.g. if we assume very low per-gate energy usage for quantum memories.</a:t>
            </a:r>
          </a:p>
          <a:p>
            <a:pPr lvl="1"/>
            <a:r>
              <a:rPr lang="en-US" dirty="0"/>
              <a:t>We should also assume low per-gate energy usage for classical reversible operations.</a:t>
            </a:r>
          </a:p>
        </p:txBody>
      </p:sp>
    </p:spTree>
    <p:extLst>
      <p:ext uri="{BB962C8B-B14F-4D97-AF65-F5344CB8AC3E}">
        <p14:creationId xmlns:p14="http://schemas.microsoft.com/office/powerpoint/2010/main" val="246679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52CB-101F-4CB3-9757-B6F11633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Computation [Bennett 1982]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D6325-ED53-4DEB-9276-BF77EE6C4A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Conventional</a:t>
                </a:r>
              </a:p>
              <a:p>
                <a:pPr lvl="1"/>
                <a:r>
                  <a:rPr lang="en-US" dirty="0"/>
                  <a:t>Uses irreversible gates.</a:t>
                </a:r>
              </a:p>
              <a:p>
                <a:pPr lvl="1"/>
                <a:r>
                  <a:rPr lang="en-US" dirty="0"/>
                  <a:t>Subject to </a:t>
                </a:r>
                <a:r>
                  <a:rPr lang="en-US" dirty="0" err="1"/>
                  <a:t>Landauer</a:t>
                </a:r>
                <a:r>
                  <a:rPr lang="en-US" dirty="0"/>
                  <a:t> limit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⁡2 </m:t>
                    </m:r>
                  </m:oMath>
                </a14:m>
                <a:r>
                  <a:rPr lang="en-US" dirty="0"/>
                  <a:t>per gate.)</a:t>
                </a:r>
              </a:p>
              <a:p>
                <a:r>
                  <a:rPr lang="en-US" dirty="0"/>
                  <a:t>Ballistic</a:t>
                </a:r>
              </a:p>
              <a:p>
                <a:pPr lvl="1"/>
                <a:r>
                  <a:rPr lang="en-US" dirty="0"/>
                  <a:t>Uses reversible gates.</a:t>
                </a:r>
              </a:p>
              <a:p>
                <a:pPr lvl="1"/>
                <a:r>
                  <a:rPr lang="en-US" dirty="0"/>
                  <a:t>Per gate energy usage may be arbitrarily small.</a:t>
                </a:r>
              </a:p>
              <a:p>
                <a:pPr lvl="1"/>
                <a:r>
                  <a:rPr lang="en-US" dirty="0"/>
                  <a:t>Probably not fault tolerant.</a:t>
                </a:r>
              </a:p>
              <a:p>
                <a:r>
                  <a:rPr lang="en-US" dirty="0"/>
                  <a:t>Brownian (Our Choice)</a:t>
                </a:r>
              </a:p>
              <a:p>
                <a:pPr lvl="1"/>
                <a:r>
                  <a:rPr lang="en-US" dirty="0"/>
                  <a:t>Uses reversible gates.</a:t>
                </a:r>
              </a:p>
              <a:p>
                <a:pPr lvl="1"/>
                <a:r>
                  <a:rPr lang="en-US" dirty="0"/>
                  <a:t>Operates near thermal equilibrium/ Tolerates thermal noise.</a:t>
                </a:r>
              </a:p>
              <a:p>
                <a:pPr lvl="1"/>
                <a:r>
                  <a:rPr lang="en-US" dirty="0"/>
                  <a:t>Computation path is a (biased) random walk.</a:t>
                </a:r>
              </a:p>
              <a:p>
                <a:pPr lvl="1"/>
                <a:r>
                  <a:rPr lang="en-US" dirty="0"/>
                  <a:t>Consumes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dirty="0"/>
                  <a:t> per gate.</a:t>
                </a:r>
              </a:p>
              <a:p>
                <a:pPr lvl="1"/>
                <a:r>
                  <a:rPr lang="en-US" dirty="0"/>
                  <a:t>Computation speed is 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D6325-ED53-4DEB-9276-BF77EE6C4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48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0F4B-013D-4611-8AE8-142272FF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Brownian Computation 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1403A-14FE-43D6-AA90-24AF84123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Model the physical state of a computing system as a vertex in a graph.</a:t>
                </a:r>
              </a:p>
              <a:p>
                <a:r>
                  <a:rPr lang="en-US" dirty="0"/>
                  <a:t>The edges of the graph correspond to reversible gates.</a:t>
                </a:r>
              </a:p>
              <a:p>
                <a:r>
                  <a:rPr lang="en-US" dirty="0"/>
                  <a:t>Without power dissipation, the state evolves as a random walk driven by thermal noise.</a:t>
                </a:r>
              </a:p>
              <a:p>
                <a:r>
                  <a:rPr lang="en-US" dirty="0"/>
                  <a:t>We can drive computation forward by imposing a driving energy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𝑘𝑇</m:t>
                    </m:r>
                  </m:oMath>
                </a14:m>
                <a:r>
                  <a:rPr lang="en-US" dirty="0"/>
                  <a:t> per gate.</a:t>
                </a:r>
              </a:p>
              <a:p>
                <a:pPr lvl="1"/>
                <a:r>
                  <a:rPr lang="en-US" dirty="0"/>
                  <a:t>That is to say, we make the </a:t>
                </a:r>
                <a:r>
                  <a:rPr lang="en-US" i="1" dirty="0"/>
                  <a:t>output state potential energy </a:t>
                </a:r>
                <a:r>
                  <a:rPr lang="en-US" dirty="0"/>
                  <a:t>of a gate less than the </a:t>
                </a:r>
                <a:r>
                  <a:rPr lang="en-US" i="1" dirty="0"/>
                  <a:t>input state potential energy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we do this, transitions from the input state to the output state will outnumber those from the output state to the input state by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</a:p>
              <a:p>
                <a:pPr lvl="1"/>
                <a:r>
                  <a:rPr lang="en-US" dirty="0"/>
                  <a:t>Thus, if we consume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per gate, the expected number of steps to complete a serial circuit with G gates scales as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1403A-14FE-43D6-AA90-24AF84123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30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601E2-A58D-4FA2-B9D3-E8D7799C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to a range of Temperatures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34A9B-2A77-4B74-B506-448E6C87ED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have from the previous slide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𝑘𝑇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But the proportionality factor depends how quickly we expect state transitions to occur.</a:t>
                </a:r>
              </a:p>
              <a:p>
                <a:pPr lvl="1"/>
                <a:r>
                  <a:rPr lang="en-US" dirty="0"/>
                  <a:t>May vary depending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Various heuristics may be applied:</a:t>
                </a:r>
              </a:p>
              <a:p>
                <a:pPr lvl="1"/>
                <a:r>
                  <a:rPr lang="en-US" b="1" dirty="0"/>
                  <a:t>Scale invariance</a:t>
                </a:r>
                <a:r>
                  <a:rPr lang="en-US" dirty="0"/>
                  <a:t>: Rate of transitions should scale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b="1" dirty="0"/>
                  <a:t>Dimensional analysis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ħ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the right units.</a:t>
                </a:r>
              </a:p>
              <a:p>
                <a:pPr lvl="1"/>
                <a:r>
                  <a:rPr lang="en-US" b="1" dirty="0"/>
                  <a:t>Alternately apply Margolis-Levitin theorem:</a:t>
                </a:r>
              </a:p>
              <a:p>
                <a:pPr lvl="2"/>
                <a:r>
                  <a:rPr lang="en-US" dirty="0"/>
                  <a:t>Assume Brownian motion can be modeled as  a series of random ballistic motions involving O(1) gates.</a:t>
                </a:r>
              </a:p>
              <a:p>
                <a:pPr lvl="2"/>
                <a:r>
                  <a:rPr lang="en-US" dirty="0"/>
                  <a:t>Provides an approximate upper bound for the frequency of state transitions.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𝑘𝑇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b="1" dirty="0"/>
                  <a:t>We’ll mostly stick to dimensional analysis when we want a concrete number.</a:t>
                </a:r>
              </a:p>
              <a:p>
                <a:pPr lvl="1"/>
                <a:r>
                  <a:rPr lang="en-US" b="1" dirty="0"/>
                  <a:t>Note: for asymptotic analysis at a fixed temperature, we don’t need these heuristics.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834A9B-2A77-4B74-B506-448E6C87E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83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B95CB-6198-4548-BD2F-40F36A3D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5CC8B-040F-47E1-A212-3AA1089AE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Need logarithmic size energy barriers to prevent transitions outside the computation graph</a:t>
                </a:r>
              </a:p>
              <a:p>
                <a:pPr lvl="1"/>
                <a:r>
                  <a:rPr lang="en-US" dirty="0"/>
                  <a:t>This is negligible as long as circuit representation can be (at least) logarithmically compressed to “program / memory”</a:t>
                </a:r>
              </a:p>
              <a:p>
                <a:r>
                  <a:rPr lang="en-US" dirty="0"/>
                  <a:t>Need to dissipate extra “latching energy” at the end of computation to prevent backwards transitions from the final state.</a:t>
                </a:r>
              </a:p>
              <a:p>
                <a:pPr lvl="1"/>
                <a:r>
                  <a:rPr lang="en-US" dirty="0"/>
                  <a:t>This is negligible as long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𝑘𝑇</m:t>
                        </m:r>
                      </m:den>
                    </m:f>
                  </m:oMath>
                </a14:m>
                <a:r>
                  <a:rPr lang="en-US" dirty="0"/>
                  <a:t> is (at least) logarithmically more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Brownian computation with a quantum circuit presents extra challenges</a:t>
                </a:r>
              </a:p>
              <a:p>
                <a:pPr lvl="1"/>
                <a:r>
                  <a:rPr lang="en-US" dirty="0"/>
                  <a:t>Usual methods for fault tolerance (stabilizer measurements, magic ancilla states) are irreversible.</a:t>
                </a:r>
              </a:p>
              <a:p>
                <a:pPr lvl="1"/>
                <a:r>
                  <a:rPr lang="en-US" dirty="0"/>
                  <a:t>Purely reversible implementation of fault tolerance may be possible e.g. with Fibonacci </a:t>
                </a:r>
                <a:r>
                  <a:rPr lang="en-US" dirty="0" err="1"/>
                  <a:t>Anyons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will assume Brownian computation is possible with quantum as well as classical computation.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5CC8B-040F-47E1-A212-3AA1089AE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406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41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0" ma:contentTypeDescription="Create a new document." ma:contentTypeScope="" ma:versionID="f8274753927bec511d39ba766186a313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30317bed2e05a5647e706de8dffadf77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68144D-33E2-4337-891A-968606252BE2}"/>
</file>

<file path=customXml/itemProps2.xml><?xml version="1.0" encoding="utf-8"?>
<ds:datastoreItem xmlns:ds="http://schemas.openxmlformats.org/officeDocument/2006/customXml" ds:itemID="{B15A0EEC-53DD-44CA-ADC2-B4FA69AA51A7}"/>
</file>

<file path=customXml/itemProps3.xml><?xml version="1.0" encoding="utf-8"?>
<ds:datastoreItem xmlns:ds="http://schemas.openxmlformats.org/officeDocument/2006/customXml" ds:itemID="{D5D5E841-D40B-4CC5-A42C-09955F67062D}"/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1678</Words>
  <Application>Microsoft Office PowerPoint</Application>
  <PresentationFormat>Widescreen</PresentationFormat>
  <Paragraphs>191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1_Office Theme</vt:lpstr>
      <vt:lpstr>Thermodynamic Analysis of Classical and Quantum Search Algorithms</vt:lpstr>
      <vt:lpstr>Outline</vt:lpstr>
      <vt:lpstr>Motivation</vt:lpstr>
      <vt:lpstr>How much is a decrease in query complexity worth in practice?</vt:lpstr>
      <vt:lpstr>What would we like in a model of computation?</vt:lpstr>
      <vt:lpstr>Models of Computation [Bennett 1982]</vt:lpstr>
      <vt:lpstr>How Brownian Computation Works</vt:lpstr>
      <vt:lpstr>Generalizing to a range of Temperatures</vt:lpstr>
      <vt:lpstr>Fault Tolerance</vt:lpstr>
      <vt:lpstr>Evaluating energy costs of Brownian computation -- Summary</vt:lpstr>
      <vt:lpstr>Collision Search</vt:lpstr>
      <vt:lpstr>The Algorithm for Classical Collision Search [Van Oorschot Wiener 1994]</vt:lpstr>
      <vt:lpstr>Calculating the Energy cost for Classical Collision search</vt:lpstr>
      <vt:lpstr>BHT Algorithm</vt:lpstr>
      <vt:lpstr>Parallelizing BHT</vt:lpstr>
      <vt:lpstr>Calculating the Energy cost for Quantum Collision search</vt:lpstr>
      <vt:lpstr>Does this mean there is no quantum speedup of Collision Search?</vt:lpstr>
      <vt:lpstr>Preimage search</vt:lpstr>
      <vt:lpstr>Parallelizing Grover’s algorithm</vt:lpstr>
      <vt:lpstr>Calculating the Energy cost for Grover search</vt:lpstr>
      <vt:lpstr>Now, let’s try (powered) classical search</vt:lpstr>
      <vt:lpstr>Unpowered Brownian Computation</vt:lpstr>
      <vt:lpstr>Energy cost of unpowered preimage search (ignoring logarithmic factors.)</vt:lpstr>
      <vt:lpstr>Does this mean there’s no Grover speedup?</vt:lpstr>
      <vt:lpstr>How big is the Grover speedup?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(Fed)</dc:creator>
  <cp:lastModifiedBy>Perlner, Ray (Fed)</cp:lastModifiedBy>
  <cp:revision>40</cp:revision>
  <dcterms:created xsi:type="dcterms:W3CDTF">2017-09-26T19:27:34Z</dcterms:created>
  <dcterms:modified xsi:type="dcterms:W3CDTF">2017-09-29T20:25:22Z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