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1" r:id="rId3"/>
    <p:sldId id="330" r:id="rId4"/>
    <p:sldId id="257" r:id="rId5"/>
    <p:sldId id="324" r:id="rId6"/>
    <p:sldId id="325" r:id="rId7"/>
    <p:sldId id="326" r:id="rId8"/>
    <p:sldId id="322" r:id="rId9"/>
    <p:sldId id="327" r:id="rId10"/>
    <p:sldId id="328" r:id="rId11"/>
    <p:sldId id="333" r:id="rId12"/>
    <p:sldId id="335" r:id="rId13"/>
    <p:sldId id="329" r:id="rId14"/>
    <p:sldId id="334" r:id="rId15"/>
    <p:sldId id="331" r:id="rId16"/>
    <p:sldId id="33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C68F4-5B59-4494-A180-F39CB89179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8B4E1B-7EB4-4407-BC92-4C05C5A72C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2FD42-35D8-47FA-AD57-5137E19A2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13A2F-C2EB-413C-94B4-763D4EC11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BAB32-8631-4F6E-B816-6261A3377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539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35388-5FC1-4ED4-ADE9-98F1FC218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58E576-9351-40E3-A1D2-1A8440C7B8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B5FBB-EF56-490C-96AF-7C87DA217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0300C-F5FB-444C-ABC3-A7D2B9E2A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BE8E4D-00F2-4547-99BA-F5BA6CC68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159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155768-A509-4FB5-8FED-8FE82BE440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A6466E-673B-4446-90C9-C3ADB3AE91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E9575-CA49-4C59-B35C-FFC2D4306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3AA0F-5D30-40BC-812F-9C27CF499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49B79-8A94-4F09-856D-2BADC028C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85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049C4-92FA-4A45-91C3-887EA86FD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BBA9B-6ABE-40E4-8B8A-9AAC4FB57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D9D9D-FA0E-4DF1-B9F9-B0D171C1A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4360A-F23B-4153-85E8-D83869D6D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A48A5-2F04-4E76-9556-159C2C083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26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6C316-E723-4C21-91EC-C3A30889A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EFE32-5768-4286-9B1E-AEB78D439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18910-F63C-4D6B-B44E-24B664D3D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4A45C-0D56-4001-A8D3-257D5C1E4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E18BC-BECE-443C-BC82-862F166DA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65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72A94-BD7A-4077-9950-36ED06471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0EAEE-5E5B-461C-AB82-1A22D096FE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C1C9F6-1EEB-4142-94C4-3992B2A023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5D4C43-DF3C-463B-82DF-13F924511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70B23-A673-4F8A-AEA0-750A93580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2C4F21-641E-44A7-820D-3997CCDC6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818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92D11-ACEC-4120-BDF8-3A6753B2F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702344-B0C4-4F8B-BE3B-E8527A9D9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048082-EB77-4314-9347-1386224CD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4E6605-50EE-445D-A701-118550798E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693707-5B60-4151-982B-78DAB3CF91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E0E1CC-7334-456C-90E2-2993A4078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39C90B-CE49-450D-9D2D-5C4DF1B6F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30D406-A9CC-4502-BC11-E58E6EFFC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368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DBF6F-A47F-4921-BC98-5003B7801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81E491-CAED-4356-BF81-885938159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CED98D-37B1-4083-A751-60040B076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6381DA-6DDB-4052-8180-A1C956630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318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5A5436-2841-4A74-A67D-69F309E5F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12BD6A-A1B7-42FD-B3B5-2BBB10778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8D614E-327E-419C-8967-82B09AC44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13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AB09D-1C30-4FF9-844A-5AAE19559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10378-34AA-44A9-AB74-EEF611060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8CF98A-4D5E-440B-BB9C-66B219522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F077DC-E394-4CC9-98C8-98B6C156E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606C54-4544-4480-A4B3-77DEE7683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C72732-FEEE-47D5-BDBE-D0BCDFF8B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50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6AA60-2D49-4E84-B727-AC074801C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868DBF-324D-483A-88E6-ACAF00D21C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6D725F-C123-4798-B010-3AADBB580F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92F1D3-2D14-42DA-BB94-8319C3B2D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00FD2F-BB3C-4C6B-A93B-B52C0D442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C1DA76-059E-4BE3-B443-3938A1AC1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6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65BA52-1D47-4C66-9E03-03BA0B2CC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DA568-9E7F-4D78-B2EF-BFB5C72EB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54541-1524-48B7-A959-39DD020BF4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9A156-5606-4A52-9596-78E60BE1B30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74F98-A63E-47E8-B74C-662BC54053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8D280-D616-43F9-9B98-4F70B47C27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723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93133-F9E2-4A7B-8503-511566D913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Code Based Crypto</a:t>
            </a:r>
            <a:br>
              <a:rPr lang="en-US" dirty="0"/>
            </a:br>
            <a:r>
              <a:rPr lang="en-US" dirty="0"/>
              <a:t>end of Round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10444-72BE-4423-A008-2432F11F2B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34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0C0BB-9769-4EBF-B669-3698E5956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Case for BIKE or HQC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15952-A83F-414E-8562-12EC14D01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Performance and bandwidth are “almost” as good as structured lattices</a:t>
            </a:r>
          </a:p>
          <a:p>
            <a:r>
              <a:rPr lang="en-US" dirty="0"/>
              <a:t>But attacks are different </a:t>
            </a:r>
          </a:p>
          <a:p>
            <a:pPr lvl="1"/>
            <a:r>
              <a:rPr lang="en-US" dirty="0"/>
              <a:t>ISD seems like pretty much the only attack</a:t>
            </a:r>
          </a:p>
          <a:p>
            <a:pPr lvl="1"/>
            <a:r>
              <a:rPr lang="en-US" dirty="0"/>
              <a:t>Best known attack for both</a:t>
            </a:r>
          </a:p>
          <a:p>
            <a:r>
              <a:rPr lang="en-US" dirty="0"/>
              <a:t>Cost of ISD has been pretty stable over the past 50 years or so!</a:t>
            </a:r>
          </a:p>
          <a:p>
            <a:pPr lvl="1"/>
            <a:r>
              <a:rPr lang="en-US" dirty="0"/>
              <a:t>Unlike RSD or lattice reduction (to a lesser extent)</a:t>
            </a:r>
          </a:p>
        </p:txBody>
      </p:sp>
    </p:spTree>
    <p:extLst>
      <p:ext uri="{BB962C8B-B14F-4D97-AF65-F5344CB8AC3E}">
        <p14:creationId xmlns:p14="http://schemas.microsoft.com/office/powerpoint/2010/main" val="2161317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CC30B-4749-4D44-A7D0-3832B99CA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comparison</a:t>
            </a:r>
            <a:br>
              <a:rPr lang="en-US" dirty="0"/>
            </a:br>
            <a:r>
              <a:rPr lang="en-US" dirty="0"/>
              <a:t>Security level 1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492C620-1F46-4F9C-AF0C-FBA21C02EC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2559826"/>
              </p:ext>
            </p:extLst>
          </p:nvPr>
        </p:nvGraphicFramePr>
        <p:xfrm>
          <a:off x="838200" y="2639693"/>
          <a:ext cx="10515600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9489">
                  <a:extLst>
                    <a:ext uri="{9D8B030D-6E8A-4147-A177-3AD203B41FA5}">
                      <a16:colId xmlns:a16="http://schemas.microsoft.com/office/drawing/2014/main" val="679594965"/>
                    </a:ext>
                  </a:extLst>
                </a:gridCol>
                <a:gridCol w="1216241">
                  <a:extLst>
                    <a:ext uri="{9D8B030D-6E8A-4147-A177-3AD203B41FA5}">
                      <a16:colId xmlns:a16="http://schemas.microsoft.com/office/drawing/2014/main" val="750807696"/>
                    </a:ext>
                  </a:extLst>
                </a:gridCol>
                <a:gridCol w="1278385">
                  <a:extLst>
                    <a:ext uri="{9D8B030D-6E8A-4147-A177-3AD203B41FA5}">
                      <a16:colId xmlns:a16="http://schemas.microsoft.com/office/drawing/2014/main" val="349278644"/>
                    </a:ext>
                  </a:extLst>
                </a:gridCol>
                <a:gridCol w="1580225">
                  <a:extLst>
                    <a:ext uri="{9D8B030D-6E8A-4147-A177-3AD203B41FA5}">
                      <a16:colId xmlns:a16="http://schemas.microsoft.com/office/drawing/2014/main" val="320813725"/>
                    </a:ext>
                  </a:extLst>
                </a:gridCol>
                <a:gridCol w="1358283">
                  <a:extLst>
                    <a:ext uri="{9D8B030D-6E8A-4147-A177-3AD203B41FA5}">
                      <a16:colId xmlns:a16="http://schemas.microsoft.com/office/drawing/2014/main" val="330524825"/>
                    </a:ext>
                  </a:extLst>
                </a:gridCol>
                <a:gridCol w="1056443">
                  <a:extLst>
                    <a:ext uri="{9D8B030D-6E8A-4147-A177-3AD203B41FA5}">
                      <a16:colId xmlns:a16="http://schemas.microsoft.com/office/drawing/2014/main" val="2363675778"/>
                    </a:ext>
                  </a:extLst>
                </a:gridCol>
                <a:gridCol w="1145219">
                  <a:extLst>
                    <a:ext uri="{9D8B030D-6E8A-4147-A177-3AD203B41FA5}">
                      <a16:colId xmlns:a16="http://schemas.microsoft.com/office/drawing/2014/main" val="1830055166"/>
                    </a:ext>
                  </a:extLst>
                </a:gridCol>
                <a:gridCol w="1011315">
                  <a:extLst>
                    <a:ext uri="{9D8B030D-6E8A-4147-A177-3AD203B41FA5}">
                      <a16:colId xmlns:a16="http://schemas.microsoft.com/office/drawing/2014/main" val="35412317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Public key size (bytes)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Private key (bytes)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Ciphertext size (bytes)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KeyGen</a:t>
                      </a:r>
                      <a:r>
                        <a:rPr lang="en-US" dirty="0"/>
                        <a:t> (kilocycles)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Encaps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Decaps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DFR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5114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HQC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3,024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6,017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&lt;2</a:t>
                      </a:r>
                      <a:r>
                        <a:rPr lang="en-US" baseline="30000" dirty="0"/>
                        <a:t>-128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975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HQC-RMRS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2,607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5,191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&lt;2</a:t>
                      </a:r>
                      <a:r>
                        <a:rPr lang="en-US" baseline="30000" dirty="0"/>
                        <a:t>-128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638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BIKE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1,541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1,573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&lt;2</a:t>
                      </a:r>
                      <a:r>
                        <a:rPr lang="en-US" baseline="30000" dirty="0"/>
                        <a:t>-128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2206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mceliece348864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261,120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6,452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140,870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9829978"/>
                  </a:ext>
                </a:extLst>
              </a:tr>
            </a:tbl>
          </a:graphicData>
        </a:graphic>
      </p:graphicFrame>
      <p:sp>
        <p:nvSpPr>
          <p:cNvPr id="6" name="Left Brace 5">
            <a:extLst>
              <a:ext uri="{FF2B5EF4-FFF2-40B4-BE49-F238E27FC236}">
                <a16:creationId xmlns:a16="http://schemas.microsoft.com/office/drawing/2014/main" id="{E519D1E1-500C-4AA3-9B1B-FB957D4D14CB}"/>
              </a:ext>
            </a:extLst>
          </p:cNvPr>
          <p:cNvSpPr/>
          <p:nvPr/>
        </p:nvSpPr>
        <p:spPr>
          <a:xfrm rot="5400000">
            <a:off x="8437782" y="975693"/>
            <a:ext cx="320484" cy="279646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EA61F1-4774-459E-B566-A9FE107C4DEA}"/>
              </a:ext>
            </a:extLst>
          </p:cNvPr>
          <p:cNvSpPr txBox="1"/>
          <p:nvPr/>
        </p:nvSpPr>
        <p:spPr>
          <a:xfrm>
            <a:off x="8300621" y="1767520"/>
            <a:ext cx="745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AVX2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5B0B43-40B4-452C-9033-4367935DCB9C}"/>
              </a:ext>
            </a:extLst>
          </p:cNvPr>
          <p:cNvSpPr txBox="1"/>
          <p:nvPr/>
        </p:nvSpPr>
        <p:spPr>
          <a:xfrm>
            <a:off x="838200" y="5621735"/>
            <a:ext cx="2162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*for valid ciphertexts</a:t>
            </a:r>
          </a:p>
        </p:txBody>
      </p:sp>
    </p:spTree>
    <p:extLst>
      <p:ext uri="{BB962C8B-B14F-4D97-AF65-F5344CB8AC3E}">
        <p14:creationId xmlns:p14="http://schemas.microsoft.com/office/powerpoint/2010/main" val="4259152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CC30B-4749-4D44-A7D0-3832B99CA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comparison</a:t>
            </a:r>
            <a:br>
              <a:rPr lang="en-US" dirty="0"/>
            </a:br>
            <a:r>
              <a:rPr lang="en-US" dirty="0"/>
              <a:t>Security level 3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492C620-1F46-4F9C-AF0C-FBA21C02EC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0442047"/>
              </p:ext>
            </p:extLst>
          </p:nvPr>
        </p:nvGraphicFramePr>
        <p:xfrm>
          <a:off x="838200" y="2639693"/>
          <a:ext cx="10515600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9489">
                  <a:extLst>
                    <a:ext uri="{9D8B030D-6E8A-4147-A177-3AD203B41FA5}">
                      <a16:colId xmlns:a16="http://schemas.microsoft.com/office/drawing/2014/main" val="679594965"/>
                    </a:ext>
                  </a:extLst>
                </a:gridCol>
                <a:gridCol w="1216241">
                  <a:extLst>
                    <a:ext uri="{9D8B030D-6E8A-4147-A177-3AD203B41FA5}">
                      <a16:colId xmlns:a16="http://schemas.microsoft.com/office/drawing/2014/main" val="750807696"/>
                    </a:ext>
                  </a:extLst>
                </a:gridCol>
                <a:gridCol w="1278385">
                  <a:extLst>
                    <a:ext uri="{9D8B030D-6E8A-4147-A177-3AD203B41FA5}">
                      <a16:colId xmlns:a16="http://schemas.microsoft.com/office/drawing/2014/main" val="349278644"/>
                    </a:ext>
                  </a:extLst>
                </a:gridCol>
                <a:gridCol w="1580225">
                  <a:extLst>
                    <a:ext uri="{9D8B030D-6E8A-4147-A177-3AD203B41FA5}">
                      <a16:colId xmlns:a16="http://schemas.microsoft.com/office/drawing/2014/main" val="320813725"/>
                    </a:ext>
                  </a:extLst>
                </a:gridCol>
                <a:gridCol w="1358283">
                  <a:extLst>
                    <a:ext uri="{9D8B030D-6E8A-4147-A177-3AD203B41FA5}">
                      <a16:colId xmlns:a16="http://schemas.microsoft.com/office/drawing/2014/main" val="330524825"/>
                    </a:ext>
                  </a:extLst>
                </a:gridCol>
                <a:gridCol w="1056443">
                  <a:extLst>
                    <a:ext uri="{9D8B030D-6E8A-4147-A177-3AD203B41FA5}">
                      <a16:colId xmlns:a16="http://schemas.microsoft.com/office/drawing/2014/main" val="2363675778"/>
                    </a:ext>
                  </a:extLst>
                </a:gridCol>
                <a:gridCol w="1145219">
                  <a:extLst>
                    <a:ext uri="{9D8B030D-6E8A-4147-A177-3AD203B41FA5}">
                      <a16:colId xmlns:a16="http://schemas.microsoft.com/office/drawing/2014/main" val="1830055166"/>
                    </a:ext>
                  </a:extLst>
                </a:gridCol>
                <a:gridCol w="1011315">
                  <a:extLst>
                    <a:ext uri="{9D8B030D-6E8A-4147-A177-3AD203B41FA5}">
                      <a16:colId xmlns:a16="http://schemas.microsoft.com/office/drawing/2014/main" val="35412317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Public key size (bytes)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Private key (bytes)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Ciphertext size (bytes)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KeyGen</a:t>
                      </a:r>
                      <a:r>
                        <a:rPr lang="en-US" dirty="0"/>
                        <a:t> (kilocycles)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Encaps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Decaps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DFR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5114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HQC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5,690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11,364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&lt;2</a:t>
                      </a:r>
                      <a:r>
                        <a:rPr lang="en-US" baseline="30000" dirty="0"/>
                        <a:t>-192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975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HQC-RMRS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4,906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9,794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&lt;2</a:t>
                      </a:r>
                      <a:r>
                        <a:rPr lang="en-US" baseline="30000" dirty="0"/>
                        <a:t>-192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638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BIKE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3,083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3,115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1,780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6,610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&lt;2</a:t>
                      </a:r>
                      <a:r>
                        <a:rPr lang="en-US" baseline="30000"/>
                        <a:t>-192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2206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mceliece460896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261,120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6,452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441,517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9829978"/>
                  </a:ext>
                </a:extLst>
              </a:tr>
            </a:tbl>
          </a:graphicData>
        </a:graphic>
      </p:graphicFrame>
      <p:sp>
        <p:nvSpPr>
          <p:cNvPr id="6" name="Left Brace 5">
            <a:extLst>
              <a:ext uri="{FF2B5EF4-FFF2-40B4-BE49-F238E27FC236}">
                <a16:creationId xmlns:a16="http://schemas.microsoft.com/office/drawing/2014/main" id="{E519D1E1-500C-4AA3-9B1B-FB957D4D14CB}"/>
              </a:ext>
            </a:extLst>
          </p:cNvPr>
          <p:cNvSpPr/>
          <p:nvPr/>
        </p:nvSpPr>
        <p:spPr>
          <a:xfrm rot="5400000">
            <a:off x="8437782" y="975693"/>
            <a:ext cx="320484" cy="279646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EA61F1-4774-459E-B566-A9FE107C4DEA}"/>
              </a:ext>
            </a:extLst>
          </p:cNvPr>
          <p:cNvSpPr txBox="1"/>
          <p:nvPr/>
        </p:nvSpPr>
        <p:spPr>
          <a:xfrm>
            <a:off x="8300621" y="1767520"/>
            <a:ext cx="745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AVX2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5B0B43-40B4-452C-9033-4367935DCB9C}"/>
              </a:ext>
            </a:extLst>
          </p:cNvPr>
          <p:cNvSpPr txBox="1"/>
          <p:nvPr/>
        </p:nvSpPr>
        <p:spPr>
          <a:xfrm>
            <a:off x="838200" y="5373160"/>
            <a:ext cx="2162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*for valid ciphertexts</a:t>
            </a:r>
          </a:p>
        </p:txBody>
      </p:sp>
    </p:spTree>
    <p:extLst>
      <p:ext uri="{BB962C8B-B14F-4D97-AF65-F5344CB8AC3E}">
        <p14:creationId xmlns:p14="http://schemas.microsoft.com/office/powerpoint/2010/main" val="2326001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83FAE-58B1-4EAA-B354-802B2D2C5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Ongoing issues with BIKE/HQC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19E23-F67E-4EDA-89CE-4119A7EAF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DFR for BIKE</a:t>
            </a:r>
          </a:p>
          <a:p>
            <a:pPr lvl="1"/>
            <a:r>
              <a:rPr lang="en-US" dirty="0"/>
              <a:t>Analyzing an optimized </a:t>
            </a:r>
            <a:r>
              <a:rPr lang="en-US" dirty="0" err="1"/>
              <a:t>bitflipping</a:t>
            </a:r>
            <a:r>
              <a:rPr lang="en-US" dirty="0"/>
              <a:t> decoder with a fixed number of iterations is not easy to do rigorously</a:t>
            </a:r>
          </a:p>
          <a:p>
            <a:pPr lvl="1"/>
            <a:r>
              <a:rPr lang="en-US" dirty="0"/>
              <a:t>BIKE takes a heuristic approach and extrapolates from experiments</a:t>
            </a:r>
          </a:p>
          <a:p>
            <a:pPr lvl="1"/>
            <a:r>
              <a:rPr lang="en-US" dirty="0"/>
              <a:t>Aiming for CCA security (added in second round) incurs ~15% larger bandwidth and several times slower decryption</a:t>
            </a:r>
          </a:p>
          <a:p>
            <a:pPr lvl="1"/>
            <a:r>
              <a:rPr lang="en-US" dirty="0"/>
              <a:t>Third round BIKE is clearly designed for CCA, but seems uncomfortable claiming to be CCA</a:t>
            </a:r>
          </a:p>
          <a:p>
            <a:r>
              <a:rPr lang="en-US" dirty="0"/>
              <a:t>Sparse polynomial Multiplication and Side Channels (BIKE and HQC)</a:t>
            </a:r>
          </a:p>
          <a:p>
            <a:pPr lvl="1"/>
            <a:r>
              <a:rPr lang="en-US" dirty="0"/>
              <a:t>Very tempting to store (secret) sparse polynomial as list of nonzero coefficients</a:t>
            </a:r>
          </a:p>
          <a:p>
            <a:pPr lvl="1"/>
            <a:r>
              <a:rPr lang="en-US" dirty="0"/>
              <a:t>Speeds up polynomial multiplication</a:t>
            </a:r>
          </a:p>
          <a:p>
            <a:pPr lvl="1"/>
            <a:r>
              <a:rPr lang="en-US" dirty="0"/>
              <a:t>However, when you do this, polynomial multiplication has secret-dependent memory access</a:t>
            </a:r>
          </a:p>
          <a:p>
            <a:pPr lvl="1"/>
            <a:r>
              <a:rPr lang="en-US" dirty="0"/>
              <a:t>Both BIKE, HQC now have implementations claiming not to do this</a:t>
            </a:r>
          </a:p>
        </p:txBody>
      </p:sp>
    </p:spTree>
    <p:extLst>
      <p:ext uri="{BB962C8B-B14F-4D97-AF65-F5344CB8AC3E}">
        <p14:creationId xmlns:p14="http://schemas.microsoft.com/office/powerpoint/2010/main" val="2709475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CC30B-4749-4D44-A7D0-3832B99CA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comparison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492C620-1F46-4F9C-AF0C-FBA21C02EC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1900733"/>
              </p:ext>
            </p:extLst>
          </p:nvPr>
        </p:nvGraphicFramePr>
        <p:xfrm>
          <a:off x="779477" y="1363518"/>
          <a:ext cx="9619695" cy="5247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7704">
                  <a:extLst>
                    <a:ext uri="{9D8B030D-6E8A-4147-A177-3AD203B41FA5}">
                      <a16:colId xmlns:a16="http://schemas.microsoft.com/office/drawing/2014/main" val="679594965"/>
                    </a:ext>
                  </a:extLst>
                </a:gridCol>
                <a:gridCol w="2060827">
                  <a:extLst>
                    <a:ext uri="{9D8B030D-6E8A-4147-A177-3AD203B41FA5}">
                      <a16:colId xmlns:a16="http://schemas.microsoft.com/office/drawing/2014/main" val="750807696"/>
                    </a:ext>
                  </a:extLst>
                </a:gridCol>
                <a:gridCol w="2397761">
                  <a:extLst>
                    <a:ext uri="{9D8B030D-6E8A-4147-A177-3AD203B41FA5}">
                      <a16:colId xmlns:a16="http://schemas.microsoft.com/office/drawing/2014/main" val="320813725"/>
                    </a:ext>
                  </a:extLst>
                </a:gridCol>
                <a:gridCol w="1993403">
                  <a:extLst>
                    <a:ext uri="{9D8B030D-6E8A-4147-A177-3AD203B41FA5}">
                      <a16:colId xmlns:a16="http://schemas.microsoft.com/office/drawing/2014/main" val="3541231788"/>
                    </a:ext>
                  </a:extLst>
                </a:gridCol>
              </a:tblGrid>
              <a:tr h="39647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HQC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Classic </a:t>
                      </a:r>
                      <a:r>
                        <a:rPr lang="en-US" dirty="0" err="1"/>
                        <a:t>McEliece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5114451"/>
                  </a:ext>
                </a:extLst>
              </a:tr>
              <a:tr h="505071">
                <a:tc>
                  <a:txBody>
                    <a:bodyPr/>
                    <a:lstStyle/>
                    <a:p>
                      <a:r>
                        <a:rPr lang="en-US" dirty="0"/>
                        <a:t>Underlying security 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(2,1) and (3,1) Decisional Parity quasi-cyclic syndrome decoding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(2,1) Decisional Parity quasi-cyclic syndrome decoding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(2,1) Decisional Parity quasi-cyclic code word finding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Goppa</a:t>
                      </a:r>
                      <a:r>
                        <a:rPr lang="en-US" dirty="0"/>
                        <a:t> code indistinguishability from random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Syndrome Decoding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975628"/>
                  </a:ext>
                </a:extLst>
              </a:tr>
              <a:tr h="505071">
                <a:tc>
                  <a:txBody>
                    <a:bodyPr/>
                    <a:lstStyle/>
                    <a:p>
                      <a:r>
                        <a:rPr lang="en-US" dirty="0"/>
                        <a:t>DFR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Detailed approximation, supported by simulation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Extrapolation from experiments, simplified decoding models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638743"/>
                  </a:ext>
                </a:extLst>
              </a:tr>
              <a:tr h="505071">
                <a:tc>
                  <a:txBody>
                    <a:bodyPr/>
                    <a:lstStyle/>
                    <a:p>
                      <a:r>
                        <a:rPr lang="en-US" dirty="0"/>
                        <a:t>Security levels offered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1, 3, 5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1, 3, 5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2206909"/>
                  </a:ext>
                </a:extLst>
              </a:tr>
              <a:tr h="505071">
                <a:tc>
                  <a:txBody>
                    <a:bodyPr/>
                    <a:lstStyle/>
                    <a:p>
                      <a:r>
                        <a:rPr lang="en-US" dirty="0"/>
                        <a:t>Known attacks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ISD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9829978"/>
                  </a:ext>
                </a:extLst>
              </a:tr>
              <a:tr h="505071">
                <a:tc>
                  <a:txBody>
                    <a:bodyPr/>
                    <a:lstStyle/>
                    <a:p>
                      <a:r>
                        <a:rPr lang="en-US" dirty="0"/>
                        <a:t>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Side channel vulnerabilities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Side channel vulnerabilities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281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774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C98C2-46FA-4AC2-9A6E-C708C40F5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 for BIKE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EC2C6-7549-4743-9D8B-1B4AFFFDD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Dramatically reduced parameter sets</a:t>
            </a:r>
          </a:p>
          <a:p>
            <a:pPr lvl="1"/>
            <a:r>
              <a:rPr lang="en-US" dirty="0"/>
              <a:t>Just BIKE-2 (now called BIKE)</a:t>
            </a:r>
          </a:p>
          <a:p>
            <a:pPr lvl="1"/>
            <a:r>
              <a:rPr lang="en-US" dirty="0"/>
              <a:t>No category 5 parameter set</a:t>
            </a:r>
          </a:p>
          <a:p>
            <a:pPr lvl="1"/>
            <a:r>
              <a:rPr lang="en-US" dirty="0"/>
              <a:t>All parameters now designed for CCA security (but recommended to be treated as CPA anyway)</a:t>
            </a:r>
          </a:p>
          <a:p>
            <a:r>
              <a:rPr lang="en-US" dirty="0"/>
              <a:t>New decoding algorithm (Black-and-Grey; 5 iterations)</a:t>
            </a:r>
          </a:p>
          <a:p>
            <a:r>
              <a:rPr lang="en-US" dirty="0"/>
              <a:t>New implementation</a:t>
            </a:r>
          </a:p>
          <a:p>
            <a:pPr lvl="1"/>
            <a:r>
              <a:rPr lang="en-US" dirty="0"/>
              <a:t>Gets rid of secret dependent memory access</a:t>
            </a:r>
          </a:p>
          <a:p>
            <a:pPr lvl="1"/>
            <a:r>
              <a:rPr lang="en-US" dirty="0"/>
              <a:t>Faster polynomial inversion (for keygen)</a:t>
            </a:r>
          </a:p>
        </p:txBody>
      </p:sp>
    </p:spTree>
    <p:extLst>
      <p:ext uri="{BB962C8B-B14F-4D97-AF65-F5344CB8AC3E}">
        <p14:creationId xmlns:p14="http://schemas.microsoft.com/office/powerpoint/2010/main" val="3802779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C98C2-46FA-4AC2-9A6E-C708C40F5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 for HQC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EC2C6-7549-4743-9D8B-1B4AFFFDD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Better decryption failure rate analysis</a:t>
            </a:r>
          </a:p>
          <a:p>
            <a:pPr lvl="1"/>
            <a:r>
              <a:rPr lang="en-US" dirty="0"/>
              <a:t>Analysis of error distribution</a:t>
            </a:r>
          </a:p>
          <a:p>
            <a:pPr lvl="1"/>
            <a:r>
              <a:rPr lang="en-US" dirty="0"/>
              <a:t>Compared theoretical results with simulation to confirm</a:t>
            </a:r>
          </a:p>
          <a:p>
            <a:pPr lvl="1"/>
            <a:r>
              <a:rPr lang="en-US" dirty="0"/>
              <a:t>Room to reduce key sizes (by 3%) and maintain low DFR</a:t>
            </a:r>
          </a:p>
          <a:p>
            <a:pPr lvl="1"/>
            <a:endParaRPr lang="en-US" dirty="0"/>
          </a:p>
          <a:p>
            <a:r>
              <a:rPr lang="en-US" dirty="0"/>
              <a:t>New decoding algorithm </a:t>
            </a:r>
          </a:p>
          <a:p>
            <a:pPr lvl="1"/>
            <a:r>
              <a:rPr lang="en-US" dirty="0"/>
              <a:t>Concatenated Reed-Muller and Reed-Solomon</a:t>
            </a:r>
          </a:p>
          <a:p>
            <a:pPr lvl="1"/>
            <a:r>
              <a:rPr lang="en-US" dirty="0"/>
              <a:t>Reduces public key size by 17% for 128-bit security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New implementation</a:t>
            </a:r>
          </a:p>
          <a:p>
            <a:pPr lvl="1"/>
            <a:r>
              <a:rPr lang="en-US" dirty="0"/>
              <a:t>First update tried to protect against secret dependent memory access with randomization</a:t>
            </a:r>
          </a:p>
          <a:p>
            <a:pPr lvl="1"/>
            <a:r>
              <a:rPr lang="en-US" dirty="0"/>
              <a:t>New update is slower but claims constant time and no secret dependent memory access</a:t>
            </a:r>
          </a:p>
        </p:txBody>
      </p:sp>
    </p:spTree>
    <p:extLst>
      <p:ext uri="{BB962C8B-B14F-4D97-AF65-F5344CB8AC3E}">
        <p14:creationId xmlns:p14="http://schemas.microsoft.com/office/powerpoint/2010/main" val="4147938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3FDBA-0174-4AE3-84DE-CD713F4D6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based Crypto in context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86F24CB-1BC6-48C3-8764-FE188C098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8015263"/>
              </p:ext>
            </p:extLst>
          </p:nvPr>
        </p:nvGraphicFramePr>
        <p:xfrm>
          <a:off x="838200" y="1825625"/>
          <a:ext cx="10515600" cy="279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226546350"/>
                    </a:ext>
                  </a:extLst>
                </a:gridCol>
                <a:gridCol w="1692129">
                  <a:extLst>
                    <a:ext uri="{9D8B030D-6E8A-4147-A177-3AD203B41FA5}">
                      <a16:colId xmlns:a16="http://schemas.microsoft.com/office/drawing/2014/main" val="1890105662"/>
                    </a:ext>
                  </a:extLst>
                </a:gridCol>
                <a:gridCol w="1895912">
                  <a:extLst>
                    <a:ext uri="{9D8B030D-6E8A-4147-A177-3AD203B41FA5}">
                      <a16:colId xmlns:a16="http://schemas.microsoft.com/office/drawing/2014/main" val="2651002028"/>
                    </a:ext>
                  </a:extLst>
                </a:gridCol>
                <a:gridCol w="1669759">
                  <a:extLst>
                    <a:ext uri="{9D8B030D-6E8A-4147-A177-3AD203B41FA5}">
                      <a16:colId xmlns:a16="http://schemas.microsoft.com/office/drawing/2014/main" val="373073985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832081140"/>
                    </a:ext>
                  </a:extLst>
                </a:gridCol>
              </a:tblGrid>
              <a:tr h="502920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Private Decoder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Public Decoder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543992"/>
                  </a:ext>
                </a:extLst>
              </a:tr>
              <a:tr h="5029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NTRU-like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Ring-LWE-like</a:t>
                      </a:r>
                    </a:p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(Ouroboros)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bg1"/>
                          </a:solidFill>
                        </a:rPr>
                        <a:t>Goppa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Ring-LWE-like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228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Hamming 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BIKE-1,2</a:t>
                      </a:r>
                    </a:p>
                    <a:p>
                      <a:r>
                        <a:rPr lang="en-US" strike="noStrike" dirty="0" err="1">
                          <a:solidFill>
                            <a:srgbClr val="FF0000"/>
                          </a:solidFill>
                        </a:rPr>
                        <a:t>LEDAcrypt</a:t>
                      </a:r>
                      <a:endParaRPr lang="en-US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BIKE-3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Classic </a:t>
                      </a:r>
                      <a:r>
                        <a:rPr lang="en-US" dirty="0" err="1">
                          <a:solidFill>
                            <a:srgbClr val="00B050"/>
                          </a:solidFill>
                        </a:rPr>
                        <a:t>McEliece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HQC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170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Rank 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ROLLO-1,2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ROLLO-3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RQC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481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Euclidean 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NTRU</a:t>
                      </a:r>
                    </a:p>
                    <a:p>
                      <a:r>
                        <a:rPr lang="en-US" dirty="0"/>
                        <a:t>NTRU Prime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LAC</a:t>
                      </a:r>
                    </a:p>
                    <a:p>
                      <a:r>
                        <a:rPr lang="en-US" dirty="0" err="1"/>
                        <a:t>NewHope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3087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4534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3FDBA-0174-4AE3-84DE-CD713F4D6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based Crypto in context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86F24CB-1BC6-48C3-8764-FE188C098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4399781"/>
              </p:ext>
            </p:extLst>
          </p:nvPr>
        </p:nvGraphicFramePr>
        <p:xfrm>
          <a:off x="838200" y="1825625"/>
          <a:ext cx="10515600" cy="279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226546350"/>
                    </a:ext>
                  </a:extLst>
                </a:gridCol>
                <a:gridCol w="1692129">
                  <a:extLst>
                    <a:ext uri="{9D8B030D-6E8A-4147-A177-3AD203B41FA5}">
                      <a16:colId xmlns:a16="http://schemas.microsoft.com/office/drawing/2014/main" val="1890105662"/>
                    </a:ext>
                  </a:extLst>
                </a:gridCol>
                <a:gridCol w="1895912">
                  <a:extLst>
                    <a:ext uri="{9D8B030D-6E8A-4147-A177-3AD203B41FA5}">
                      <a16:colId xmlns:a16="http://schemas.microsoft.com/office/drawing/2014/main" val="2651002028"/>
                    </a:ext>
                  </a:extLst>
                </a:gridCol>
                <a:gridCol w="1669759">
                  <a:extLst>
                    <a:ext uri="{9D8B030D-6E8A-4147-A177-3AD203B41FA5}">
                      <a16:colId xmlns:a16="http://schemas.microsoft.com/office/drawing/2014/main" val="373073985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832081140"/>
                    </a:ext>
                  </a:extLst>
                </a:gridCol>
              </a:tblGrid>
              <a:tr h="502920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Private Decoder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Public Decoder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543992"/>
                  </a:ext>
                </a:extLst>
              </a:tr>
              <a:tr h="5029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NTRU-like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Ring-LWE-like</a:t>
                      </a:r>
                    </a:p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(Ouroboros)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bg1"/>
                          </a:solidFill>
                        </a:rPr>
                        <a:t>Goppa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Ring-LWE-like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228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Hamming 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BIKE</a:t>
                      </a:r>
                    </a:p>
                    <a:p>
                      <a:r>
                        <a:rPr lang="en-US" strike="noStrike" dirty="0" err="1">
                          <a:solidFill>
                            <a:srgbClr val="FF0000"/>
                          </a:solidFill>
                        </a:rPr>
                        <a:t>LEDAcrypt</a:t>
                      </a:r>
                      <a:endParaRPr lang="en-US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Classic </a:t>
                      </a:r>
                      <a:r>
                        <a:rPr lang="en-US" dirty="0" err="1">
                          <a:solidFill>
                            <a:srgbClr val="00B050"/>
                          </a:solidFill>
                        </a:rPr>
                        <a:t>McEliece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HQC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170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Rank 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ROLLO-1,2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ROLLO-3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RQC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481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Euclidean 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NTRU</a:t>
                      </a:r>
                    </a:p>
                    <a:p>
                      <a:r>
                        <a:rPr lang="en-US" dirty="0"/>
                        <a:t>NTRU Prime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LAC</a:t>
                      </a:r>
                    </a:p>
                    <a:p>
                      <a:r>
                        <a:rPr lang="en-US" dirty="0" err="1"/>
                        <a:t>NewHope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3087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2599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24B05-9EC7-42EF-A2F8-BC621F18B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Disposition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056A6-AE5F-4A61-810F-518D81E02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Attacked and generally inferior to BIKE</a:t>
            </a:r>
          </a:p>
          <a:p>
            <a:pPr lvl="1"/>
            <a:r>
              <a:rPr lang="en-US" dirty="0" err="1"/>
              <a:t>LEDACrypt</a:t>
            </a:r>
            <a:endParaRPr lang="en-US" dirty="0"/>
          </a:p>
          <a:p>
            <a:r>
              <a:rPr lang="en-US" dirty="0"/>
              <a:t>Attacked but potentially interesting for research track</a:t>
            </a:r>
          </a:p>
          <a:p>
            <a:pPr lvl="1"/>
            <a:r>
              <a:rPr lang="en-US" dirty="0"/>
              <a:t>ROLLO</a:t>
            </a:r>
          </a:p>
          <a:p>
            <a:pPr lvl="1"/>
            <a:r>
              <a:rPr lang="en-US" dirty="0"/>
              <a:t>RQC</a:t>
            </a:r>
          </a:p>
          <a:p>
            <a:r>
              <a:rPr lang="en-US" dirty="0"/>
              <a:t>Serious consideration for Standards track</a:t>
            </a:r>
          </a:p>
          <a:p>
            <a:pPr lvl="1"/>
            <a:r>
              <a:rPr lang="en-US" dirty="0"/>
              <a:t>BIKE</a:t>
            </a:r>
          </a:p>
          <a:p>
            <a:pPr lvl="1"/>
            <a:r>
              <a:rPr lang="en-US" dirty="0"/>
              <a:t>HQC</a:t>
            </a:r>
          </a:p>
          <a:p>
            <a:pPr lvl="1"/>
            <a:r>
              <a:rPr lang="en-US" dirty="0"/>
              <a:t>Classic </a:t>
            </a:r>
            <a:r>
              <a:rPr lang="en-US" dirty="0" err="1"/>
              <a:t>McEliece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400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129B7-A8FA-468A-816F-ECE7B9050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BIKE/HQC/ROLLO/RQC group</a:t>
            </a:r>
            <a:br>
              <a:rPr lang="en-US" dirty="0"/>
            </a:br>
            <a:r>
              <a:rPr lang="en-US" dirty="0"/>
              <a:t>(and </a:t>
            </a:r>
            <a:r>
              <a:rPr lang="en-US" dirty="0" err="1"/>
              <a:t>LEDAcrypt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3CAB0-4CCE-4A2F-B044-DF16968CA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four schemes share a lot of submitters and design philosophy elements</a:t>
            </a:r>
          </a:p>
          <a:p>
            <a:r>
              <a:rPr lang="en-US" dirty="0"/>
              <a:t>All four of these schemes look exactly like </a:t>
            </a:r>
            <a:r>
              <a:rPr lang="en-US" dirty="0" err="1"/>
              <a:t>ringLWE</a:t>
            </a:r>
            <a:r>
              <a:rPr lang="en-US" dirty="0"/>
              <a:t> or NTRU, except</a:t>
            </a:r>
          </a:p>
          <a:p>
            <a:pPr lvl="1"/>
            <a:r>
              <a:rPr lang="en-US" dirty="0"/>
              <a:t>BIKE and HQC use Hamming Metric instead of Euclidean Metric to define “short” vectors</a:t>
            </a:r>
          </a:p>
          <a:p>
            <a:pPr lvl="1"/>
            <a:r>
              <a:rPr lang="en-US" dirty="0"/>
              <a:t>ROLLO and RQC use Rank Metric</a:t>
            </a:r>
          </a:p>
          <a:p>
            <a:pPr lvl="1"/>
            <a:r>
              <a:rPr lang="en-US" dirty="0"/>
              <a:t>BIKE and ROLLO use MDPC and LRPC decoder respectively to directly recover noise from </a:t>
            </a:r>
            <a:r>
              <a:rPr lang="en-US" dirty="0" err="1"/>
              <a:t>Encaps</a:t>
            </a:r>
            <a:endParaRPr lang="en-US" dirty="0"/>
          </a:p>
          <a:p>
            <a:r>
              <a:rPr lang="en-US" dirty="0" err="1"/>
              <a:t>LEDAcrypt</a:t>
            </a:r>
            <a:r>
              <a:rPr lang="en-US" dirty="0"/>
              <a:t> looks a lot like BIKE (previously BIKE-2)</a:t>
            </a:r>
          </a:p>
          <a:p>
            <a:pPr lvl="1"/>
            <a:r>
              <a:rPr lang="en-US" dirty="0"/>
              <a:t>But it has some extra structure that enabled an attack</a:t>
            </a:r>
          </a:p>
        </p:txBody>
      </p:sp>
    </p:spTree>
    <p:extLst>
      <p:ext uri="{BB962C8B-B14F-4D97-AF65-F5344CB8AC3E}">
        <p14:creationId xmlns:p14="http://schemas.microsoft.com/office/powerpoint/2010/main" val="3572081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8AEDF-1525-4864-827D-567090E95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look at </a:t>
            </a:r>
            <a:r>
              <a:rPr lang="en-US" dirty="0" err="1"/>
              <a:t>LEDAcrypt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B861CE-FFEA-4A43-BA34-4C60BCD5839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Basic MDPC design – e.g. BIKE-2 (</a:t>
                </a:r>
                <a:r>
                  <a:rPr lang="en-US" dirty="0" err="1"/>
                  <a:t>LEDAcrypt</a:t>
                </a:r>
                <a:r>
                  <a:rPr lang="en-US" dirty="0"/>
                  <a:t> notation):</a:t>
                </a:r>
              </a:p>
              <a:p>
                <a:pPr lvl="1"/>
                <a:r>
                  <a:rPr lang="en-US" dirty="0"/>
                  <a:t>Private key is sparse </a:t>
                </a:r>
                <a:r>
                  <a:rPr lang="en-US" dirty="0" err="1"/>
                  <a:t>quasicyclic</a:t>
                </a:r>
                <a:r>
                  <a:rPr lang="en-US" dirty="0"/>
                  <a:t>  parity check matrix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(block size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Public key is dense form of same </a:t>
                </a:r>
                <a:r>
                  <a:rPr lang="en-US" dirty="0" err="1"/>
                  <a:t>quasicyclic</a:t>
                </a:r>
                <a:r>
                  <a:rPr lang="en-US" dirty="0"/>
                  <a:t> code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Row weight ~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f>
                          <m:fPr>
                            <m:type m:val="skw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/>
                  <a:t>(needed for decoding)</a:t>
                </a:r>
              </a:p>
              <a:p>
                <a:pPr lvl="1"/>
                <a:r>
                  <a:rPr lang="en-US" dirty="0"/>
                  <a:t>Security parameter set by information set decoding (ISD)</a:t>
                </a:r>
              </a:p>
              <a:p>
                <a:r>
                  <a:rPr lang="en-US" dirty="0" err="1"/>
                  <a:t>LEDAcrypt</a:t>
                </a:r>
                <a:endParaRPr lang="en-US" dirty="0"/>
              </a:p>
              <a:p>
                <a:pPr lvl="1"/>
                <a:r>
                  <a:rPr lang="en-US" dirty="0"/>
                  <a:t>Use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/>
                  <a:t> with special structure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𝐻𝑄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Row weights of H and Q ~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f>
                          <m:fPr>
                            <m:type m:val="skw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/>
                  <a:t>. (This speeds up non-constant-time decoding implementation)</a:t>
                </a:r>
              </a:p>
              <a:p>
                <a:pPr lvl="1"/>
                <a:r>
                  <a:rPr lang="en-US" dirty="0"/>
                  <a:t>Unfortunately, this structure can be attacked</a:t>
                </a:r>
              </a:p>
              <a:p>
                <a:pPr lvl="2"/>
                <a:r>
                  <a:rPr lang="en-US" dirty="0"/>
                  <a:t>[APRS 2020] large class of weak keys can be recovered faster by modified ISD</a:t>
                </a:r>
              </a:p>
              <a:p>
                <a:pPr lvl="3"/>
                <a:r>
                  <a:rPr lang="en-US" dirty="0"/>
                  <a:t>E.g. for 256-bit parameters, can recover more than 1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sup>
                    </m:sSup>
                  </m:oMath>
                </a14:m>
                <a:r>
                  <a:rPr lang="en-US" dirty="0"/>
                  <a:t> keys for less than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sup>
                    </m:sSup>
                  </m:oMath>
                </a14:m>
                <a:r>
                  <a:rPr lang="en-US" dirty="0"/>
                  <a:t> AES operations</a:t>
                </a:r>
              </a:p>
              <a:p>
                <a:pPr lvl="3"/>
                <a:r>
                  <a:rPr lang="en-US" dirty="0"/>
                  <a:t>Less weak keys are more frequent and can be gotten for modestly more work</a:t>
                </a:r>
              </a:p>
              <a:p>
                <a:pPr lvl="3"/>
                <a:r>
                  <a:rPr lang="en-US" dirty="0"/>
                  <a:t>Asymptotically, all keys can be recovered faster with modified ISD</a:t>
                </a:r>
              </a:p>
              <a:p>
                <a:pPr lvl="1"/>
                <a:r>
                  <a:rPr lang="en-US" dirty="0" err="1"/>
                  <a:t>LEDAcrypt’s</a:t>
                </a:r>
                <a:r>
                  <a:rPr lang="en-US" dirty="0"/>
                  <a:t> proposed fix – remove the structure by setting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B861CE-FFEA-4A43-BA34-4C60BCD5839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4395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062B6-89E8-4332-AC19-67291553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look at </a:t>
            </a:r>
            <a:r>
              <a:rPr lang="en-US" dirty="0" err="1"/>
              <a:t>LEDAcrypt</a:t>
            </a:r>
            <a:r>
              <a:rPr lang="en-US" dirty="0"/>
              <a:t> (continued)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501409F-EEE5-4DB2-8C1E-B33D88738B5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err="1"/>
                  <a:t>LEDAcrypt</a:t>
                </a:r>
                <a:r>
                  <a:rPr lang="en-US" dirty="0"/>
                  <a:t> had some additional nice features, but not enough to justify keeping it</a:t>
                </a:r>
              </a:p>
              <a:p>
                <a:r>
                  <a:rPr lang="en-US" dirty="0"/>
                  <a:t>Harder bounds for DFR than BIKE</a:t>
                </a:r>
              </a:p>
              <a:p>
                <a:pPr lvl="1"/>
                <a:r>
                  <a:rPr lang="en-US" dirty="0"/>
                  <a:t>At the cost of MUCH larger keys in CCA version (bounds are not tight)</a:t>
                </a:r>
              </a:p>
              <a:p>
                <a:r>
                  <a:rPr lang="en-US" dirty="0"/>
                  <a:t>An additional public key /ciphertext tradeoff</a:t>
                </a:r>
              </a:p>
              <a:p>
                <a:pPr lvl="1"/>
                <a:r>
                  <a:rPr lang="en-US" dirty="0"/>
                  <a:t>BIKE-2 always has 2 blocks in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 err="1"/>
                  <a:t>LEDAcrypt</a:t>
                </a:r>
                <a:r>
                  <a:rPr lang="en-US" dirty="0"/>
                  <a:t> gives parameters with 2,3, or 4</a:t>
                </a:r>
              </a:p>
              <a:p>
                <a:pPr lvl="1"/>
                <a:r>
                  <a:rPr lang="en-US" dirty="0"/>
                  <a:t>Allows smaller ciphertexts with larger public key</a:t>
                </a:r>
              </a:p>
              <a:p>
                <a:pPr lvl="2"/>
                <a:r>
                  <a:rPr lang="en-US" dirty="0"/>
                  <a:t>But you’re not going to get ciphertexts anywhere near as small as Classic </a:t>
                </a:r>
                <a:r>
                  <a:rPr lang="en-US" dirty="0" err="1"/>
                  <a:t>McEliece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501409F-EEE5-4DB2-8C1E-B33D88738B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182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19A24C9-772A-4BF1-B0E3-1FFC78383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 on ROLLO, RQC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C2CF93-269C-4FAF-946E-400537B54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Hardness related to Rank Syndrome Decoding (RSD) problem</a:t>
            </a:r>
          </a:p>
          <a:p>
            <a:r>
              <a:rPr lang="en-US" dirty="0"/>
              <a:t>Initial submissions based security parameter on support trapping attack, dismissed algebraic attacks as impractical</a:t>
            </a:r>
          </a:p>
          <a:p>
            <a:r>
              <a:rPr lang="en-US" dirty="0"/>
              <a:t>In our first round report, we encouraged looking further into algebraic attacks</a:t>
            </a:r>
          </a:p>
          <a:p>
            <a:r>
              <a:rPr lang="en-US" dirty="0"/>
              <a:t>[BBBGNRT 2019] found algebraic attacks slightly better than claimed security for ROLLO, RQC</a:t>
            </a:r>
          </a:p>
          <a:p>
            <a:r>
              <a:rPr lang="en-US" dirty="0"/>
              <a:t>[BBCGPSTV 2020] used similar techniques + better analysis and </a:t>
            </a:r>
            <a:r>
              <a:rPr lang="en-US" dirty="0" err="1"/>
              <a:t>optimzations</a:t>
            </a:r>
            <a:r>
              <a:rPr lang="en-US" dirty="0"/>
              <a:t> to cut claimed security nearly in half</a:t>
            </a:r>
          </a:p>
          <a:p>
            <a:r>
              <a:rPr lang="en-US" dirty="0"/>
              <a:t>New parameters for ROLLO and RQC are ~twice as big as the old ones </a:t>
            </a:r>
          </a:p>
        </p:txBody>
      </p:sp>
    </p:spTree>
    <p:extLst>
      <p:ext uri="{BB962C8B-B14F-4D97-AF65-F5344CB8AC3E}">
        <p14:creationId xmlns:p14="http://schemas.microsoft.com/office/powerpoint/2010/main" val="3783081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F78E6-F6AC-4E58-B2E2-6323DF229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to keep ROLLO, RQC</a:t>
            </a:r>
            <a:br>
              <a:rPr lang="en-US" dirty="0"/>
            </a:br>
            <a:r>
              <a:rPr lang="en-US" dirty="0"/>
              <a:t>(in research track)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D760B-EDBE-4E8F-9D1D-90B4F0D86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Attacks on rank-based crypto look very different from lattice attacks</a:t>
            </a:r>
          </a:p>
          <a:p>
            <a:pPr lvl="1"/>
            <a:r>
              <a:rPr lang="en-US" dirty="0"/>
              <a:t>More like multivariate attacks, but we don’t have any multivariate KEMs</a:t>
            </a:r>
          </a:p>
          <a:p>
            <a:r>
              <a:rPr lang="en-US" dirty="0"/>
              <a:t>Even when corrected for the new attacks rank-based schemes come close to lattices on delivering cheap operations and low bandwidth</a:t>
            </a:r>
          </a:p>
          <a:p>
            <a:pPr lvl="1"/>
            <a:r>
              <a:rPr lang="en-US" dirty="0"/>
              <a:t>Sometimes better than BIKE and HQC</a:t>
            </a:r>
          </a:p>
          <a:p>
            <a:r>
              <a:rPr lang="en-US" dirty="0"/>
              <a:t>The line of research leading to [BBCGPSTV 2020] started with old algebraic attacks like Kipnis-Shamir performing better than we could explain. </a:t>
            </a:r>
          </a:p>
          <a:p>
            <a:pPr lvl="1"/>
            <a:r>
              <a:rPr lang="en-US" dirty="0"/>
              <a:t>[BBCGPSTV 2020] gives precise formulae for complexity, matches experiments, and seems to explain all unusual behavior of previous attacks</a:t>
            </a:r>
          </a:p>
          <a:p>
            <a:pPr lvl="1"/>
            <a:r>
              <a:rPr lang="en-US" dirty="0"/>
              <a:t>So maybe security estimates will stabilize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236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0" ma:contentTypeDescription="Create a new document." ma:contentTypeScope="" ma:versionID="f8274753927bec511d39ba766186a313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30317bed2e05a5647e706de8dffadf77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2B44AC6-171D-4770-9937-DA32C3FD888E}"/>
</file>

<file path=customXml/itemProps2.xml><?xml version="1.0" encoding="utf-8"?>
<ds:datastoreItem xmlns:ds="http://schemas.openxmlformats.org/officeDocument/2006/customXml" ds:itemID="{FC23A0E7-C81A-4D07-A545-B90DF96AE71A}"/>
</file>

<file path=customXml/itemProps3.xml><?xml version="1.0" encoding="utf-8"?>
<ds:datastoreItem xmlns:ds="http://schemas.openxmlformats.org/officeDocument/2006/customXml" ds:itemID="{347E46B6-4831-42A4-90B0-A25FA8BE93BD}"/>
</file>

<file path=docProps/app.xml><?xml version="1.0" encoding="utf-8"?>
<Properties xmlns="http://schemas.openxmlformats.org/officeDocument/2006/extended-properties" xmlns:vt="http://schemas.openxmlformats.org/officeDocument/2006/docPropsVTypes">
  <TotalTime>7358</TotalTime>
  <Words>1200</Words>
  <Application>Microsoft Office PowerPoint</Application>
  <PresentationFormat>Widescreen</PresentationFormat>
  <Paragraphs>257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Office Theme</vt:lpstr>
      <vt:lpstr>Code Based Crypto end of Round 2</vt:lpstr>
      <vt:lpstr>Code based Crypto in context</vt:lpstr>
      <vt:lpstr>Code based Crypto in context</vt:lpstr>
      <vt:lpstr>Current Disposition </vt:lpstr>
      <vt:lpstr>BIKE/HQC/ROLLO/RQC group (and LEDAcrypt)</vt:lpstr>
      <vt:lpstr>Last look at LEDAcrypt</vt:lpstr>
      <vt:lpstr>Last look at LEDAcrypt (continued)</vt:lpstr>
      <vt:lpstr>Attack on ROLLO, RQC</vt:lpstr>
      <vt:lpstr>Reasons to keep ROLLO, RQC (in research track)</vt:lpstr>
      <vt:lpstr>The Case for BIKE or HQC</vt:lpstr>
      <vt:lpstr>Performance comparison Security level 1</vt:lpstr>
      <vt:lpstr>Performance comparison Security level 3</vt:lpstr>
      <vt:lpstr>Ongoing issues with BIKE/HQC</vt:lpstr>
      <vt:lpstr>Security comparison</vt:lpstr>
      <vt:lpstr>Updates for BIKE</vt:lpstr>
      <vt:lpstr>Updates for HQC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Based Crypto end of Round 2</dc:title>
  <dc:creator>Perlner, Ray A. (Fed)</dc:creator>
  <cp:lastModifiedBy>Perlner, Ray A. (Fed)</cp:lastModifiedBy>
  <cp:revision>49</cp:revision>
  <dcterms:created xsi:type="dcterms:W3CDTF">2020-04-29T19:35:21Z</dcterms:created>
  <dcterms:modified xsi:type="dcterms:W3CDTF">2020-05-05T19:33:25Z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