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30" r:id="rId4"/>
    <p:sldId id="324" r:id="rId5"/>
    <p:sldId id="344" r:id="rId6"/>
    <p:sldId id="257" r:id="rId7"/>
    <p:sldId id="338" r:id="rId8"/>
    <p:sldId id="331" r:id="rId9"/>
    <p:sldId id="332" r:id="rId10"/>
    <p:sldId id="336" r:id="rId11"/>
    <p:sldId id="340" r:id="rId12"/>
    <p:sldId id="322" r:id="rId13"/>
    <p:sldId id="327" r:id="rId14"/>
    <p:sldId id="339" r:id="rId15"/>
    <p:sldId id="326" r:id="rId16"/>
    <p:sldId id="341" r:id="rId17"/>
    <p:sldId id="328" r:id="rId18"/>
    <p:sldId id="333" r:id="rId19"/>
    <p:sldId id="335" r:id="rId20"/>
    <p:sldId id="329" r:id="rId21"/>
    <p:sldId id="342" r:id="rId22"/>
    <p:sldId id="334" r:id="rId23"/>
    <p:sldId id="34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C68F4-5B59-4494-A180-F39CB8917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B4E1B-7EB4-4407-BC92-4C05C5A72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2FD42-35D8-47FA-AD57-5137E19A2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13A2F-C2EB-413C-94B4-763D4EC1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AB32-8631-4F6E-B816-6261A3377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3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35388-5FC1-4ED4-ADE9-98F1FC218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8E576-9351-40E3-A1D2-1A8440C7B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5FBB-EF56-490C-96AF-7C87DA21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0300C-F5FB-444C-ABC3-A7D2B9E2A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E8E4D-00F2-4547-99BA-F5BA6CC6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5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155768-A509-4FB5-8FED-8FE82BE4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A6466E-673B-4446-90C9-C3ADB3AE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E9575-CA49-4C59-B35C-FFC2D430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3AA0F-5D30-40BC-812F-9C27CF4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49B79-8A94-4F09-856D-2BADC028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049C4-92FA-4A45-91C3-887EA86F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BBA9B-6ABE-40E4-8B8A-9AAC4FB57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D9D9D-FA0E-4DF1-B9F9-B0D171C1A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4360A-F23B-4153-85E8-D83869D6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48A5-2F04-4E76-9556-159C2C08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2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C316-E723-4C21-91EC-C3A30889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FE32-5768-4286-9B1E-AEB78D439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18910-F63C-4D6B-B44E-24B664D3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4A45C-0D56-4001-A8D3-257D5C1E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E18BC-BECE-443C-BC82-862F166DA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2A94-BD7A-4077-9950-36ED0647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0EAEE-5E5B-461C-AB82-1A22D096F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C1C9F6-1EEB-4142-94C4-3992B2A02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D4C43-DF3C-463B-82DF-13F92451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70B23-A673-4F8A-AEA0-750A93580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C4F21-641E-44A7-820D-3997CCDC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1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2D11-ACEC-4120-BDF8-3A6753B2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02344-B0C4-4F8B-BE3B-E8527A9D9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48082-EB77-4314-9347-1386224CD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4E6605-50EE-445D-A701-118550798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693707-5B60-4151-982B-78DAB3CF9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0E1CC-7334-456C-90E2-2993A4078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39C90B-CE49-450D-9D2D-5C4DF1B6F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0D406-A9CC-4502-BC11-E58E6EFF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6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DBF6F-A47F-4921-BC98-5003B780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81E491-CAED-4356-BF81-885938159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ED98D-37B1-4083-A751-60040B076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381DA-6DDB-4052-8180-A1C95663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1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A5436-2841-4A74-A67D-69F309E5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2BD6A-A1B7-42FD-B3B5-2BBB1077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D614E-327E-419C-8967-82B09AC4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1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B09D-1C30-4FF9-844A-5AAE1955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10378-34AA-44A9-AB74-EEF611060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CF98A-4D5E-440B-BB9C-66B219522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077DC-E394-4CC9-98C8-98B6C156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06C54-4544-4480-A4B3-77DEE768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72732-FEEE-47D5-BDBE-D0BCDFF8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AA60-2D49-4E84-B727-AC074801C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68DBF-324D-483A-88E6-ACAF00D21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D725F-C123-4798-B010-3AADBB580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2F1D3-2D14-42DA-BB94-8319C3B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0FD2F-BB3C-4C6B-A93B-B52C0D44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1DA76-059E-4BE3-B443-3938A1AC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6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5BA52-1D47-4C66-9E03-03BA0B2CC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DA568-9E7F-4D78-B2EF-BFB5C72EB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54541-1524-48B7-A959-39DD020BF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9A156-5606-4A52-9596-78E60BE1B30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74F98-A63E-47E8-B74C-662BC5405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8D280-D616-43F9-9B98-4F70B47C2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2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93133-F9E2-4A7B-8503-511566D913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Code-Based Crypto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end of Round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10444-72BE-4423-A008-2432F11F2B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34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8C2-46FA-4AC2-9A6E-C708C40F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Classic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McEliece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C2C6-7549-4743-9D8B-1B4AFFFD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“Merged with” NTS-KEM</a:t>
            </a: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 changes besides additional team members</a:t>
            </a:r>
          </a:p>
        </p:txBody>
      </p:sp>
    </p:spTree>
    <p:extLst>
      <p:ext uri="{BB962C8B-B14F-4D97-AF65-F5344CB8AC3E}">
        <p14:creationId xmlns:p14="http://schemas.microsoft.com/office/powerpoint/2010/main" val="1825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AE32B-D0EE-430B-AD74-26D4E807A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Attacks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D8DFC-E951-4DD5-A531-759C4C6CD2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ROLLO, RQC, </a:t>
            </a:r>
            <a:r>
              <a:rPr lang="en-US" dirty="0" err="1"/>
              <a:t>LEDAcrypt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03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9A24C9-772A-4BF1-B0E3-1FFC78383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ROLLO, RQC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C2CF93-269C-4FAF-946E-400537B5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Hardness related to Rank Syndrome Decoding (RSD) problem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Initial submissions based security parameter on support trapping attack, dismissed algebraic attacks as impractical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 our First Round report, we encouraged looking further into algebraic attacks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[BBBGNRT 2019] found algebraic attacks slightly better than claimed security for ROLLO, RQC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[BBCGPSTV 2020] used similar techniques + better analysis and optimizations to cut claimed security nearly in half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New parameters for ROLLO and RQC are ~twice as big as the old ones </a:t>
            </a:r>
          </a:p>
        </p:txBody>
      </p:sp>
    </p:spTree>
    <p:extLst>
      <p:ext uri="{BB962C8B-B14F-4D97-AF65-F5344CB8AC3E}">
        <p14:creationId xmlns:p14="http://schemas.microsoft.com/office/powerpoint/2010/main" val="3783081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78E6-F6AC-4E58-B2E2-6323DF22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Reasons to keep ROLLO, RQC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(in research track)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D760B-EDBE-4E8F-9D1D-90B4F0D86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Attacks on rank-based crypto look very different from lattice attacks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More like multivariate attacks, but we don’t have any multivariate KEMs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Even when corrected for the new attacks rank-based schemes come close to lattices on delivering cheap operations and low bandwidth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Sometimes better than BIKE and HQC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line of research leading to [BBCGPSTV 2020] started with old algebraic attacks like Kipnis-Shamir performing better than we could explain. 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[BBCGPSTV 2020] gives precise formulae for complexity, matches experiments, and seems to explain all unusual behavior of previous attacks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So maybe security estimates will stabilize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36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8AEDF-1525-4864-827D-567090E9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LEDAcrypt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B861CE-FFEA-4A43-BA34-4C60BCD583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Basic MDPC design – e.g. BIKE-2 (</a:t>
                </a:r>
                <a:r>
                  <a:rPr lang="en-US" dirty="0" err="1">
                    <a:solidFill>
                      <a:schemeClr val="accent1">
                        <a:lumMod val="50000"/>
                      </a:schemeClr>
                    </a:solidFill>
                  </a:rPr>
                  <a:t>LEDAcrypt</a:t>
                </a:r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 notation):</a:t>
                </a: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Private key is sparse </a:t>
                </a:r>
                <a:r>
                  <a:rPr lang="en-US" dirty="0" err="1">
                    <a:solidFill>
                      <a:schemeClr val="accent1">
                        <a:lumMod val="50000"/>
                      </a:schemeClr>
                    </a:solidFill>
                  </a:rPr>
                  <a:t>quasicyclic</a:t>
                </a:r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  parity check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chemeClr val="accent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accent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chemeClr val="accent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schemeClr val="accent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lvl="2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(block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)</a:t>
                </a: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Public key is dense form of same </a:t>
                </a:r>
                <a:r>
                  <a:rPr lang="en-US" dirty="0" err="1">
                    <a:solidFill>
                      <a:schemeClr val="accent1">
                        <a:lumMod val="50000"/>
                      </a:schemeClr>
                    </a:solidFill>
                  </a:rPr>
                  <a:t>quasicyclic</a:t>
                </a:r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 code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Row weight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(needed for decoding)</a:t>
                </a: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Security parameter set by information set decoding (ISD)</a:t>
                </a:r>
              </a:p>
              <a:p>
                <a:r>
                  <a:rPr lang="en-US" dirty="0" err="1">
                    <a:solidFill>
                      <a:schemeClr val="accent1">
                        <a:lumMod val="50000"/>
                      </a:schemeClr>
                    </a:solidFill>
                  </a:rPr>
                  <a:t>LEDAcrypt</a:t>
                </a:r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 with special structure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lvl="2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Row weights of H and Q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. (This speeds up non-constant-time decoding implementation)</a:t>
                </a: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Unfortunately, this structure can be attacked</a:t>
                </a:r>
              </a:p>
              <a:p>
                <a:pPr lvl="2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[APRS 2020] large class of weak keys can be recovered faster by modified ISD</a:t>
                </a:r>
              </a:p>
              <a:p>
                <a:pPr lvl="3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E.g. for 256-bit parameters, can recover more than 1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 keys for less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 AES operations</a:t>
                </a:r>
              </a:p>
              <a:p>
                <a:pPr lvl="3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Less weak keys are more frequent and can be gotten for modestly more work</a:t>
                </a:r>
              </a:p>
              <a:p>
                <a:pPr lvl="3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Asymptotically, all keys can be recovered faster with modified ISD</a:t>
                </a:r>
              </a:p>
              <a:p>
                <a:pPr lvl="1"/>
                <a:r>
                  <a:rPr lang="en-US" dirty="0" err="1">
                    <a:solidFill>
                      <a:schemeClr val="accent1">
                        <a:lumMod val="50000"/>
                      </a:schemeClr>
                    </a:solidFill>
                  </a:rPr>
                  <a:t>LEDAcrypt’s</a:t>
                </a:r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 proposed fix – remove the structure by setting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B861CE-FFEA-4A43-BA34-4C60BCD583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7400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62B6-89E8-4332-AC19-67291553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LEDAcrypt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1409F-EEE5-4DB2-8C1E-B33D88738B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LEDAcrypt had some additional nice features, but not enough to justify keeping it</a:t>
                </a:r>
              </a:p>
              <a:p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Harder bounds for DFR than BIKE</a:t>
                </a: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At the cost of MUCH larger keys in CCA version (bounds are not tight)</a:t>
                </a:r>
              </a:p>
              <a:p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An additional public key /ciphertext tradeoff</a:t>
                </a: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BIKE-2 always has 2 blocks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lvl="1"/>
                <a:r>
                  <a:rPr lang="en-US" dirty="0" err="1">
                    <a:solidFill>
                      <a:schemeClr val="accent1">
                        <a:lumMod val="50000"/>
                      </a:schemeClr>
                    </a:solidFill>
                  </a:rPr>
                  <a:t>LEDAcrypt</a:t>
                </a:r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 gives parameters with 2,3, or 4</a:t>
                </a:r>
              </a:p>
              <a:p>
                <a:pPr lvl="1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Allows smaller ciphertexts with larger public key</a:t>
                </a:r>
              </a:p>
              <a:p>
                <a:pPr lvl="2"/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</a:rPr>
                  <a:t>But you’re not going to get ciphertexts anywhere near as small as Classic </a:t>
                </a:r>
                <a:r>
                  <a:rPr lang="en-US" dirty="0" err="1">
                    <a:solidFill>
                      <a:schemeClr val="accent1">
                        <a:lumMod val="50000"/>
                      </a:schemeClr>
                    </a:solidFill>
                  </a:rPr>
                  <a:t>McEliece</a:t>
                </a:r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1409F-EEE5-4DB2-8C1E-B33D88738B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82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AE32B-D0EE-430B-AD74-26D4E807A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Comparisons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D8DFC-E951-4DD5-A531-759C4C6CD2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ROLLO, RQC, </a:t>
            </a:r>
            <a:r>
              <a:rPr lang="en-US" dirty="0" err="1"/>
              <a:t>LEDAcrypt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5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C0BB-9769-4EBF-B669-3698E5956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Case for BIKE or 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15952-A83F-414E-8562-12EC14D01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Performance and bandwidth are “almost” as good as structured lattices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But attacks are different 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ISD seems like pretty much the only attack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Best known attack for both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Cost of ISD has been pretty stable over the past 50 years or so!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Unlike RSD or lattice reduction (to a lesser extent)</a:t>
            </a:r>
          </a:p>
        </p:txBody>
      </p:sp>
    </p:spTree>
    <p:extLst>
      <p:ext uri="{BB962C8B-B14F-4D97-AF65-F5344CB8AC3E}">
        <p14:creationId xmlns:p14="http://schemas.microsoft.com/office/powerpoint/2010/main" val="2161317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Performance comparison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Security level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1949"/>
              </p:ext>
            </p:extLst>
          </p:nvPr>
        </p:nvGraphicFramePr>
        <p:xfrm>
          <a:off x="838200" y="2639693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489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349278644"/>
                    </a:ext>
                  </a:extLst>
                </a:gridCol>
                <a:gridCol w="1580225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330524825"/>
                    </a:ext>
                  </a:extLst>
                </a:gridCol>
                <a:gridCol w="1056443">
                  <a:extLst>
                    <a:ext uri="{9D8B030D-6E8A-4147-A177-3AD203B41FA5}">
                      <a16:colId xmlns:a16="http://schemas.microsoft.com/office/drawing/2014/main" val="2363675778"/>
                    </a:ext>
                  </a:extLst>
                </a:gridCol>
                <a:gridCol w="1145219">
                  <a:extLst>
                    <a:ext uri="{9D8B030D-6E8A-4147-A177-3AD203B41FA5}">
                      <a16:colId xmlns:a16="http://schemas.microsoft.com/office/drawing/2014/main" val="1830055166"/>
                    </a:ext>
                  </a:extLst>
                </a:gridCol>
                <a:gridCol w="1011315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key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key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Ciphertext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KeyGen</a:t>
                      </a:r>
                      <a:r>
                        <a:rPr lang="en-US" dirty="0"/>
                        <a:t> (kilocycles)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3,024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6,017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&lt;2</a:t>
                      </a:r>
                      <a:r>
                        <a:rPr lang="en-US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-128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HQC-RMRS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2,607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5,191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&lt;2</a:t>
                      </a:r>
                      <a:r>
                        <a:rPr lang="en-US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-128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1,573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2,220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&lt;2</a:t>
                      </a:r>
                      <a:r>
                        <a:rPr lang="en-US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-128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mceliece348864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261,120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6,452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140,870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</a:tbl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519D1E1-500C-4AA3-9B1B-FB957D4D14CB}"/>
              </a:ext>
            </a:extLst>
          </p:cNvPr>
          <p:cNvSpPr/>
          <p:nvPr/>
        </p:nvSpPr>
        <p:spPr>
          <a:xfrm rot="5400000">
            <a:off x="8437782" y="975693"/>
            <a:ext cx="320484" cy="27964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EA61F1-4774-459E-B566-A9FE107C4DEA}"/>
              </a:ext>
            </a:extLst>
          </p:cNvPr>
          <p:cNvSpPr txBox="1"/>
          <p:nvPr/>
        </p:nvSpPr>
        <p:spPr>
          <a:xfrm>
            <a:off x="8300621" y="1767520"/>
            <a:ext cx="7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AVX2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5B0B43-40B4-452C-9033-4367935DCB9C}"/>
              </a:ext>
            </a:extLst>
          </p:cNvPr>
          <p:cNvSpPr txBox="1"/>
          <p:nvPr/>
        </p:nvSpPr>
        <p:spPr>
          <a:xfrm>
            <a:off x="838200" y="5621735"/>
            <a:ext cx="216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*for valid ciphertexts</a:t>
            </a:r>
          </a:p>
        </p:txBody>
      </p:sp>
    </p:spTree>
    <p:extLst>
      <p:ext uri="{BB962C8B-B14F-4D97-AF65-F5344CB8AC3E}">
        <p14:creationId xmlns:p14="http://schemas.microsoft.com/office/powerpoint/2010/main" val="4259152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Performance comparison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Security level 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364090"/>
              </p:ext>
            </p:extLst>
          </p:nvPr>
        </p:nvGraphicFramePr>
        <p:xfrm>
          <a:off x="838200" y="2639693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489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349278644"/>
                    </a:ext>
                  </a:extLst>
                </a:gridCol>
                <a:gridCol w="1580225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330524825"/>
                    </a:ext>
                  </a:extLst>
                </a:gridCol>
                <a:gridCol w="1056443">
                  <a:extLst>
                    <a:ext uri="{9D8B030D-6E8A-4147-A177-3AD203B41FA5}">
                      <a16:colId xmlns:a16="http://schemas.microsoft.com/office/drawing/2014/main" val="2363675778"/>
                    </a:ext>
                  </a:extLst>
                </a:gridCol>
                <a:gridCol w="1145219">
                  <a:extLst>
                    <a:ext uri="{9D8B030D-6E8A-4147-A177-3AD203B41FA5}">
                      <a16:colId xmlns:a16="http://schemas.microsoft.com/office/drawing/2014/main" val="1830055166"/>
                    </a:ext>
                  </a:extLst>
                </a:gridCol>
                <a:gridCol w="1011315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key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key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Ciphertext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KeyGen</a:t>
                      </a:r>
                      <a:r>
                        <a:rPr lang="en-US" dirty="0"/>
                        <a:t> (kilocycles)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5,690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11,364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&lt;2</a:t>
                      </a:r>
                      <a:r>
                        <a:rPr lang="en-US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-192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HQC-RMRS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4,906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9,794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&lt;2</a:t>
                      </a:r>
                      <a:r>
                        <a:rPr lang="en-US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-192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3,083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3,115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1,780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6,610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&lt;2</a:t>
                      </a:r>
                      <a:r>
                        <a:rPr lang="en-US" baseline="300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-192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mceliece460896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524,160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13,568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441,517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</a:tbl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519D1E1-500C-4AA3-9B1B-FB957D4D14CB}"/>
              </a:ext>
            </a:extLst>
          </p:cNvPr>
          <p:cNvSpPr/>
          <p:nvPr/>
        </p:nvSpPr>
        <p:spPr>
          <a:xfrm rot="5400000">
            <a:off x="8437782" y="975693"/>
            <a:ext cx="320484" cy="27964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EA61F1-4774-459E-B566-A9FE107C4DEA}"/>
              </a:ext>
            </a:extLst>
          </p:cNvPr>
          <p:cNvSpPr txBox="1"/>
          <p:nvPr/>
        </p:nvSpPr>
        <p:spPr>
          <a:xfrm>
            <a:off x="8300621" y="1767520"/>
            <a:ext cx="7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AVX2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5B0B43-40B4-452C-9033-4367935DCB9C}"/>
              </a:ext>
            </a:extLst>
          </p:cNvPr>
          <p:cNvSpPr txBox="1"/>
          <p:nvPr/>
        </p:nvSpPr>
        <p:spPr>
          <a:xfrm>
            <a:off x="838200" y="5373160"/>
            <a:ext cx="216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*for valid ciphertexts</a:t>
            </a:r>
          </a:p>
        </p:txBody>
      </p:sp>
    </p:spTree>
    <p:extLst>
      <p:ext uri="{BB962C8B-B14F-4D97-AF65-F5344CB8AC3E}">
        <p14:creationId xmlns:p14="http://schemas.microsoft.com/office/powerpoint/2010/main" val="232600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Code-based Crypto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015263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1692129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1669759">
                  <a:extLst>
                    <a:ext uri="{9D8B030D-6E8A-4147-A177-3AD203B41FA5}">
                      <a16:colId xmlns:a16="http://schemas.microsoft.com/office/drawing/2014/main" val="3730739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Goppa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BIKE-1,2</a:t>
                      </a:r>
                    </a:p>
                    <a:p>
                      <a:r>
                        <a:rPr lang="en-US" strike="noStrike" dirty="0" err="1">
                          <a:solidFill>
                            <a:srgbClr val="FF0000"/>
                          </a:solidFill>
                        </a:rPr>
                        <a:t>LEDAcrypt</a:t>
                      </a:r>
                      <a:endParaRPr lang="en-US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Classic </a:t>
                      </a:r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McEliece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  <a:p>
                      <a:r>
                        <a:rPr lang="en-US" dirty="0"/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</a:t>
                      </a:r>
                    </a:p>
                    <a:p>
                      <a:r>
                        <a:rPr lang="en-US" dirty="0" err="1"/>
                        <a:t>NewHope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53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3FAE-58B1-4EAA-B354-802B2D2C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Ongoing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19E23-F67E-4EDA-89CE-4119A7EA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DFR for BIKE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Analyzing an optimized bit-flipping decoder with a fixed number of iterations is not easy to do rigorously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BIKE takes a heuristic approach and extrapolates from experiments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Aiming for CCA security (added in second round) incurs ~15% larger bandwidth and several times slower decryption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Third round BIKE is clearly designed for CCA, but seems uncomfortable claiming to be CCA</a:t>
            </a:r>
          </a:p>
        </p:txBody>
      </p:sp>
    </p:spTree>
    <p:extLst>
      <p:ext uri="{BB962C8B-B14F-4D97-AF65-F5344CB8AC3E}">
        <p14:creationId xmlns:p14="http://schemas.microsoft.com/office/powerpoint/2010/main" val="2709475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3FAE-58B1-4EAA-B354-802B2D2C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Ongoing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19E23-F67E-4EDA-89CE-4119A7EA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Sparse polynomial Multiplication and Side Channels (BIKE and HQC)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Very tempting to store (secret) sparse polynomial as list of nonzero coefficients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Speeds up polynomial multiplication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However, when you do this, polynomial multiplication has secret-dependent memory access</a:t>
            </a:r>
          </a:p>
          <a:p>
            <a:pPr lvl="1"/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Both BIKE, HQC now have implementations claiming not to do this</a:t>
            </a:r>
          </a:p>
        </p:txBody>
      </p:sp>
    </p:spTree>
    <p:extLst>
      <p:ext uri="{BB962C8B-B14F-4D97-AF65-F5344CB8AC3E}">
        <p14:creationId xmlns:p14="http://schemas.microsoft.com/office/powerpoint/2010/main" val="325492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Security comparison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763925"/>
              </p:ext>
            </p:extLst>
          </p:nvPr>
        </p:nvGraphicFramePr>
        <p:xfrm>
          <a:off x="779476" y="1363518"/>
          <a:ext cx="10939944" cy="4332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133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2926912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2751589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2659310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964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Classic </a:t>
                      </a:r>
                      <a:r>
                        <a:rPr lang="en-US" dirty="0" err="1"/>
                        <a:t>McEliece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Underlying security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(2,1) and (3,1) Decisional Parity quasi-cyclic syndrome decoding</a:t>
                      </a:r>
                    </a:p>
                    <a:p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(2,1) Decisional Parity quasi-cyclic syndrome decoding</a:t>
                      </a:r>
                    </a:p>
                    <a:p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(2,1) Decisional Parity quasi-cyclic code word finding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OW-CPA security of </a:t>
                      </a:r>
                      <a:r>
                        <a:rPr lang="en-US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Goppa</a:t>
                      </a:r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McEliece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(Could be proven from </a:t>
                      </a:r>
                      <a:r>
                        <a:rPr lang="en-US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Goppa</a:t>
                      </a:r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indistinguishability and Syndrome Decoding assumptions)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DFR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Detailed approximation, supported by simulation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Extrapolation from experiments, simplified decoding models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Security levels offered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1, 3, 5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1, 3, 5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Known attacks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774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BF2F-565A-44E2-96F2-AA49B8586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7BF22-6A2F-4602-800C-9D419DC4E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trike="sngStrike" dirty="0" err="1">
                <a:solidFill>
                  <a:schemeClr val="accent1">
                    <a:lumMod val="50000"/>
                  </a:schemeClr>
                </a:solidFill>
              </a:rPr>
              <a:t>LEDAcrypt</a:t>
            </a:r>
            <a:endParaRPr lang="en-US" strike="sngStrike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BIKE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HQC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Classic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McEliece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RQC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ROLLO</a:t>
            </a:r>
          </a:p>
        </p:txBody>
      </p:sp>
    </p:spTree>
    <p:extLst>
      <p:ext uri="{BB962C8B-B14F-4D97-AF65-F5344CB8AC3E}">
        <p14:creationId xmlns:p14="http://schemas.microsoft.com/office/powerpoint/2010/main" val="230593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Code-based Crypto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527503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1692129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1669759">
                  <a:extLst>
                    <a:ext uri="{9D8B030D-6E8A-4147-A177-3AD203B41FA5}">
                      <a16:colId xmlns:a16="http://schemas.microsoft.com/office/drawing/2014/main" val="3730739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Goppa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</a:t>
                      </a:r>
                    </a:p>
                    <a:p>
                      <a:r>
                        <a:rPr lang="en-US" strike="noStrike" dirty="0" err="1">
                          <a:solidFill>
                            <a:srgbClr val="FF0000"/>
                          </a:solidFill>
                        </a:rPr>
                        <a:t>LEDAcrypt</a:t>
                      </a:r>
                      <a:endParaRPr lang="en-US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Classic </a:t>
                      </a:r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McEliece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NTRU</a:t>
                      </a:r>
                    </a:p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LAC</a:t>
                      </a:r>
                    </a:p>
                    <a:p>
                      <a:r>
                        <a:rPr lang="en-US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NewHope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59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29B7-A8FA-468A-816F-ECE7B905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BIKE,HQC,ROLLO,RQC 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(and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LEDAcrypt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3CAB0-4CCE-4A2F-B044-DF16968CA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These four schemes share a lot of submitters and design philosophy elements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All four of these schemes look exactly like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ringLWE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or NTRU, except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BIKE and HQC use Hamming Metric instead of Euclidean Metric to define “short” vectors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ROLLO and RQC use Rank Metric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BIKE and ROLLO use MDPC and LRPC decoder respectively to directly recover noise from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Encaps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LEDAcrypt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looks a lot like BIKE (previously BIKE-2)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But it has some extra structure that enabled an attack</a:t>
            </a:r>
          </a:p>
        </p:txBody>
      </p:sp>
    </p:spTree>
    <p:extLst>
      <p:ext uri="{BB962C8B-B14F-4D97-AF65-F5344CB8AC3E}">
        <p14:creationId xmlns:p14="http://schemas.microsoft.com/office/powerpoint/2010/main" val="3572081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5984-2FDC-4CE9-935C-5C0BB2F66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</a:t>
            </a:r>
            <a:r>
              <a:rPr lang="en-US" dirty="0" err="1"/>
              <a:t>McEliece</a:t>
            </a:r>
            <a:br>
              <a:rPr lang="en-US" dirty="0"/>
            </a:br>
            <a:r>
              <a:rPr lang="en-US" dirty="0"/>
              <a:t>(And NTS-KEM)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CC6FC-6502-45B0-9DEC-9F909AC43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modern update on the classic 1979 code-based cryptosystem</a:t>
            </a:r>
          </a:p>
          <a:p>
            <a:pPr lvl="1"/>
            <a:r>
              <a:rPr lang="en-US" dirty="0"/>
              <a:t>Binary </a:t>
            </a:r>
            <a:r>
              <a:rPr lang="en-US" dirty="0" err="1"/>
              <a:t>Goppa</a:t>
            </a:r>
            <a:r>
              <a:rPr lang="en-US" dirty="0"/>
              <a:t> </a:t>
            </a:r>
            <a:r>
              <a:rPr lang="en-US" dirty="0" err="1"/>
              <a:t>Niederreiter</a:t>
            </a:r>
            <a:r>
              <a:rPr lang="en-US" dirty="0"/>
              <a:t> with CCA2 conversion </a:t>
            </a:r>
          </a:p>
          <a:p>
            <a:pPr lvl="1"/>
            <a:r>
              <a:rPr lang="en-US" dirty="0"/>
              <a:t>Security assumption (OW-CPA security of </a:t>
            </a:r>
            <a:r>
              <a:rPr lang="en-US" dirty="0" err="1"/>
              <a:t>Goppa</a:t>
            </a:r>
            <a:r>
              <a:rPr lang="en-US" dirty="0"/>
              <a:t> </a:t>
            </a:r>
            <a:r>
              <a:rPr lang="en-US" dirty="0" err="1"/>
              <a:t>McEliece</a:t>
            </a:r>
            <a:r>
              <a:rPr lang="en-US" dirty="0"/>
              <a:t>) is not particularly natural but has survived 40 years of cryptanalysis unscathed</a:t>
            </a:r>
          </a:p>
          <a:p>
            <a:r>
              <a:rPr lang="en-US" dirty="0"/>
              <a:t>Performance Profile not like lattices</a:t>
            </a:r>
          </a:p>
          <a:p>
            <a:pPr lvl="1"/>
            <a:r>
              <a:rPr lang="en-US" dirty="0"/>
              <a:t>Gigantic public key</a:t>
            </a:r>
          </a:p>
          <a:p>
            <a:pPr lvl="1"/>
            <a:r>
              <a:rPr lang="en-US" dirty="0"/>
              <a:t>Slow keygen</a:t>
            </a:r>
          </a:p>
          <a:p>
            <a:pPr lvl="1"/>
            <a:r>
              <a:rPr lang="en-US" dirty="0"/>
              <a:t>Tiny ciphertext</a:t>
            </a:r>
          </a:p>
          <a:p>
            <a:pPr lvl="1"/>
            <a:r>
              <a:rPr lang="en-US" dirty="0"/>
              <a:t>Fast </a:t>
            </a:r>
            <a:r>
              <a:rPr lang="en-US" dirty="0" err="1"/>
              <a:t>encaps</a:t>
            </a:r>
            <a:r>
              <a:rPr lang="en-US" dirty="0"/>
              <a:t> and </a:t>
            </a:r>
            <a:r>
              <a:rPr lang="en-US" dirty="0" err="1"/>
              <a:t>decaps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6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24B05-9EC7-42EF-A2F8-BC621F18B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Current Disposition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056A6-AE5F-4A61-810F-518D81E0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Attacked and generally inferior to BIKE</a:t>
            </a:r>
          </a:p>
          <a:p>
            <a:pPr lvl="1"/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LEDACrypt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Attacked but potentially interesting for Research track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ROLLO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RQC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Serious consideration for Standards track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BIKE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HQC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Classic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McEliece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0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AE32B-D0EE-430B-AD74-26D4E807A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D8DFC-E951-4DD5-A531-759C4C6CD2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BIKE, Classic </a:t>
            </a:r>
            <a:r>
              <a:rPr lang="en-US" dirty="0" err="1"/>
              <a:t>McEliece</a:t>
            </a:r>
            <a:r>
              <a:rPr lang="en-US" dirty="0"/>
              <a:t>, HQC</a:t>
            </a:r>
          </a:p>
        </p:txBody>
      </p:sp>
    </p:spTree>
    <p:extLst>
      <p:ext uri="{BB962C8B-B14F-4D97-AF65-F5344CB8AC3E}">
        <p14:creationId xmlns:p14="http://schemas.microsoft.com/office/powerpoint/2010/main" val="1604653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8C2-46FA-4AC2-9A6E-C708C40F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C2C6-7549-4743-9D8B-1B4AFFFD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Dramatically reduced parameter sets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Just BIKE-2 (now called BIKE)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 category 5 parameter set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All parameters now designed for CCA security (but recommended to be treated as CPA anyway)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New decoding algorithm (Black-and-Grey; 5 iterations)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New implementation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Gets rid of secret dependent memory access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Faster polynomial inversion (for keygen)</a:t>
            </a:r>
          </a:p>
        </p:txBody>
      </p:sp>
    </p:spTree>
    <p:extLst>
      <p:ext uri="{BB962C8B-B14F-4D97-AF65-F5344CB8AC3E}">
        <p14:creationId xmlns:p14="http://schemas.microsoft.com/office/powerpoint/2010/main" val="380277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8C2-46FA-4AC2-9A6E-C708C40F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C2C6-7549-4743-9D8B-1B4AFFFD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Better decryption failure rate analysis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Analysis of error distribution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Compared theoretical results with simulation to confirm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Room to reduce key sizes (by 3%) and maintain low DFR</a:t>
            </a:r>
          </a:p>
          <a:p>
            <a:pPr lvl="1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New decoding algorithm 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Concatenated Reed-Muller and Reed-Solomon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Reduces public key size by 17% for 128-bit security</a:t>
            </a: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New implementation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First update tried to protect against secret dependent memory access with randomization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New update is slower but claims constant time and no secret dependent memory access</a:t>
            </a:r>
          </a:p>
        </p:txBody>
      </p:sp>
    </p:spTree>
    <p:extLst>
      <p:ext uri="{BB962C8B-B14F-4D97-AF65-F5344CB8AC3E}">
        <p14:creationId xmlns:p14="http://schemas.microsoft.com/office/powerpoint/2010/main" val="4147938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1ED2B95-3DF6-4521-8F6A-C787776863DD}"/>
</file>

<file path=customXml/itemProps2.xml><?xml version="1.0" encoding="utf-8"?>
<ds:datastoreItem xmlns:ds="http://schemas.openxmlformats.org/officeDocument/2006/customXml" ds:itemID="{4602ACBE-5A8B-4060-A0CE-AC3078AAC5F7}"/>
</file>

<file path=customXml/itemProps3.xml><?xml version="1.0" encoding="utf-8"?>
<ds:datastoreItem xmlns:ds="http://schemas.openxmlformats.org/officeDocument/2006/customXml" ds:itemID="{BC2068FD-1261-4014-9B17-21ED3B839329}"/>
</file>

<file path=docProps/app.xml><?xml version="1.0" encoding="utf-8"?>
<Properties xmlns="http://schemas.openxmlformats.org/officeDocument/2006/extended-properties" xmlns:vt="http://schemas.openxmlformats.org/officeDocument/2006/docPropsVTypes">
  <TotalTime>7745</TotalTime>
  <Words>1277</Words>
  <Application>Microsoft Office PowerPoint</Application>
  <PresentationFormat>Widescreen</PresentationFormat>
  <Paragraphs>280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Code-Based Crypto end of Round 2</vt:lpstr>
      <vt:lpstr>Code-based Crypto in context</vt:lpstr>
      <vt:lpstr>Code-based Crypto in context</vt:lpstr>
      <vt:lpstr>BIKE,HQC,ROLLO,RQC  (and LEDAcrypt)</vt:lpstr>
      <vt:lpstr>Classic McEliece (And NTS-KEM)</vt:lpstr>
      <vt:lpstr>Current Disposition </vt:lpstr>
      <vt:lpstr>Updates</vt:lpstr>
      <vt:lpstr>BIKE</vt:lpstr>
      <vt:lpstr>HQC</vt:lpstr>
      <vt:lpstr>Classic McEliece</vt:lpstr>
      <vt:lpstr>Attacks</vt:lpstr>
      <vt:lpstr>ROLLO, RQC</vt:lpstr>
      <vt:lpstr>Reasons to keep ROLLO, RQC (in research track)</vt:lpstr>
      <vt:lpstr>LEDAcrypt</vt:lpstr>
      <vt:lpstr>LEDAcrypt (continued)</vt:lpstr>
      <vt:lpstr>Comparisons</vt:lpstr>
      <vt:lpstr>The Case for BIKE or HQC</vt:lpstr>
      <vt:lpstr>Performance comparison Security level 1</vt:lpstr>
      <vt:lpstr>Performance comparison Security level 3</vt:lpstr>
      <vt:lpstr>Ongoing issues</vt:lpstr>
      <vt:lpstr>Ongoing issues</vt:lpstr>
      <vt:lpstr>Security comparison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Based Crypto end of Round 2</dc:title>
  <dc:creator>Perlner, Ray A. (Fed)</dc:creator>
  <cp:lastModifiedBy>Perlner, Ray A. (Fed)</cp:lastModifiedBy>
  <cp:revision>63</cp:revision>
  <dcterms:created xsi:type="dcterms:W3CDTF">2020-04-29T19:35:21Z</dcterms:created>
  <dcterms:modified xsi:type="dcterms:W3CDTF">2020-05-06T20:16:10Z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