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99" r:id="rId2"/>
    <p:sldId id="300" r:id="rId3"/>
    <p:sldId id="301" r:id="rId4"/>
    <p:sldId id="302" r:id="rId5"/>
    <p:sldId id="312" r:id="rId6"/>
    <p:sldId id="303" r:id="rId7"/>
    <p:sldId id="313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68669" autoAdjust="0"/>
  </p:normalViewPr>
  <p:slideViewPr>
    <p:cSldViewPr snapToGrid="0">
      <p:cViewPr varScale="1">
        <p:scale>
          <a:sx n="72" d="100"/>
          <a:sy n="72" d="100"/>
        </p:scale>
        <p:origin x="45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customXml" Target="../customXml/item2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customXml" Target="../customXml/item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31DB7A-1B89-4E81-8C86-C1F3FFD870AF}" type="datetimeFigureOut">
              <a:rPr lang="en-US" smtClean="0"/>
              <a:t>10/15/2019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C97F1D-4087-412E-8F08-835BEB4064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87752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1E5F12-CC5E-4F9B-8C0F-61B717B152C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D1C9F5D-18EF-487C-80B4-7143EEF21D1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7767DD-5F90-4FDB-8A48-57DE258C68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3873B-4628-4E7D-BED6-42E417D3BADD}" type="datetimeFigureOut">
              <a:rPr lang="en-US" smtClean="0"/>
              <a:t>10/15/2019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4A1A62-7DD0-4975-BFC3-5F7BA49242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2A5B30-6500-4676-B382-00DF342DE8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08FE9-6852-40DC-9622-EB2D22E144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68072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6DE79D-8B56-4969-8F1A-7581BA0D4B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13600F1-3FEA-4805-917C-0755DC888ED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1140E3-630B-434C-A84A-C1A9DD5845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3873B-4628-4E7D-BED6-42E417D3BADD}" type="datetimeFigureOut">
              <a:rPr lang="en-US" smtClean="0"/>
              <a:t>10/15/2019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A75B0F-CAD8-44D4-A12F-E5CFF4003C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EA4BCC-0230-4BB5-9D0B-48CBF6FF67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08FE9-6852-40DC-9622-EB2D22E144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50189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529BDBC-6B90-40C2-B790-DB0A404103E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B225F57-09E0-475E-8A88-F30BDA5C48A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93E0AF-D88F-4133-8419-361577ED08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3873B-4628-4E7D-BED6-42E417D3BADD}" type="datetimeFigureOut">
              <a:rPr lang="en-US" smtClean="0"/>
              <a:t>10/15/2019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901FD2-C9EC-4CDB-BCF5-A9ACCB2655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64BA7E-3635-4D11-89AB-9FB8684640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08FE9-6852-40DC-9622-EB2D22E144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35689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C52468-FE4F-44F8-BF8F-1D7C032BBA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C4F88F-0C23-4ABA-B57C-2E0251D84D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93B397-5509-4880-AE12-E6F181593D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3873B-4628-4E7D-BED6-42E417D3BADD}" type="datetimeFigureOut">
              <a:rPr lang="en-US" smtClean="0"/>
              <a:t>10/15/2019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261347-55F3-4733-87F7-8C29A7C229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3254B5-A599-431B-9FD2-20D5D3806F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08FE9-6852-40DC-9622-EB2D22E144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92989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5B14A0-8066-42F6-A5BB-B08D6FCF6C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CBD3A77-43DE-46B3-A709-0583DFA9A9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D28BF4-7859-47D6-B740-2A9BE28CD4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3873B-4628-4E7D-BED6-42E417D3BADD}" type="datetimeFigureOut">
              <a:rPr lang="en-US" smtClean="0"/>
              <a:t>10/15/2019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60B9ED-6382-49FE-82DC-9F028111A1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862623-ABC5-4EE5-ACFB-0D50F6305F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08FE9-6852-40DC-9622-EB2D22E144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07479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9CD307-41AC-4950-9183-BA818030BE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B884F0-F0D6-47C6-8D3A-97867A111AD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A4D28F7-3337-4CA9-83A9-36A13B02D48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DAEB619-CBDC-408B-B757-E204592CB8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3873B-4628-4E7D-BED6-42E417D3BADD}" type="datetimeFigureOut">
              <a:rPr lang="en-US" smtClean="0"/>
              <a:t>10/15/2019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A8D34B7-1B58-4309-898B-42E1343273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833C01B-CF1A-4258-8CCB-CB62D3B15E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08FE9-6852-40DC-9622-EB2D22E144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29842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17730C-FC7F-4D88-83F2-E9E692285B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9046A6A-11DF-4444-AC92-47E1D17FDF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07E6152-30FC-4EB7-9421-E77DA1D655F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9BAF066-9273-4A7D-9BDF-B8D15978579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7010E71-A9E5-40AF-8A47-5429083C2DA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E4898BF-5D11-4983-96D0-60B6FB05AE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3873B-4628-4E7D-BED6-42E417D3BADD}" type="datetimeFigureOut">
              <a:rPr lang="en-US" smtClean="0"/>
              <a:t>10/15/2019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8AFC4DC-1099-4305-8E5A-9AABD5FABA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87064B0-8D2A-41E4-9C47-7EB27C3C8B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08FE9-6852-40DC-9622-EB2D22E144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773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F60122-CE0B-4FE5-88FF-467EDD79DC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DC0F9E9-2FE7-47A7-906F-F2FA354E1F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3873B-4628-4E7D-BED6-42E417D3BADD}" type="datetimeFigureOut">
              <a:rPr lang="en-US" smtClean="0"/>
              <a:t>10/15/2019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E89BB4E-822C-4C8F-8420-C8F257D6F7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2CF2081-E515-4C8E-BE1A-2F01D564E5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08FE9-6852-40DC-9622-EB2D22E144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51984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E8B4CE5-2833-483B-887F-6A456F0A33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3873B-4628-4E7D-BED6-42E417D3BADD}" type="datetimeFigureOut">
              <a:rPr lang="en-US" smtClean="0"/>
              <a:t>10/15/2019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70D39AD-DFC6-4DE7-8E7F-951FCCFCE1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8E0CC58-F248-4C56-9F32-0C33BAEB92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08FE9-6852-40DC-9622-EB2D22E144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43940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087850-6D16-4621-B605-DBCD4A11F8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E510F8-C59E-4000-9B51-1B0217464A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C903F40-1267-4A1D-B84C-A2642512717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FCC3893-519F-4E70-82C9-5268501B07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3873B-4628-4E7D-BED6-42E417D3BADD}" type="datetimeFigureOut">
              <a:rPr lang="en-US" smtClean="0"/>
              <a:t>10/15/2019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2394825-7155-4C6E-818B-6B9537D497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FAABB68-5CDB-43BC-9146-A4EF667010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08FE9-6852-40DC-9622-EB2D22E144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08704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896B80-91F3-452E-A8C1-5A0E135395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A8FA9CC-8F8F-4A97-8921-25ABC3FBA4C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EFF02C3-C70B-486A-BD66-8132644AA62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47F8322-E09F-486C-8EDD-987E64AB03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3873B-4628-4E7D-BED6-42E417D3BADD}" type="datetimeFigureOut">
              <a:rPr lang="en-US" smtClean="0"/>
              <a:t>10/15/2019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02D95D6-480B-4849-9F2E-81ABF639DA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8116DF5-E536-4525-849A-BCDCC47515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08FE9-6852-40DC-9622-EB2D22E144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89101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DF20335-017D-4DD7-8C7E-B0F95F755D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F3F1B19-FD85-4327-9927-C412ADFFB4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F45AC6-2291-4EAF-8808-44265ADF275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03873B-4628-4E7D-BED6-42E417D3BADD}" type="datetimeFigureOut">
              <a:rPr lang="en-US" smtClean="0"/>
              <a:t>10/15/2019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E6148D-1D25-4B58-8331-59DE7E6DE9A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7E3DA5-C48C-448F-9D1E-79B957B588F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E08FE9-6852-40DC-9622-EB2D22E144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38029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0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3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1F8515-9D8A-4385-BB01-C15927B4DC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04382"/>
          </a:xfrm>
        </p:spPr>
        <p:txBody>
          <a:bodyPr/>
          <a:lstStyle/>
          <a:p>
            <a:r>
              <a:rPr lang="en-US" b="1" dirty="0"/>
              <a:t>Classic </a:t>
            </a:r>
            <a:r>
              <a:rPr lang="en-US" b="1" dirty="0" err="1"/>
              <a:t>McEliece</a:t>
            </a:r>
            <a:r>
              <a:rPr lang="en-US" b="1" dirty="0"/>
              <a:t> and NTS-KEM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55E7BA2-3BA5-4FCC-B2FC-566EDB24BCC7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1269508"/>
                <a:ext cx="10515600" cy="5450887"/>
              </a:xfrm>
            </p:spPr>
            <p:txBody>
              <a:bodyPr>
                <a:noAutofit/>
              </a:bodyPr>
              <a:lstStyle/>
              <a:p>
                <a:pPr marL="0" indent="0">
                  <a:buNone/>
                </a:pPr>
                <a:endParaRPr lang="en-US" sz="1800" dirty="0"/>
              </a:p>
              <a:p>
                <a:pPr marL="0" indent="0">
                  <a:buNone/>
                </a:pPr>
                <a:r>
                  <a:rPr lang="en-US" sz="1800" dirty="0"/>
                  <a:t>Decoding in a random linear code is a hard problem. Make crypto out of it? [</a:t>
                </a:r>
                <a:r>
                  <a:rPr lang="en-US" sz="1800" dirty="0" err="1"/>
                  <a:t>McEliece</a:t>
                </a:r>
                <a:r>
                  <a:rPr lang="en-US" sz="1800" dirty="0"/>
                  <a:t>, 78]</a:t>
                </a:r>
              </a:p>
              <a:p>
                <a:r>
                  <a:rPr lang="en-US" sz="1800" dirty="0"/>
                  <a:t>choose</a:t>
                </a:r>
                <a14:m>
                  <m:oMath xmlns:m="http://schemas.openxmlformats.org/officeDocument/2006/math">
                    <m:r>
                      <a:rPr lang="en-US" sz="1800" i="1" dirty="0">
                        <a:latin typeface="Cambria Math" panose="02040503050406030204" pitchFamily="18" charset="0"/>
                      </a:rPr>
                      <m:t> [</m:t>
                    </m:r>
                    <m:r>
                      <a:rPr lang="en-US" sz="1800" i="1" dirty="0" err="1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sz="1800" i="1" dirty="0" err="1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sz="1800" i="1" dirty="0" err="1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sz="1800" i="1" dirty="0" err="1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sz="1800" i="1" dirty="0" err="1">
                        <a:latin typeface="Cambria Math" panose="02040503050406030204" pitchFamily="18" charset="0"/>
                      </a:rPr>
                      <m:t>𝑑</m:t>
                    </m:r>
                    <m:r>
                      <a:rPr lang="en-US" sz="1800" i="1" dirty="0">
                        <a:latin typeface="Cambria Math" panose="02040503050406030204" pitchFamily="18" charset="0"/>
                      </a:rPr>
                      <m:t>] </m:t>
                    </m:r>
                  </m:oMath>
                </a14:m>
                <a:r>
                  <a:rPr lang="en-US" sz="1800" dirty="0"/>
                  <a:t>generator </a:t>
                </a:r>
                <a14:m>
                  <m:oMath xmlns:m="http://schemas.openxmlformats.org/officeDocument/2006/math">
                    <m:r>
                      <a:rPr lang="en-US" sz="1800" b="1" i="1" dirty="0">
                        <a:latin typeface="Cambria Math" panose="02040503050406030204" pitchFamily="18" charset="0"/>
                      </a:rPr>
                      <m:t>𝑮</m:t>
                    </m:r>
                  </m:oMath>
                </a14:m>
                <a:r>
                  <a:rPr lang="en-US" sz="1800" dirty="0"/>
                  <a:t> and “scramblers” </a:t>
                </a:r>
                <a14:m>
                  <m:oMath xmlns:m="http://schemas.openxmlformats.org/officeDocument/2006/math">
                    <m:r>
                      <a:rPr lang="en-US" sz="1800" b="1" i="1" dirty="0">
                        <a:latin typeface="Cambria Math" panose="02040503050406030204" pitchFamily="18" charset="0"/>
                      </a:rPr>
                      <m:t>𝑺</m:t>
                    </m:r>
                  </m:oMath>
                </a14:m>
                <a:r>
                  <a:rPr lang="en-US" sz="1800" dirty="0"/>
                  <a:t> (invertible, </a:t>
                </a:r>
                <a14:m>
                  <m:oMath xmlns:m="http://schemas.openxmlformats.org/officeDocument/2006/math">
                    <m:r>
                      <a:rPr lang="en-US" sz="1800" i="1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sz="1800" i="1">
                        <a:latin typeface="Cambria Math" panose="02040503050406030204" pitchFamily="18" charset="0"/>
                      </a:rPr>
                      <m:t>×</m:t>
                    </m:r>
                    <m:r>
                      <a:rPr lang="en-US" sz="1800" i="1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sz="18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1800" dirty="0"/>
                  <a:t>) and </a:t>
                </a:r>
                <a14:m>
                  <m:oMath xmlns:m="http://schemas.openxmlformats.org/officeDocument/2006/math">
                    <m:r>
                      <a:rPr lang="en-US" sz="1800" b="1" i="1" dirty="0">
                        <a:latin typeface="Cambria Math" panose="02040503050406030204" pitchFamily="18" charset="0"/>
                      </a:rPr>
                      <m:t>𝑷</m:t>
                    </m:r>
                  </m:oMath>
                </a14:m>
                <a:r>
                  <a:rPr lang="en-US" sz="1800" dirty="0"/>
                  <a:t> (permutation, </a:t>
                </a:r>
                <a14:m>
                  <m:oMath xmlns:m="http://schemas.openxmlformats.org/officeDocument/2006/math">
                    <m:r>
                      <a:rPr lang="en-US" sz="1800" i="1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sz="1800" i="1">
                        <a:latin typeface="Cambria Math" panose="02040503050406030204" pitchFamily="18" charset="0"/>
                      </a:rPr>
                      <m:t>×</m:t>
                    </m:r>
                    <m:r>
                      <a:rPr lang="en-US" sz="1800" i="1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US" sz="1800" dirty="0"/>
                  <a:t>);</a:t>
                </a:r>
              </a:p>
              <a:p>
                <a:r>
                  <a:rPr lang="en-US" sz="1800" dirty="0"/>
                  <a:t>private key: </a:t>
                </a:r>
                <a14:m>
                  <m:oMath xmlns:m="http://schemas.openxmlformats.org/officeDocument/2006/math">
                    <m:r>
                      <a:rPr lang="en-US" sz="1800" i="1" dirty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800" b="1" i="1" dirty="0">
                        <a:latin typeface="Cambria Math" panose="02040503050406030204" pitchFamily="18" charset="0"/>
                      </a:rPr>
                      <m:t>𝑷</m:t>
                    </m:r>
                    <m:r>
                      <a:rPr lang="en-US" sz="1800" b="1" i="1" dirty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sz="1800" b="1" i="1" dirty="0">
                        <a:latin typeface="Cambria Math" panose="02040503050406030204" pitchFamily="18" charset="0"/>
                      </a:rPr>
                      <m:t>𝑮</m:t>
                    </m:r>
                    <m:r>
                      <a:rPr lang="en-US" sz="1800" b="1" i="1" dirty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sz="1800" b="1" i="1" dirty="0">
                        <a:latin typeface="Cambria Math" panose="02040503050406030204" pitchFamily="18" charset="0"/>
                      </a:rPr>
                      <m:t>𝑺</m:t>
                    </m:r>
                    <m:r>
                      <a:rPr lang="en-US" sz="1800" i="1" dirty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1800" dirty="0"/>
                  <a:t>; public key: </a:t>
                </a:r>
                <a14:m>
                  <m:oMath xmlns:m="http://schemas.openxmlformats.org/officeDocument/2006/math">
                    <m:r>
                      <a:rPr lang="en-US" sz="1800" b="1" i="1" dirty="0">
                        <a:latin typeface="Cambria Math" panose="02040503050406030204" pitchFamily="18" charset="0"/>
                      </a:rPr>
                      <m:t>𝑮</m:t>
                    </m:r>
                    <m:r>
                      <a:rPr lang="en-US" sz="1800" b="1" i="1" dirty="0" smtClean="0">
                        <a:latin typeface="Cambria Math" panose="02040503050406030204" pitchFamily="18" charset="0"/>
                      </a:rPr>
                      <m:t>′</m:t>
                    </m:r>
                    <m:r>
                      <a:rPr lang="en-US" sz="1800" b="1" i="1" dirty="0">
                        <a:latin typeface="Cambria Math" panose="02040503050406030204" pitchFamily="18" charset="0"/>
                      </a:rPr>
                      <m:t>≔</m:t>
                    </m:r>
                    <m:r>
                      <a:rPr lang="en-US" sz="1800" b="1" i="1" dirty="0">
                        <a:latin typeface="Cambria Math" panose="02040503050406030204" pitchFamily="18" charset="0"/>
                      </a:rPr>
                      <m:t>𝑷𝑮𝑺</m:t>
                    </m:r>
                  </m:oMath>
                </a14:m>
                <a:r>
                  <a:rPr lang="en-US" sz="1800" dirty="0"/>
                  <a:t>; </a:t>
                </a:r>
              </a:p>
              <a:p>
                <a:r>
                  <a:rPr lang="en-US" sz="1800" dirty="0"/>
                  <a:t>encrypt: </a:t>
                </a:r>
                <a14:m>
                  <m:oMath xmlns:m="http://schemas.openxmlformats.org/officeDocument/2006/math">
                    <m:r>
                      <a:rPr lang="en-US" sz="1800" i="1">
                        <a:latin typeface="Cambria Math" panose="02040503050406030204" pitchFamily="18" charset="0"/>
                      </a:rPr>
                      <m:t>𝑚</m:t>
                    </m:r>
                    <m:r>
                      <a:rPr lang="en-US" sz="1800" i="1">
                        <a:latin typeface="Cambria Math" panose="02040503050406030204" pitchFamily="18" charset="0"/>
                      </a:rPr>
                      <m:t>↦</m:t>
                    </m:r>
                    <m:r>
                      <a:rPr lang="en-US" sz="1800" b="1" i="1">
                        <a:latin typeface="Cambria Math" panose="02040503050406030204" pitchFamily="18" charset="0"/>
                      </a:rPr>
                      <m:t>𝑮</m:t>
                    </m:r>
                    <m:r>
                      <a:rPr lang="en-US" sz="1800" b="1" i="1" smtClean="0">
                        <a:latin typeface="Cambria Math" panose="02040503050406030204" pitchFamily="18" charset="0"/>
                      </a:rPr>
                      <m:t>′</m:t>
                    </m:r>
                    <m:r>
                      <a:rPr lang="en-US" sz="1800" b="1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800" b="1" i="1">
                        <a:latin typeface="Cambria Math" panose="02040503050406030204" pitchFamily="18" charset="0"/>
                      </a:rPr>
                      <m:t>𝒎</m:t>
                    </m:r>
                    <m:r>
                      <a:rPr lang="en-US" sz="1800" b="1" i="1">
                        <a:latin typeface="Cambria Math" panose="02040503050406030204" pitchFamily="18" charset="0"/>
                      </a:rPr>
                      <m:t>)+</m:t>
                    </m:r>
                    <m:r>
                      <a:rPr lang="en-US" sz="1800" b="1" i="1">
                        <a:latin typeface="Cambria Math" panose="02040503050406030204" pitchFamily="18" charset="0"/>
                      </a:rPr>
                      <m:t>𝒆</m:t>
                    </m:r>
                  </m:oMath>
                </a14:m>
                <a:r>
                  <a:rPr lang="en-US" sz="1800" dirty="0"/>
                  <a:t> (where </a:t>
                </a:r>
                <a14:m>
                  <m:oMath xmlns:m="http://schemas.openxmlformats.org/officeDocument/2006/math">
                    <m:r>
                      <a:rPr lang="en-US" sz="1800" i="1" dirty="0">
                        <a:latin typeface="Cambria Math" panose="02040503050406030204" pitchFamily="18" charset="0"/>
                      </a:rPr>
                      <m:t>𝑒</m:t>
                    </m:r>
                  </m:oMath>
                </a14:m>
                <a:r>
                  <a:rPr lang="en-US" sz="1800" dirty="0"/>
                  <a:t> is a random error with Hamming weight at most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𝑑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/2</m:t>
                    </m:r>
                  </m:oMath>
                </a14:m>
                <a:r>
                  <a:rPr lang="en-US" sz="1800" dirty="0"/>
                  <a:t>);</a:t>
                </a:r>
              </a:p>
              <a:p>
                <a:r>
                  <a:rPr lang="en-US" sz="1800" dirty="0"/>
                  <a:t>decrypt: </a:t>
                </a:r>
                <a14:m>
                  <m:oMath xmlns:m="http://schemas.openxmlformats.org/officeDocument/2006/math">
                    <m:r>
                      <a:rPr lang="en-US" sz="1800" i="1">
                        <a:latin typeface="Cambria Math" panose="02040503050406030204" pitchFamily="18" charset="0"/>
                      </a:rPr>
                      <m:t>𝑐</m:t>
                    </m:r>
                    <m:r>
                      <a:rPr lang="en-US" sz="1800" i="1">
                        <a:latin typeface="Cambria Math" panose="02040503050406030204" pitchFamily="18" charset="0"/>
                      </a:rPr>
                      <m:t>↦(</m:t>
                    </m:r>
                    <m:sSup>
                      <m:sSupPr>
                        <m:ctrlPr>
                          <a:rPr lang="en-US" sz="1800" b="1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800" b="1" i="1">
                            <a:latin typeface="Cambria Math" panose="02040503050406030204" pitchFamily="18" charset="0"/>
                          </a:rPr>
                          <m:t>𝑺</m:t>
                        </m:r>
                      </m:e>
                      <m:sup>
                        <m:r>
                          <a:rPr lang="en-US" sz="1800" b="1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1800" b="1" i="1">
                            <a:latin typeface="Cambria Math" panose="02040503050406030204" pitchFamily="18" charset="0"/>
                          </a:rPr>
                          <m:t>𝟏</m:t>
                        </m:r>
                      </m:sup>
                    </m:sSup>
                    <m:r>
                      <a:rPr lang="en-US" sz="1800" b="1" i="1">
                        <a:latin typeface="Cambria Math" panose="02040503050406030204" pitchFamily="18" charset="0"/>
                      </a:rPr>
                      <m:t>∘</m:t>
                    </m:r>
                    <m:r>
                      <m:rPr>
                        <m:sty m:val="p"/>
                      </m:rPr>
                      <a:rPr lang="en-US" sz="1800">
                        <a:latin typeface="Cambria Math" panose="02040503050406030204" pitchFamily="18" charset="0"/>
                      </a:rPr>
                      <m:t>Decod</m:t>
                    </m:r>
                    <m:sSub>
                      <m:sSubPr>
                        <m:ctrlPr>
                          <a:rPr lang="en-US" sz="1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1800">
                            <a:latin typeface="Cambria Math" panose="02040503050406030204" pitchFamily="18" charset="0"/>
                          </a:rPr>
                          <m:t>e</m:t>
                        </m:r>
                      </m:e>
                      <m:sub>
                        <m:r>
                          <a:rPr lang="en-US" sz="1800" b="1" i="1" dirty="0">
                            <a:latin typeface="Cambria Math" panose="02040503050406030204" pitchFamily="18" charset="0"/>
                          </a:rPr>
                          <m:t>𝑮</m:t>
                        </m:r>
                        <m:r>
                          <a:rPr lang="en-US" sz="1800" b="1" i="1" dirty="0">
                            <a:latin typeface="Cambria Math" panose="02040503050406030204" pitchFamily="18" charset="0"/>
                          </a:rPr>
                          <m:t>′</m:t>
                        </m:r>
                      </m:sub>
                    </m:sSub>
                    <m:r>
                      <a:rPr lang="en-US" sz="1800" b="1" i="1">
                        <a:latin typeface="Cambria Math" panose="02040503050406030204" pitchFamily="18" charset="0"/>
                      </a:rPr>
                      <m:t>∘</m:t>
                    </m:r>
                    <m:sSup>
                      <m:sSupPr>
                        <m:ctrlPr>
                          <a:rPr lang="en-US" sz="1800" b="1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800" b="1" i="1">
                            <a:latin typeface="Cambria Math" panose="02040503050406030204" pitchFamily="18" charset="0"/>
                          </a:rPr>
                          <m:t>𝑷</m:t>
                        </m:r>
                      </m:e>
                      <m:sup>
                        <m:r>
                          <a:rPr lang="en-US" sz="1800" b="1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1800" b="1" i="1">
                            <a:latin typeface="Cambria Math" panose="02040503050406030204" pitchFamily="18" charset="0"/>
                          </a:rPr>
                          <m:t>𝟏</m:t>
                        </m:r>
                      </m:sup>
                    </m:sSup>
                    <m:r>
                      <a:rPr lang="en-US" sz="1800" i="1">
                        <a:latin typeface="Cambria Math" panose="02040503050406030204" pitchFamily="18" charset="0"/>
                      </a:rPr>
                      <m:t>)</m:t>
                    </m:r>
                    <m:r>
                      <a:rPr lang="en-US" sz="1800" i="1"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endParaRPr lang="en-US" sz="1800" dirty="0"/>
              </a:p>
              <a:p>
                <a:endParaRPr lang="en-US" sz="1800" dirty="0"/>
              </a:p>
              <a:p>
                <a:pPr marL="0" indent="0">
                  <a:buNone/>
                </a:pPr>
                <a:r>
                  <a:rPr lang="en-US" sz="1800" dirty="0"/>
                  <a:t>Experience seems to indicate that decoding this (without private key) is as hard as the random-code case, at least for random messages.</a:t>
                </a:r>
              </a:p>
              <a:p>
                <a:pPr marL="0" indent="0">
                  <a:buNone/>
                </a:pPr>
                <a:endParaRPr lang="en-US" sz="1800" dirty="0"/>
              </a:p>
              <a:p>
                <a:pPr marL="0" indent="0">
                  <a:buNone/>
                </a:pPr>
                <a:r>
                  <a:rPr lang="en-US" sz="1800" dirty="0"/>
                  <a:t>What codes to use? Lots of choices, but binary </a:t>
                </a:r>
                <a:r>
                  <a:rPr lang="en-US" sz="1800" dirty="0" err="1"/>
                  <a:t>Goppa</a:t>
                </a:r>
                <a:r>
                  <a:rPr lang="en-US" sz="1800" dirty="0"/>
                  <a:t> codes is the traditional pick.</a:t>
                </a:r>
              </a:p>
              <a:p>
                <a:r>
                  <a:rPr lang="en-US" sz="1800" dirty="0"/>
                  <a:t>choose a polynomial </a:t>
                </a:r>
                <a14:m>
                  <m:oMath xmlns:m="http://schemas.openxmlformats.org/officeDocument/2006/math">
                    <m:r>
                      <a:rPr lang="en-US" sz="1800" i="1" dirty="0">
                        <a:latin typeface="Cambria Math" panose="02040503050406030204" pitchFamily="18" charset="0"/>
                      </a:rPr>
                      <m:t>𝑔</m:t>
                    </m:r>
                    <m:r>
                      <a:rPr lang="en-US" sz="1800" i="1" dirty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800" i="1" dirty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800" i="1" dirty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1800" dirty="0"/>
                  <a:t> of degree </a:t>
                </a:r>
                <a14:m>
                  <m:oMath xmlns:m="http://schemas.openxmlformats.org/officeDocument/2006/math">
                    <m:r>
                      <a:rPr lang="en-US" sz="1800" i="1" dirty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US" sz="1800" dirty="0"/>
                  <a:t> over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𝔽</m:t>
                        </m:r>
                      </m:e>
                      <m:sub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𝑞</m:t>
                        </m:r>
                      </m:sub>
                    </m:sSub>
                  </m:oMath>
                </a14:m>
                <a:r>
                  <a:rPr lang="en-US" sz="1800" dirty="0"/>
                  <a:t> with </a:t>
                </a:r>
                <a14:m>
                  <m:oMath xmlns:m="http://schemas.openxmlformats.org/officeDocument/2006/math">
                    <m:r>
                      <a:rPr lang="en-US" sz="1800" i="1">
                        <a:latin typeface="Cambria Math" panose="02040503050406030204" pitchFamily="18" charset="0"/>
                      </a:rPr>
                      <m:t>𝑞</m:t>
                    </m:r>
                    <m:r>
                      <a:rPr lang="en-US" sz="1800" i="1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18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𝑚</m:t>
                        </m:r>
                      </m:sup>
                    </m:sSup>
                  </m:oMath>
                </a14:m>
                <a:r>
                  <a:rPr lang="en-US" sz="1800" dirty="0"/>
                  <a:t>;</a:t>
                </a:r>
              </a:p>
              <a:p>
                <a:r>
                  <a:rPr lang="en-US" sz="1800" dirty="0"/>
                  <a:t>choose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𝛼</m:t>
                        </m:r>
                      </m:e>
                      <m:sub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1800" i="1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US" sz="1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𝛼</m:t>
                        </m:r>
                      </m:e>
                      <m:sub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1800" i="1">
                        <a:latin typeface="Cambria Math" panose="02040503050406030204" pitchFamily="18" charset="0"/>
                      </a:rPr>
                      <m:t>,…, </m:t>
                    </m:r>
                    <m:sSub>
                      <m:sSubPr>
                        <m:ctrlPr>
                          <a:rPr lang="en-US" sz="1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𝛼</m:t>
                        </m:r>
                      </m:e>
                      <m:sub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r>
                      <a:rPr lang="en-US" sz="1800" i="1">
                        <a:latin typeface="Cambria Math" panose="02040503050406030204" pitchFamily="18" charset="0"/>
                      </a:rPr>
                      <m:t>∈</m:t>
                    </m:r>
                    <m:sSub>
                      <m:sSubPr>
                        <m:ctrlPr>
                          <a:rPr lang="en-US" sz="1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𝔽</m:t>
                        </m:r>
                      </m:e>
                      <m:sub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𝑞</m:t>
                        </m:r>
                      </m:sub>
                    </m:sSub>
                  </m:oMath>
                </a14:m>
                <a:r>
                  <a:rPr lang="en-US" sz="1800" dirty="0"/>
                  <a:t>;</a:t>
                </a:r>
              </a:p>
              <a:p>
                <a:r>
                  <a:rPr lang="en-US" sz="1800" dirty="0"/>
                  <a:t>check matrix: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b="1" i="1">
                            <a:latin typeface="Cambria Math" panose="02040503050406030204" pitchFamily="18" charset="0"/>
                          </a:rPr>
                          <m:t>𝑯</m:t>
                        </m:r>
                      </m:e>
                      <m:sub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𝑖𝑗</m:t>
                        </m:r>
                      </m:sub>
                    </m:sSub>
                    <m:r>
                      <a:rPr lang="en-US" sz="1800" i="1">
                        <a:latin typeface="Cambria Math" panose="02040503050406030204" pitchFamily="18" charset="0"/>
                      </a:rPr>
                      <m:t>=</m:t>
                    </m:r>
                    <m:sSubSup>
                      <m:sSubSupPr>
                        <m:ctrlPr>
                          <a:rPr lang="en-US" sz="180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𝛼</m:t>
                        </m:r>
                      </m:e>
                      <m:sub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𝑗</m:t>
                        </m:r>
                      </m:sub>
                      <m:sup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bSup>
                    <m:r>
                      <a:rPr lang="en-US" sz="1800" i="1">
                        <a:latin typeface="Cambria Math" panose="02040503050406030204" pitchFamily="18" charset="0"/>
                      </a:rPr>
                      <m:t>/</m:t>
                    </m:r>
                    <m:r>
                      <a:rPr lang="en-US" sz="1800" i="1">
                        <a:latin typeface="Cambria Math" panose="02040503050406030204" pitchFamily="18" charset="0"/>
                      </a:rPr>
                      <m:t>𝑔</m:t>
                    </m:r>
                    <m:r>
                      <a:rPr lang="en-US" sz="1800" i="1">
                        <a:latin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lang="en-US" sz="1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𝛼</m:t>
                        </m:r>
                      </m:e>
                      <m:sub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𝑗</m:t>
                        </m:r>
                      </m:sub>
                    </m:sSub>
                    <m:r>
                      <a:rPr lang="en-US" sz="180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1800" dirty="0"/>
                  <a:t>.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55E7BA2-3BA5-4FCC-B2FC-566EDB24BCC7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269508"/>
                <a:ext cx="10515600" cy="5450887"/>
              </a:xfrm>
              <a:blipFill>
                <a:blip r:embed="rId2"/>
                <a:stretch>
                  <a:fillRect l="-52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F2462E33-82BC-4B76-A859-3E8E7FEDAA27}"/>
              </a:ext>
            </a:extLst>
          </p:cNvPr>
          <p:cNvCxnSpPr/>
          <p:nvPr/>
        </p:nvCxnSpPr>
        <p:spPr>
          <a:xfrm>
            <a:off x="958788" y="4660777"/>
            <a:ext cx="9996257" cy="0"/>
          </a:xfrm>
          <a:prstGeom prst="line">
            <a:avLst/>
          </a:prstGeom>
          <a:ln>
            <a:solidFill>
              <a:srgbClr val="7030A0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8147A4BC-42DA-4AF2-ADBA-7CEDC080F57C}"/>
              </a:ext>
            </a:extLst>
          </p:cNvPr>
          <p:cNvCxnSpPr>
            <a:cxnSpLocks/>
          </p:cNvCxnSpPr>
          <p:nvPr/>
        </p:nvCxnSpPr>
        <p:spPr>
          <a:xfrm>
            <a:off x="383219" y="1173332"/>
            <a:ext cx="11495103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943628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1F8515-9D8A-4385-BB01-C15927B4DC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04382"/>
          </a:xfrm>
        </p:spPr>
        <p:txBody>
          <a:bodyPr/>
          <a:lstStyle/>
          <a:p>
            <a:r>
              <a:rPr lang="en-US" b="1" dirty="0"/>
              <a:t>Classic </a:t>
            </a:r>
            <a:r>
              <a:rPr lang="en-US" b="1" dirty="0" err="1"/>
              <a:t>McEliece</a:t>
            </a:r>
            <a:r>
              <a:rPr lang="en-US" b="1" dirty="0"/>
              <a:t> and NTS-KEM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55E7BA2-3BA5-4FCC-B2FC-566EDB24BCC7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1269508"/>
                <a:ext cx="10515600" cy="4907455"/>
              </a:xfrm>
            </p:spPr>
            <p:txBody>
              <a:bodyPr>
                <a:noAutofit/>
              </a:bodyPr>
              <a:lstStyle/>
              <a:p>
                <a:pPr marL="0" indent="0">
                  <a:buNone/>
                </a:pPr>
                <a:endParaRPr lang="en-US" sz="1800" dirty="0"/>
              </a:p>
              <a:p>
                <a:pPr marL="0" indent="0">
                  <a:buNone/>
                </a:pPr>
                <a:r>
                  <a:rPr lang="en-US" sz="1800" dirty="0"/>
                  <a:t>“Take the dual everywhere” [</a:t>
                </a:r>
                <a:r>
                  <a:rPr lang="en-US" sz="1800" dirty="0" err="1"/>
                  <a:t>Niederreiter</a:t>
                </a:r>
                <a:r>
                  <a:rPr lang="en-US" sz="1800" dirty="0"/>
                  <a:t> 86].</a:t>
                </a:r>
              </a:p>
              <a:p>
                <a:r>
                  <a:rPr lang="en-US" sz="1800" dirty="0"/>
                  <a:t>choose</a:t>
                </a:r>
                <a14:m>
                  <m:oMath xmlns:m="http://schemas.openxmlformats.org/officeDocument/2006/math">
                    <m:r>
                      <a:rPr lang="en-US" sz="1800" i="1" dirty="0">
                        <a:latin typeface="Cambria Math" panose="02040503050406030204" pitchFamily="18" charset="0"/>
                      </a:rPr>
                      <m:t> [</m:t>
                    </m:r>
                    <m:r>
                      <a:rPr lang="en-US" sz="1800" i="1" dirty="0" err="1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sz="1800" i="1" dirty="0" err="1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sz="1800" i="1" dirty="0" err="1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sz="1800" i="1" dirty="0" err="1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sz="1800" i="1" dirty="0" err="1">
                        <a:latin typeface="Cambria Math" panose="02040503050406030204" pitchFamily="18" charset="0"/>
                      </a:rPr>
                      <m:t>𝑑</m:t>
                    </m:r>
                    <m:r>
                      <a:rPr lang="en-US" sz="1800" i="1" dirty="0">
                        <a:latin typeface="Cambria Math" panose="02040503050406030204" pitchFamily="18" charset="0"/>
                      </a:rPr>
                      <m:t>] </m:t>
                    </m:r>
                  </m:oMath>
                </a14:m>
                <a:r>
                  <a:rPr lang="en-US" sz="1800" dirty="0"/>
                  <a:t>code with check matrix </a:t>
                </a:r>
                <a14:m>
                  <m:oMath xmlns:m="http://schemas.openxmlformats.org/officeDocument/2006/math">
                    <m:r>
                      <a:rPr lang="en-US" sz="1800" b="1" i="1" dirty="0">
                        <a:latin typeface="Cambria Math" panose="02040503050406030204" pitchFamily="18" charset="0"/>
                      </a:rPr>
                      <m:t>𝑯</m:t>
                    </m:r>
                  </m:oMath>
                </a14:m>
                <a:r>
                  <a:rPr lang="en-US" sz="1800" dirty="0"/>
                  <a:t>. Choose </a:t>
                </a:r>
                <a14:m>
                  <m:oMath xmlns:m="http://schemas.openxmlformats.org/officeDocument/2006/math">
                    <m:r>
                      <a:rPr lang="en-US" sz="1800" b="1" i="1" dirty="0">
                        <a:latin typeface="Cambria Math" panose="02040503050406030204" pitchFamily="18" charset="0"/>
                      </a:rPr>
                      <m:t>𝑺</m:t>
                    </m:r>
                  </m:oMath>
                </a14:m>
                <a:r>
                  <a:rPr lang="en-US" sz="1800" dirty="0"/>
                  <a:t> (invertible, </a:t>
                </a:r>
                <a14:m>
                  <m:oMath xmlns:m="http://schemas.openxmlformats.org/officeDocument/2006/math">
                    <m:r>
                      <a:rPr lang="en-US" sz="180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800" i="1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sz="1800" i="1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1800" i="1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sz="1800" i="1">
                        <a:latin typeface="Cambria Math" panose="02040503050406030204" pitchFamily="18" charset="0"/>
                      </a:rPr>
                      <m:t>)×(</m:t>
                    </m:r>
                    <m:r>
                      <a:rPr lang="en-US" sz="1800" i="1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sz="1800" i="1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1800" i="1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sz="180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1800" dirty="0"/>
                  <a:t>) and </a:t>
                </a:r>
                <a14:m>
                  <m:oMath xmlns:m="http://schemas.openxmlformats.org/officeDocument/2006/math">
                    <m:r>
                      <a:rPr lang="en-US" sz="1800" b="1" i="1" dirty="0">
                        <a:latin typeface="Cambria Math" panose="02040503050406030204" pitchFamily="18" charset="0"/>
                      </a:rPr>
                      <m:t>𝑷</m:t>
                    </m:r>
                  </m:oMath>
                </a14:m>
                <a:r>
                  <a:rPr lang="en-US" sz="1800" dirty="0"/>
                  <a:t> (permutation, </a:t>
                </a:r>
                <a14:m>
                  <m:oMath xmlns:m="http://schemas.openxmlformats.org/officeDocument/2006/math">
                    <m:r>
                      <a:rPr lang="en-US" sz="1800" i="1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sz="1800" i="1">
                        <a:latin typeface="Cambria Math" panose="02040503050406030204" pitchFamily="18" charset="0"/>
                      </a:rPr>
                      <m:t>×</m:t>
                    </m:r>
                    <m:r>
                      <a:rPr lang="en-US" sz="1800" i="1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US" sz="1800" dirty="0"/>
                  <a:t>);</a:t>
                </a:r>
              </a:p>
              <a:p>
                <a:r>
                  <a:rPr lang="en-US" sz="1800" dirty="0"/>
                  <a:t>private key: </a:t>
                </a:r>
                <a14:m>
                  <m:oMath xmlns:m="http://schemas.openxmlformats.org/officeDocument/2006/math">
                    <m:r>
                      <a:rPr lang="en-US" sz="1800" i="1" dirty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800" b="1" i="1" dirty="0">
                        <a:latin typeface="Cambria Math" panose="02040503050406030204" pitchFamily="18" charset="0"/>
                      </a:rPr>
                      <m:t>𝑺</m:t>
                    </m:r>
                    <m:r>
                      <a:rPr lang="en-US" sz="1800" b="1" i="1" dirty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sz="1800" b="1" i="1" dirty="0">
                        <a:latin typeface="Cambria Math" panose="02040503050406030204" pitchFamily="18" charset="0"/>
                      </a:rPr>
                      <m:t>𝑯</m:t>
                    </m:r>
                    <m:r>
                      <a:rPr lang="en-US" sz="1800" b="1" i="1" dirty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sz="1800" b="1" i="1" dirty="0">
                        <a:latin typeface="Cambria Math" panose="02040503050406030204" pitchFamily="18" charset="0"/>
                      </a:rPr>
                      <m:t>𝑷</m:t>
                    </m:r>
                    <m:r>
                      <a:rPr lang="en-US" sz="1800" i="1" dirty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1800" dirty="0"/>
                  <a:t>; public key: </a:t>
                </a:r>
                <a14:m>
                  <m:oMath xmlns:m="http://schemas.openxmlformats.org/officeDocument/2006/math">
                    <m:r>
                      <a:rPr lang="en-US" sz="1800" b="1" i="1">
                        <a:latin typeface="Cambria Math" panose="02040503050406030204" pitchFamily="18" charset="0"/>
                      </a:rPr>
                      <m:t>𝑯</m:t>
                    </m:r>
                    <m:r>
                      <a:rPr lang="en-US" sz="1800" b="1" i="1" smtClean="0">
                        <a:latin typeface="Cambria Math" panose="02040503050406030204" pitchFamily="18" charset="0"/>
                      </a:rPr>
                      <m:t>′</m:t>
                    </m:r>
                    <m:r>
                      <a:rPr lang="en-US" sz="1800" b="1" i="1">
                        <a:latin typeface="Cambria Math" panose="02040503050406030204" pitchFamily="18" charset="0"/>
                      </a:rPr>
                      <m:t>≔</m:t>
                    </m:r>
                    <m:r>
                      <a:rPr lang="en-US" sz="1800" b="1" i="1">
                        <a:latin typeface="Cambria Math" panose="02040503050406030204" pitchFamily="18" charset="0"/>
                      </a:rPr>
                      <m:t>𝑺𝑯𝑷</m:t>
                    </m:r>
                  </m:oMath>
                </a14:m>
                <a:r>
                  <a:rPr lang="en-US" sz="1800" dirty="0"/>
                  <a:t>;</a:t>
                </a:r>
              </a:p>
              <a:p>
                <a:r>
                  <a:rPr lang="en-US" sz="1800" dirty="0"/>
                  <a:t>encrypt: encode </a:t>
                </a:r>
                <a14:m>
                  <m:oMath xmlns:m="http://schemas.openxmlformats.org/officeDocument/2006/math">
                    <m:r>
                      <a:rPr lang="en-US" sz="1800" i="1" dirty="0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US" sz="1800" dirty="0"/>
                  <a:t> as an </a:t>
                </a:r>
                <a14:m>
                  <m:oMath xmlns:m="http://schemas.openxmlformats.org/officeDocument/2006/math">
                    <m:r>
                      <a:rPr lang="en-US" sz="1800" i="1" dirty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US" sz="1800" dirty="0"/>
                  <a:t>-bit error string </a:t>
                </a:r>
                <a14:m>
                  <m:oMath xmlns:m="http://schemas.openxmlformats.org/officeDocument/2006/math">
                    <m:r>
                      <a:rPr lang="en-US" sz="1800" i="1" dirty="0">
                        <a:latin typeface="Cambria Math" panose="02040503050406030204" pitchFamily="18" charset="0"/>
                      </a:rPr>
                      <m:t>𝑒</m:t>
                    </m:r>
                  </m:oMath>
                </a14:m>
                <a:r>
                  <a:rPr lang="en-US" sz="1800" dirty="0"/>
                  <a:t> with </a:t>
                </a:r>
                <a14:m>
                  <m:oMath xmlns:m="http://schemas.openxmlformats.org/officeDocument/2006/math">
                    <m:r>
                      <a:rPr lang="en-US" sz="1800" b="1">
                        <a:latin typeface="Cambria Math" panose="02040503050406030204" pitchFamily="18" charset="0"/>
                      </a:rPr>
                      <m:t>𝐰𝐭</m:t>
                    </m:r>
                    <m:d>
                      <m:dPr>
                        <m:ctrlPr>
                          <a:rPr lang="en-US" sz="18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</m:d>
                    <m:r>
                      <a:rPr lang="en-US" sz="1800" i="1">
                        <a:latin typeface="Cambria Math" panose="02040503050406030204" pitchFamily="18" charset="0"/>
                      </a:rPr>
                      <m:t>≤</m:t>
                    </m:r>
                    <m:r>
                      <a:rPr lang="en-US" sz="1800" i="1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US" sz="1800" dirty="0"/>
                  <a:t> , output </a:t>
                </a:r>
                <a14:m>
                  <m:oMath xmlns:m="http://schemas.openxmlformats.org/officeDocument/2006/math">
                    <m:r>
                      <a:rPr lang="en-US" sz="1800" b="1" i="1" dirty="0">
                        <a:latin typeface="Cambria Math" panose="02040503050406030204" pitchFamily="18" charset="0"/>
                      </a:rPr>
                      <m:t>𝑯</m:t>
                    </m:r>
                    <m:r>
                      <a:rPr lang="en-US" sz="1800" b="1" i="1" dirty="0" smtClean="0">
                        <a:latin typeface="Cambria Math" panose="02040503050406030204" pitchFamily="18" charset="0"/>
                      </a:rPr>
                      <m:t>′</m:t>
                    </m:r>
                    <m:r>
                      <a:rPr lang="en-US" sz="1800" i="1" dirty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800" i="1" dirty="0">
                        <a:latin typeface="Cambria Math" panose="02040503050406030204" pitchFamily="18" charset="0"/>
                      </a:rPr>
                      <m:t>𝑒</m:t>
                    </m:r>
                    <m:r>
                      <a:rPr lang="en-US" sz="1800" i="1" dirty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1800" dirty="0"/>
                  <a:t>;</a:t>
                </a:r>
              </a:p>
              <a:p>
                <a:r>
                  <a:rPr lang="en-US" sz="1800" dirty="0"/>
                  <a:t>decrypt: </a:t>
                </a:r>
                <a14:m>
                  <m:oMath xmlns:m="http://schemas.openxmlformats.org/officeDocument/2006/math">
                    <m:r>
                      <a:rPr lang="en-US" sz="1800" i="1">
                        <a:latin typeface="Cambria Math" panose="02040503050406030204" pitchFamily="18" charset="0"/>
                      </a:rPr>
                      <m:t>𝑐</m:t>
                    </m:r>
                    <m:r>
                      <a:rPr lang="en-US" sz="1800" i="1">
                        <a:latin typeface="Cambria Math" panose="02040503050406030204" pitchFamily="18" charset="0"/>
                      </a:rPr>
                      <m:t>↦(</m:t>
                    </m:r>
                    <m:sSup>
                      <m:sSupPr>
                        <m:ctrlPr>
                          <a:rPr lang="en-US" sz="18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800" b="1" i="1">
                            <a:latin typeface="Cambria Math" panose="02040503050406030204" pitchFamily="18" charset="0"/>
                          </a:rPr>
                          <m:t>𝑷</m:t>
                        </m:r>
                      </m:e>
                      <m:sup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  <m:r>
                      <a:rPr lang="en-US" sz="1800" i="1">
                        <a:latin typeface="Cambria Math" panose="02040503050406030204" pitchFamily="18" charset="0"/>
                      </a:rPr>
                      <m:t>∘</m:t>
                    </m:r>
                    <m:r>
                      <m:rPr>
                        <m:sty m:val="p"/>
                      </m:rPr>
                      <a:rPr lang="en-US" sz="1800">
                        <a:latin typeface="Cambria Math" panose="02040503050406030204" pitchFamily="18" charset="0"/>
                      </a:rPr>
                      <m:t>SyndromeExtrac</m:t>
                    </m:r>
                    <m:sSub>
                      <m:sSubPr>
                        <m:ctrlPr>
                          <a:rPr lang="en-US" sz="1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1800">
                            <a:latin typeface="Cambria Math" panose="02040503050406030204" pitchFamily="18" charset="0"/>
                          </a:rPr>
                          <m:t>t</m:t>
                        </m:r>
                      </m:e>
                      <m:sub>
                        <m:r>
                          <a:rPr lang="en-US" sz="1800" b="1" i="1">
                            <a:latin typeface="Cambria Math" panose="02040503050406030204" pitchFamily="18" charset="0"/>
                          </a:rPr>
                          <m:t>𝑮</m:t>
                        </m:r>
                      </m:sub>
                    </m:sSub>
                    <m:r>
                      <a:rPr lang="en-US" sz="1800" i="1">
                        <a:latin typeface="Cambria Math" panose="02040503050406030204" pitchFamily="18" charset="0"/>
                      </a:rPr>
                      <m:t>∘</m:t>
                    </m:r>
                    <m:sSup>
                      <m:sSupPr>
                        <m:ctrlPr>
                          <a:rPr lang="en-US" sz="18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800" b="1" i="1">
                            <a:latin typeface="Cambria Math" panose="02040503050406030204" pitchFamily="18" charset="0"/>
                          </a:rPr>
                          <m:t>𝑺</m:t>
                        </m:r>
                      </m:e>
                      <m:sup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  <m:r>
                      <a:rPr lang="en-US" sz="1800" i="1">
                        <a:latin typeface="Cambria Math" panose="02040503050406030204" pitchFamily="18" charset="0"/>
                      </a:rPr>
                      <m:t>) </m:t>
                    </m:r>
                    <m:r>
                      <a:rPr lang="en-US" sz="1800" i="1"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r>
                  <a:rPr lang="en-US" sz="1800" dirty="0"/>
                  <a:t>.</a:t>
                </a:r>
              </a:p>
              <a:p>
                <a:pPr marL="0" indent="0">
                  <a:buNone/>
                </a:pPr>
                <a:endParaRPr lang="en-US" sz="1800" dirty="0"/>
              </a:p>
              <a:p>
                <a:endParaRPr lang="en-US" sz="1800" dirty="0"/>
              </a:p>
              <a:p>
                <a:r>
                  <a:rPr lang="en-US" sz="1800" dirty="0"/>
                  <a:t>still use binary </a:t>
                </a:r>
                <a:r>
                  <a:rPr lang="en-US" sz="1800" dirty="0" err="1"/>
                  <a:t>Goppa</a:t>
                </a:r>
                <a:r>
                  <a:rPr lang="en-US" sz="1800" dirty="0"/>
                  <a:t> codes;</a:t>
                </a:r>
              </a:p>
              <a:p>
                <a:r>
                  <a:rPr lang="en-US" sz="1800" dirty="0"/>
                  <a:t>security is unchanged from </a:t>
                </a:r>
                <a:r>
                  <a:rPr lang="en-US" sz="1800" dirty="0" err="1"/>
                  <a:t>McEliece</a:t>
                </a:r>
                <a:r>
                  <a:rPr lang="en-US" sz="1800" dirty="0"/>
                  <a:t>, but some efficiency gains (smaller </a:t>
                </a:r>
                <a:r>
                  <a:rPr lang="en-US" sz="1800" dirty="0" err="1"/>
                  <a:t>ctxt</a:t>
                </a:r>
                <a:r>
                  <a:rPr lang="en-US" sz="1800" dirty="0"/>
                  <a:t>);</a:t>
                </a:r>
              </a:p>
              <a:p>
                <a:r>
                  <a:rPr lang="en-US" sz="1800" dirty="0"/>
                  <a:t>important: </a:t>
                </a:r>
                <a14:m>
                  <m:oMath xmlns:m="http://schemas.openxmlformats.org/officeDocument/2006/math">
                    <m:r>
                      <a:rPr lang="en-US" sz="1800" i="1" dirty="0">
                        <a:latin typeface="Cambria Math" panose="02040503050406030204" pitchFamily="18" charset="0"/>
                      </a:rPr>
                      <m:t>𝑒</m:t>
                    </m:r>
                  </m:oMath>
                </a14:m>
                <a:r>
                  <a:rPr lang="en-US" sz="1800" dirty="0"/>
                  <a:t> is not structured, i.e., it really looks like a random error;</a:t>
                </a:r>
              </a:p>
              <a:p>
                <a:r>
                  <a:rPr lang="en-US" sz="1800" dirty="0"/>
                  <a:t>formally, this means these schemes are only “OW-CPA” (given oracle for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1800">
                        <a:latin typeface="Cambria Math" panose="02040503050406030204" pitchFamily="18" charset="0"/>
                      </a:rPr>
                      <m:t>Enc</m:t>
                    </m:r>
                  </m:oMath>
                </a14:m>
                <a:r>
                  <a:rPr lang="en-US" sz="1800" dirty="0"/>
                  <a:t> and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1800" dirty="0">
                        <a:latin typeface="Cambria Math" panose="02040503050406030204" pitchFamily="18" charset="0"/>
                      </a:rPr>
                      <m:t>Enc</m:t>
                    </m:r>
                    <m:r>
                      <a:rPr lang="en-US" sz="1800" i="1" dirty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800" i="1" dirty="0">
                        <a:latin typeface="Cambria Math" panose="02040503050406030204" pitchFamily="18" charset="0"/>
                      </a:rPr>
                      <m:t>𝑚</m:t>
                    </m:r>
                    <m:r>
                      <a:rPr lang="en-US" sz="1800" i="1" dirty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1800" dirty="0"/>
                  <a:t> for *random* </a:t>
                </a:r>
                <a:r>
                  <a:rPr lang="en-US" sz="1800" i="1" dirty="0"/>
                  <a:t>m</a:t>
                </a:r>
                <a:r>
                  <a:rPr lang="en-US" sz="1800" dirty="0"/>
                  <a:t>, adversary has negligible success probability at outputting </a:t>
                </a:r>
                <a14:m>
                  <m:oMath xmlns:m="http://schemas.openxmlformats.org/officeDocument/2006/math">
                    <m:r>
                      <a:rPr lang="en-US" sz="1800" i="1" dirty="0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US" sz="1800" dirty="0"/>
                  <a:t>)</a:t>
                </a:r>
                <a:endParaRPr lang="en-US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55E7BA2-3BA5-4FCC-B2FC-566EDB24BCC7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269508"/>
                <a:ext cx="10515600" cy="4907455"/>
              </a:xfrm>
              <a:blipFill>
                <a:blip r:embed="rId2"/>
                <a:stretch>
                  <a:fillRect l="-522" b="-27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5F2F99EE-93AD-4C92-85A8-4DB6749CC85D}"/>
              </a:ext>
            </a:extLst>
          </p:cNvPr>
          <p:cNvCxnSpPr/>
          <p:nvPr/>
        </p:nvCxnSpPr>
        <p:spPr>
          <a:xfrm>
            <a:off x="958788" y="4065971"/>
            <a:ext cx="9996257" cy="0"/>
          </a:xfrm>
          <a:prstGeom prst="line">
            <a:avLst/>
          </a:prstGeom>
          <a:ln>
            <a:solidFill>
              <a:srgbClr val="7030A0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3E86EABD-6D47-498B-A02C-8CEC4D25D875}"/>
              </a:ext>
            </a:extLst>
          </p:cNvPr>
          <p:cNvCxnSpPr>
            <a:cxnSpLocks/>
          </p:cNvCxnSpPr>
          <p:nvPr/>
        </p:nvCxnSpPr>
        <p:spPr>
          <a:xfrm>
            <a:off x="383219" y="1173332"/>
            <a:ext cx="11495103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095126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1F8515-9D8A-4385-BB01-C15927B4DC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04382"/>
          </a:xfrm>
        </p:spPr>
        <p:txBody>
          <a:bodyPr/>
          <a:lstStyle/>
          <a:p>
            <a:r>
              <a:rPr lang="en-US" b="1" dirty="0"/>
              <a:t>Classic </a:t>
            </a:r>
            <a:r>
              <a:rPr lang="en-US" b="1" dirty="0" err="1"/>
              <a:t>McEliece</a:t>
            </a:r>
            <a:r>
              <a:rPr lang="en-US" b="1" dirty="0"/>
              <a:t> and NTS-KEM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55E7BA2-3BA5-4FCC-B2FC-566EDB24BCC7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199" y="1269508"/>
                <a:ext cx="10756037" cy="4907455"/>
              </a:xfrm>
            </p:spPr>
            <p:txBody>
              <a:bodyPr>
                <a:noAutofit/>
              </a:bodyPr>
              <a:lstStyle/>
              <a:p>
                <a:pPr marL="0" indent="0">
                  <a:buNone/>
                </a:pPr>
                <a:endParaRPr lang="en-US" sz="1800" dirty="0"/>
              </a:p>
              <a:p>
                <a:pPr marL="0" indent="0">
                  <a:buNone/>
                </a:pPr>
                <a:r>
                  <a:rPr lang="en-US" sz="1800" dirty="0"/>
                  <a:t>From a high-level point of view, the actual submissions are </a:t>
                </a:r>
                <a:r>
                  <a:rPr lang="en-US" sz="1800" dirty="0" err="1"/>
                  <a:t>Niederreiter</a:t>
                </a:r>
                <a:r>
                  <a:rPr lang="en-US" sz="1800" dirty="0"/>
                  <a:t> with two additions:</a:t>
                </a:r>
              </a:p>
              <a:p>
                <a:pPr marL="0" indent="0">
                  <a:buNone/>
                </a:pPr>
                <a:endParaRPr lang="en-US" sz="1800" dirty="0"/>
              </a:p>
              <a:p>
                <a:pPr marL="342900" indent="-342900">
                  <a:buAutoNum type="arabicPeriod"/>
                </a:pPr>
                <a:r>
                  <a:rPr lang="en-US" sz="1800" dirty="0"/>
                  <a:t>Use “canonical form” for public parity check matrix instead of scrambling; no loss: adversary can do this too.</a:t>
                </a:r>
              </a:p>
              <a:p>
                <a:pPr marL="342900" indent="-342900">
                  <a:buAutoNum type="arabicPeriod"/>
                </a:pPr>
                <a:endParaRPr lang="en-US" sz="1800" dirty="0"/>
              </a:p>
              <a:p>
                <a:pPr marL="342900" indent="-342900">
                  <a:buAutoNum type="arabicPeriod"/>
                </a:pPr>
                <a:r>
                  <a:rPr lang="en-US" sz="1800" dirty="0"/>
                  <a:t>Put a Fujisaki-Okamoto (-style) transform on top to get a CCA-secure KEM in the (Q)ROM.</a:t>
                </a:r>
              </a:p>
              <a:p>
                <a:pPr marL="0" indent="0">
                  <a:buNone/>
                </a:pPr>
                <a:endParaRPr lang="en-US" sz="1800" dirty="0"/>
              </a:p>
              <a:p>
                <a:pPr marL="0" indent="0">
                  <a:buNone/>
                </a:pPr>
                <a:r>
                  <a:rPr lang="en-US" sz="1800" dirty="0"/>
                  <a:t>There are some (not dramatic) differences between the two; look at submission docs.</a:t>
                </a:r>
              </a:p>
              <a:p>
                <a:pPr marL="0" indent="0">
                  <a:buNone/>
                </a:pPr>
                <a:endParaRPr lang="en-US" sz="1800" dirty="0"/>
              </a:p>
              <a:p>
                <a:pPr marL="0" indent="0">
                  <a:buNone/>
                </a:pPr>
                <a:br>
                  <a:rPr lang="en-US" sz="1800" dirty="0"/>
                </a:br>
                <a:r>
                  <a:rPr lang="en-US" sz="1800" dirty="0"/>
                  <a:t>For attacks, there’s information-set decoding and not much else.</a:t>
                </a:r>
              </a:p>
              <a:p>
                <a:r>
                  <a:rPr lang="en-US" sz="1800" dirty="0"/>
                  <a:t>ignore structure, try to recover low-weight </a:t>
                </a:r>
                <a14:m>
                  <m:oMath xmlns:m="http://schemas.openxmlformats.org/officeDocument/2006/math">
                    <m:r>
                      <a:rPr lang="en-US" sz="1800" i="1">
                        <a:latin typeface="Cambria Math" panose="02040503050406030204" pitchFamily="18" charset="0"/>
                      </a:rPr>
                      <m:t>𝑒</m:t>
                    </m:r>
                    <m:r>
                      <a:rPr lang="en-US" sz="18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1800" dirty="0"/>
                  <a:t>given </a:t>
                </a:r>
                <a14:m>
                  <m:oMath xmlns:m="http://schemas.openxmlformats.org/officeDocument/2006/math">
                    <m:r>
                      <a:rPr lang="en-US" sz="1800" b="1" i="1">
                        <a:latin typeface="Cambria Math" panose="02040503050406030204" pitchFamily="18" charset="0"/>
                      </a:rPr>
                      <m:t>𝑮</m:t>
                    </m:r>
                    <m:r>
                      <a:rPr lang="en-US" sz="1800" i="1">
                        <a:latin typeface="Cambria Math" panose="02040503050406030204" pitchFamily="18" charset="0"/>
                      </a:rPr>
                      <m:t>𝑚</m:t>
                    </m:r>
                    <m:r>
                      <a:rPr lang="en-US" sz="18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1800" i="1">
                        <a:latin typeface="Cambria Math" panose="02040503050406030204" pitchFamily="18" charset="0"/>
                      </a:rPr>
                      <m:t>𝑒</m:t>
                    </m:r>
                  </m:oMath>
                </a14:m>
                <a:r>
                  <a:rPr lang="en-US" sz="1800" dirty="0"/>
                  <a:t> for some </a:t>
                </a:r>
                <a14:m>
                  <m:oMath xmlns:m="http://schemas.openxmlformats.org/officeDocument/2006/math">
                    <m:r>
                      <a:rPr lang="en-US" sz="1800" i="1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US" sz="1800" dirty="0"/>
                  <a:t> and random </a:t>
                </a:r>
                <a14:m>
                  <m:oMath xmlns:m="http://schemas.openxmlformats.org/officeDocument/2006/math">
                    <m:r>
                      <a:rPr lang="en-US" sz="1800" b="1" i="1">
                        <a:latin typeface="Cambria Math" panose="02040503050406030204" pitchFamily="18" charset="0"/>
                      </a:rPr>
                      <m:t>𝑮</m:t>
                    </m:r>
                  </m:oMath>
                </a14:m>
                <a:r>
                  <a:rPr lang="en-US" sz="1800" dirty="0"/>
                  <a:t>;</a:t>
                </a:r>
              </a:p>
              <a:p>
                <a:r>
                  <a:rPr lang="en-US" sz="1800" dirty="0"/>
                  <a:t>can be marginally sped up using quantum search etc.</a:t>
                </a:r>
              </a:p>
              <a:p>
                <a:pPr marL="0" indent="0">
                  <a:buNone/>
                </a:pPr>
                <a:endParaRPr lang="en-US" sz="1800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55E7BA2-3BA5-4FCC-B2FC-566EDB24BCC7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199" y="1269508"/>
                <a:ext cx="10756037" cy="4907455"/>
              </a:xfrm>
              <a:blipFill>
                <a:blip r:embed="rId2"/>
                <a:stretch>
                  <a:fillRect l="-45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AB47F1F2-A96E-4585-BDE2-B6A7BD1F7424}"/>
              </a:ext>
            </a:extLst>
          </p:cNvPr>
          <p:cNvCxnSpPr/>
          <p:nvPr/>
        </p:nvCxnSpPr>
        <p:spPr>
          <a:xfrm>
            <a:off x="946950" y="4574222"/>
            <a:ext cx="9996257" cy="0"/>
          </a:xfrm>
          <a:prstGeom prst="line">
            <a:avLst/>
          </a:prstGeom>
          <a:ln>
            <a:solidFill>
              <a:srgbClr val="7030A0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0DF3222F-E5EF-429B-B863-540062E9DE7C}"/>
              </a:ext>
            </a:extLst>
          </p:cNvPr>
          <p:cNvCxnSpPr>
            <a:cxnSpLocks/>
          </p:cNvCxnSpPr>
          <p:nvPr/>
        </p:nvCxnSpPr>
        <p:spPr>
          <a:xfrm>
            <a:off x="383219" y="1173332"/>
            <a:ext cx="11495103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753335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1F8515-9D8A-4385-BB01-C15927B4DC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04382"/>
          </a:xfrm>
        </p:spPr>
        <p:txBody>
          <a:bodyPr/>
          <a:lstStyle/>
          <a:p>
            <a:r>
              <a:rPr lang="en-US" b="1" dirty="0"/>
              <a:t>Learning with Errors (and its variants)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55E7BA2-3BA5-4FCC-B2FC-566EDB24BCC7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199" y="1269508"/>
                <a:ext cx="10756037" cy="5370988"/>
              </a:xfrm>
            </p:spPr>
            <p:txBody>
              <a:bodyPr>
                <a:noAutofit/>
              </a:bodyPr>
              <a:lstStyle/>
              <a:p>
                <a:pPr marL="0" indent="0">
                  <a:buNone/>
                </a:pPr>
                <a:endParaRPr lang="en-US" sz="1800" b="1" dirty="0"/>
              </a:p>
              <a:p>
                <a:pPr marL="0" indent="0">
                  <a:buNone/>
                </a:pPr>
                <a:r>
                  <a:rPr lang="en-US" sz="1800" b="1" dirty="0"/>
                  <a:t>Recall LWE:</a:t>
                </a:r>
              </a:p>
              <a:p>
                <a:r>
                  <a:rPr lang="en-US" sz="1800" dirty="0"/>
                  <a:t>random secret </a:t>
                </a:r>
                <a14:m>
                  <m:oMath xmlns:m="http://schemas.openxmlformats.org/officeDocument/2006/math">
                    <m:r>
                      <a:rPr lang="en-US" sz="1800" b="1" i="1">
                        <a:latin typeface="Cambria Math" panose="02040503050406030204" pitchFamily="18" charset="0"/>
                      </a:rPr>
                      <m:t>𝒔</m:t>
                    </m:r>
                    <m:r>
                      <a:rPr lang="en-US" sz="1800" i="1">
                        <a:latin typeface="Cambria Math" panose="02040503050406030204" pitchFamily="18" charset="0"/>
                      </a:rPr>
                      <m:t>←</m:t>
                    </m:r>
                    <m:r>
                      <a:rPr lang="en-US" sz="1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𝒰</m:t>
                    </m:r>
                    <m:r>
                      <a:rPr lang="en-US" sz="1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sSubSup>
                      <m:sSubSupPr>
                        <m:ctrlPr>
                          <a:rPr lang="en-US" sz="1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1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ℤ</m:t>
                        </m:r>
                      </m:e>
                      <m:sub>
                        <m:r>
                          <a:rPr lang="en-US" sz="1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𝑞</m:t>
                        </m:r>
                      </m:sub>
                      <m:sup>
                        <m:r>
                          <a:rPr lang="en-US" sz="1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𝑛</m:t>
                        </m:r>
                      </m:sup>
                    </m:sSubSup>
                    <m:r>
                      <a:rPr lang="en-US" sz="1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endParaRPr lang="en-US" sz="1800" dirty="0">
                  <a:ea typeface="Cambria Math" panose="02040503050406030204" pitchFamily="18" charset="0"/>
                </a:endParaRPr>
              </a:p>
              <a:p>
                <a:r>
                  <a:rPr lang="en-US" sz="1800" dirty="0"/>
                  <a:t>hard (search): find </a:t>
                </a:r>
                <a14:m>
                  <m:oMath xmlns:m="http://schemas.openxmlformats.org/officeDocument/2006/math">
                    <m:r>
                      <a:rPr lang="en-US" sz="1800" b="1" i="1">
                        <a:latin typeface="Cambria Math" panose="02040503050406030204" pitchFamily="18" charset="0"/>
                      </a:rPr>
                      <m:t>𝒔</m:t>
                    </m:r>
                  </m:oMath>
                </a14:m>
                <a:r>
                  <a:rPr lang="en-US" sz="1800" b="1" dirty="0"/>
                  <a:t> </a:t>
                </a:r>
                <a:r>
                  <a:rPr lang="en-US" sz="1800" dirty="0"/>
                  <a:t>from samples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18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800" b="1" i="1">
                            <a:latin typeface="Cambria Math" panose="02040503050406030204" pitchFamily="18" charset="0"/>
                          </a:rPr>
                          <m:t>𝒂</m:t>
                        </m:r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, </m:t>
                        </m:r>
                        <m:d>
                          <m:dPr>
                            <m:begChr m:val="⟨"/>
                            <m:endChr m:val="⟩"/>
                            <m:ctrlPr>
                              <a:rPr lang="en-US" sz="18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1800" b="1" i="1">
                                <a:latin typeface="Cambria Math" panose="02040503050406030204" pitchFamily="18" charset="0"/>
                              </a:rPr>
                              <m:t>𝒂</m:t>
                            </m:r>
                          </m:e>
                          <m:e>
                            <m:r>
                              <a:rPr lang="en-US" sz="1800" b="1" i="1">
                                <a:latin typeface="Cambria Math" panose="02040503050406030204" pitchFamily="18" charset="0"/>
                              </a:rPr>
                              <m:t>𝒔</m:t>
                            </m:r>
                          </m:e>
                        </m:d>
                        <m:r>
                          <a:rPr lang="en-US" sz="1800" b="1" i="1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</m:d>
                  </m:oMath>
                </a14:m>
                <a:r>
                  <a:rPr lang="en-US" sz="1800" dirty="0"/>
                  <a:t> [where </a:t>
                </a:r>
                <a14:m>
                  <m:oMath xmlns:m="http://schemas.openxmlformats.org/officeDocument/2006/math">
                    <m:r>
                      <a:rPr lang="en-US" sz="1800" b="1" i="1">
                        <a:latin typeface="Cambria Math" panose="02040503050406030204" pitchFamily="18" charset="0"/>
                      </a:rPr>
                      <m:t>𝒂</m:t>
                    </m:r>
                    <m:r>
                      <a:rPr lang="en-US" sz="1800" b="1" i="1">
                        <a:latin typeface="Cambria Math" panose="02040503050406030204" pitchFamily="18" charset="0"/>
                      </a:rPr>
                      <m:t>←</m:t>
                    </m:r>
                    <m:sSubSup>
                      <m:sSubSupPr>
                        <m:ctrlPr>
                          <a:rPr lang="en-US" sz="1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1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𝒰</m:t>
                        </m:r>
                        <m:r>
                          <a:rPr lang="en-US" sz="1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(</m:t>
                        </m:r>
                        <m:r>
                          <a:rPr lang="en-US" sz="1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ℤ</m:t>
                        </m:r>
                      </m:e>
                      <m:sub>
                        <m:r>
                          <a:rPr lang="en-US" sz="1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𝑞</m:t>
                        </m:r>
                      </m:sub>
                      <m:sup>
                        <m:r>
                          <a:rPr lang="en-US" sz="1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𝑛</m:t>
                        </m:r>
                      </m:sup>
                    </m:sSubSup>
                    <m:r>
                      <a:rPr lang="en-US" sz="1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1800" b="1" dirty="0"/>
                  <a:t> </a:t>
                </a:r>
                <a:r>
                  <a:rPr lang="en-US" sz="1800" dirty="0"/>
                  <a:t>and </a:t>
                </a:r>
                <a14:m>
                  <m:oMath xmlns:m="http://schemas.openxmlformats.org/officeDocument/2006/math">
                    <m:r>
                      <a:rPr lang="en-US" sz="1800" i="1">
                        <a:latin typeface="Cambria Math" panose="02040503050406030204" pitchFamily="18" charset="0"/>
                      </a:rPr>
                      <m:t>𝑒</m:t>
                    </m:r>
                    <m:r>
                      <a:rPr lang="en-US" sz="1800" i="1">
                        <a:latin typeface="Cambria Math" panose="02040503050406030204" pitchFamily="18" charset="0"/>
                      </a:rPr>
                      <m:t>←</m:t>
                    </m:r>
                    <m:r>
                      <a:rPr lang="en-US" sz="1800" i="1">
                        <a:latin typeface="Cambria Math" panose="02040503050406030204" pitchFamily="18" charset="0"/>
                      </a:rPr>
                      <m:t>𝜒</m:t>
                    </m:r>
                    <m:d>
                      <m:dPr>
                        <m:ctrlPr>
                          <a:rPr lang="en-US" sz="18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1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ℤ</m:t>
                            </m:r>
                          </m:e>
                          <m:sub>
                            <m:r>
                              <a:rPr lang="en-US" sz="1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𝑞</m:t>
                            </m:r>
                          </m:sub>
                        </m:sSub>
                      </m:e>
                    </m:d>
                  </m:oMath>
                </a14:m>
                <a:r>
                  <a:rPr lang="en-US" sz="1800" dirty="0"/>
                  <a:t>];</a:t>
                </a:r>
              </a:p>
              <a:p>
                <a:r>
                  <a:rPr lang="en-US" sz="1800" dirty="0"/>
                  <a:t>hard (decision): distinguish above (i.e., LWE) samples from random (i.e.,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1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1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𝒰</m:t>
                        </m:r>
                        <m:r>
                          <a:rPr lang="en-US" sz="1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(</m:t>
                        </m:r>
                        <m:r>
                          <a:rPr lang="en-US" sz="1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ℤ</m:t>
                        </m:r>
                      </m:e>
                      <m:sub>
                        <m:r>
                          <a:rPr lang="en-US" sz="1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𝑞</m:t>
                        </m:r>
                      </m:sub>
                      <m:sup>
                        <m:r>
                          <a:rPr lang="en-US" sz="1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𝑛</m:t>
                        </m:r>
                        <m:r>
                          <a:rPr lang="en-US" sz="1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+1</m:t>
                        </m:r>
                      </m:sup>
                    </m:sSubSup>
                    <m:r>
                      <a:rPr lang="en-US" sz="1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1800" dirty="0"/>
                  <a:t>)</a:t>
                </a:r>
                <a:r>
                  <a:rPr lang="en-US" sz="1800" i="1" dirty="0"/>
                  <a:t> </a:t>
                </a:r>
                <a:r>
                  <a:rPr lang="en-US" sz="1800" dirty="0"/>
                  <a:t>samples</a:t>
                </a:r>
                <a:r>
                  <a:rPr lang="en-US" sz="1800" i="1" dirty="0"/>
                  <a:t>.</a:t>
                </a:r>
              </a:p>
              <a:p>
                <a:pPr marL="0" indent="0">
                  <a:buNone/>
                </a:pPr>
                <a:r>
                  <a:rPr lang="en-US" sz="1800" dirty="0"/>
                  <a:t>Matrix version (just a bunch of samples at once):</a:t>
                </a:r>
              </a:p>
              <a:p>
                <a:r>
                  <a:rPr lang="en-US" sz="1800" dirty="0"/>
                  <a:t>hard (decision): distinguish </a:t>
                </a:r>
                <a14:m>
                  <m:oMath xmlns:m="http://schemas.openxmlformats.org/officeDocument/2006/math">
                    <m:r>
                      <a:rPr lang="en-US" sz="1800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800" b="1" i="1">
                        <a:latin typeface="Cambria Math" panose="02040503050406030204" pitchFamily="18" charset="0"/>
                      </a:rPr>
                      <m:t>𝑨</m:t>
                    </m:r>
                    <m:r>
                      <a:rPr lang="en-US" sz="1800" b="1" i="1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sz="1800" b="1" i="1">
                        <a:latin typeface="Cambria Math" panose="02040503050406030204" pitchFamily="18" charset="0"/>
                      </a:rPr>
                      <m:t>𝑨𝒔</m:t>
                    </m:r>
                    <m:r>
                      <a:rPr lang="en-US" sz="1800" b="1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1800" b="1" i="1">
                        <a:latin typeface="Cambria Math" panose="02040503050406030204" pitchFamily="18" charset="0"/>
                      </a:rPr>
                      <m:t>𝒆</m:t>
                    </m:r>
                  </m:oMath>
                </a14:m>
                <a:r>
                  <a:rPr lang="en-US" sz="1800" dirty="0"/>
                  <a:t>) from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1800" b="1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800" b="1" i="1">
                            <a:latin typeface="Cambria Math" panose="02040503050406030204" pitchFamily="18" charset="0"/>
                          </a:rPr>
                          <m:t>𝑨</m:t>
                        </m:r>
                        <m:r>
                          <a:rPr lang="en-US" sz="1800" b="1" i="1"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en-US" sz="1800" b="1" i="1">
                            <a:latin typeface="Cambria Math" panose="02040503050406030204" pitchFamily="18" charset="0"/>
                          </a:rPr>
                          <m:t>𝒖</m:t>
                        </m:r>
                      </m:e>
                    </m:d>
                  </m:oMath>
                </a14:m>
                <a:r>
                  <a:rPr lang="en-US" sz="1800" dirty="0"/>
                  <a:t>     [for </a:t>
                </a:r>
                <a14:m>
                  <m:oMath xmlns:m="http://schemas.openxmlformats.org/officeDocument/2006/math">
                    <m:r>
                      <a:rPr lang="en-US" sz="1800" b="1" i="1">
                        <a:latin typeface="Cambria Math" panose="02040503050406030204" pitchFamily="18" charset="0"/>
                      </a:rPr>
                      <m:t>𝑨</m:t>
                    </m:r>
                    <m:r>
                      <a:rPr lang="en-US" sz="1800" b="1" i="1">
                        <a:latin typeface="Cambria Math" panose="02040503050406030204" pitchFamily="18" charset="0"/>
                      </a:rPr>
                      <m:t>←</m:t>
                    </m:r>
                    <m:sSubSup>
                      <m:sSubSupPr>
                        <m:ctrlPr>
                          <a:rPr lang="en-US" sz="1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1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𝒰</m:t>
                        </m:r>
                        <m:r>
                          <a:rPr lang="en-US" sz="1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(</m:t>
                        </m:r>
                        <m:r>
                          <a:rPr lang="en-US" sz="1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ℤ</m:t>
                        </m:r>
                      </m:e>
                      <m:sub>
                        <m:r>
                          <a:rPr lang="en-US" sz="1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𝑞</m:t>
                        </m:r>
                      </m:sub>
                      <m:sup>
                        <m:r>
                          <a:rPr lang="en-US" sz="1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𝑛</m:t>
                        </m:r>
                        <m:r>
                          <a:rPr lang="en-US" sz="1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×</m:t>
                        </m:r>
                        <m:r>
                          <a:rPr lang="en-US" sz="1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𝑚</m:t>
                        </m:r>
                      </m:sup>
                    </m:sSubSup>
                    <m:r>
                      <a:rPr lang="en-US" sz="1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1800" dirty="0"/>
                  <a:t>, </a:t>
                </a:r>
                <a14:m>
                  <m:oMath xmlns:m="http://schemas.openxmlformats.org/officeDocument/2006/math">
                    <m:r>
                      <a:rPr lang="en-US" sz="1800" b="1" i="1">
                        <a:latin typeface="Cambria Math" panose="02040503050406030204" pitchFamily="18" charset="0"/>
                      </a:rPr>
                      <m:t>𝒔</m:t>
                    </m:r>
                    <m:r>
                      <a:rPr lang="en-US" sz="1800" b="1" i="1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sz="1800" b="1" i="1">
                        <a:latin typeface="Cambria Math" panose="02040503050406030204" pitchFamily="18" charset="0"/>
                      </a:rPr>
                      <m:t>𝒖</m:t>
                    </m:r>
                    <m:r>
                      <a:rPr lang="en-US" sz="1800" b="1" i="1">
                        <a:latin typeface="Cambria Math" panose="02040503050406030204" pitchFamily="18" charset="0"/>
                      </a:rPr>
                      <m:t>←</m:t>
                    </m:r>
                    <m:sSubSup>
                      <m:sSubSupPr>
                        <m:ctrlPr>
                          <a:rPr lang="en-US" sz="1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1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𝒰</m:t>
                        </m:r>
                        <m:r>
                          <a:rPr lang="en-US" sz="1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(</m:t>
                        </m:r>
                        <m:r>
                          <a:rPr lang="en-US" sz="1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ℤ</m:t>
                        </m:r>
                      </m:e>
                      <m:sub>
                        <m:r>
                          <a:rPr lang="en-US" sz="1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𝑞</m:t>
                        </m:r>
                      </m:sub>
                      <m:sup>
                        <m:r>
                          <a:rPr lang="en-US" sz="1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𝑛</m:t>
                        </m:r>
                      </m:sup>
                    </m:sSubSup>
                    <m:r>
                      <a:rPr lang="en-US" sz="1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1800" dirty="0"/>
                  <a:t>, </a:t>
                </a:r>
                <a14:m>
                  <m:oMath xmlns:m="http://schemas.openxmlformats.org/officeDocument/2006/math">
                    <m:r>
                      <a:rPr lang="en-US" sz="1800" b="1" i="1">
                        <a:latin typeface="Cambria Math" panose="02040503050406030204" pitchFamily="18" charset="0"/>
                      </a:rPr>
                      <m:t>𝒆</m:t>
                    </m:r>
                    <m:r>
                      <a:rPr lang="en-US" sz="1800" i="1">
                        <a:latin typeface="Cambria Math" panose="02040503050406030204" pitchFamily="18" charset="0"/>
                      </a:rPr>
                      <m:t>←</m:t>
                    </m:r>
                    <m:r>
                      <a:rPr lang="en-US" sz="1800" i="1">
                        <a:latin typeface="Cambria Math" panose="02040503050406030204" pitchFamily="18" charset="0"/>
                      </a:rPr>
                      <m:t>𝜒</m:t>
                    </m:r>
                    <m:d>
                      <m:dPr>
                        <m:ctrlPr>
                          <a:rPr lang="en-US" sz="18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Sup>
                          <m:sSubSupPr>
                            <m:ctrlPr>
                              <a:rPr lang="en-US" sz="1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sz="1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ℤ</m:t>
                            </m:r>
                          </m:e>
                          <m:sub>
                            <m:r>
                              <a:rPr lang="en-US" sz="1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𝑞</m:t>
                            </m:r>
                          </m:sub>
                          <m:sup>
                            <m:r>
                              <a:rPr lang="en-US" sz="1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𝑛</m:t>
                            </m:r>
                          </m:sup>
                        </m:sSubSup>
                      </m:e>
                    </m:d>
                  </m:oMath>
                </a14:m>
                <a:r>
                  <a:rPr lang="en-US" sz="1800" dirty="0"/>
                  <a:t>]</a:t>
                </a:r>
              </a:p>
              <a:p>
                <a:pPr marL="0" indent="0">
                  <a:buNone/>
                </a:pPr>
                <a:endParaRPr lang="en-US" sz="1800" b="1" dirty="0"/>
              </a:p>
              <a:p>
                <a:pPr marL="0" indent="0">
                  <a:buNone/>
                </a:pPr>
                <a:r>
                  <a:rPr lang="en-US" sz="1800" b="1" dirty="0"/>
                  <a:t>LWR </a:t>
                </a:r>
                <a:r>
                  <a:rPr lang="en-US" sz="1800" dirty="0"/>
                  <a:t>(Learning with Rounding):</a:t>
                </a:r>
              </a:p>
              <a:p>
                <a:r>
                  <a:rPr lang="en-US" sz="1800" dirty="0"/>
                  <a:t>hard (decision): distinguish </a:t>
                </a:r>
                <a14:m>
                  <m:oMath xmlns:m="http://schemas.openxmlformats.org/officeDocument/2006/math">
                    <m:r>
                      <a:rPr lang="en-US" sz="1800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800" b="1" i="1">
                        <a:latin typeface="Cambria Math" panose="02040503050406030204" pitchFamily="18" charset="0"/>
                      </a:rPr>
                      <m:t>𝑨</m:t>
                    </m:r>
                    <m:r>
                      <a:rPr lang="en-US" sz="1800" b="1" i="1">
                        <a:latin typeface="Cambria Math" panose="02040503050406030204" pitchFamily="18" charset="0"/>
                      </a:rPr>
                      <m:t>, </m:t>
                    </m:r>
                    <m:sSub>
                      <m:sSubPr>
                        <m:ctrlPr>
                          <a:rPr lang="en-US" sz="1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d>
                          <m:dPr>
                            <m:begChr m:val="⌊"/>
                            <m:endChr m:val="⌋"/>
                            <m:ctrlPr>
                              <a:rPr lang="en-US" sz="1800" b="1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1800" b="1" i="1">
                                <a:latin typeface="Cambria Math" panose="02040503050406030204" pitchFamily="18" charset="0"/>
                              </a:rPr>
                              <m:t>𝑨𝒔</m:t>
                            </m:r>
                          </m:e>
                        </m:d>
                      </m:e>
                      <m:sub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𝑝</m:t>
                        </m:r>
                      </m:sub>
                    </m:sSub>
                  </m:oMath>
                </a14:m>
                <a:r>
                  <a:rPr lang="en-US" sz="1800" dirty="0"/>
                  <a:t>) from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1800" b="1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800" b="1" i="1">
                            <a:latin typeface="Cambria Math" panose="02040503050406030204" pitchFamily="18" charset="0"/>
                          </a:rPr>
                          <m:t>𝑨</m:t>
                        </m:r>
                        <m:r>
                          <a:rPr lang="en-US" sz="1800" b="1" i="1"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US" sz="18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d>
                              <m:dPr>
                                <m:begChr m:val="⌊"/>
                                <m:endChr m:val="⌋"/>
                                <m:ctrlPr>
                                  <a:rPr lang="en-US" sz="1800" b="1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1800" b="1" i="1">
                                    <a:latin typeface="Cambria Math" panose="02040503050406030204" pitchFamily="18" charset="0"/>
                                  </a:rPr>
                                  <m:t>𝒖</m:t>
                                </m:r>
                              </m:e>
                            </m:d>
                          </m:e>
                          <m:sub>
                            <m:r>
                              <a:rPr lang="en-US" sz="1800" i="1">
                                <a:latin typeface="Cambria Math" panose="02040503050406030204" pitchFamily="18" charset="0"/>
                              </a:rPr>
                              <m:t>𝑝</m:t>
                            </m:r>
                          </m:sub>
                        </m:sSub>
                      </m:e>
                    </m:d>
                  </m:oMath>
                </a14:m>
                <a:endParaRPr lang="en-US" sz="1800" i="1" dirty="0"/>
              </a:p>
              <a:p>
                <a:pPr marL="0" indent="0">
                  <a:buNone/>
                </a:pPr>
                <a:endParaRPr lang="en-US" sz="1800" i="1" dirty="0"/>
              </a:p>
              <a:p>
                <a:pPr marL="0" indent="0">
                  <a:buNone/>
                </a:pPr>
                <a:r>
                  <a:rPr lang="en-US" sz="1800" dirty="0"/>
                  <a:t>(Here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d>
                          <m:dPr>
                            <m:begChr m:val="⌊"/>
                            <m:endChr m:val="⌋"/>
                            <m:ctrlPr>
                              <a:rPr lang="en-US" sz="1800" b="1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1800" b="1" i="1">
                                <a:latin typeface="Cambria Math" panose="02040503050406030204" pitchFamily="18" charset="0"/>
                              </a:rPr>
                              <m:t>⋅</m:t>
                            </m:r>
                          </m:e>
                        </m:d>
                      </m:e>
                      <m:sub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𝑝</m:t>
                        </m:r>
                      </m:sub>
                    </m:sSub>
                    <m:r>
                      <a:rPr lang="en-US" sz="1800" i="1">
                        <a:latin typeface="Cambria Math" panose="02040503050406030204" pitchFamily="18" charset="0"/>
                      </a:rPr>
                      <m:t>:</m:t>
                    </m:r>
                    <m:sSub>
                      <m:sSubPr>
                        <m:ctrlPr>
                          <a:rPr lang="en-US" sz="1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ℤ</m:t>
                        </m:r>
                      </m:e>
                      <m:sub>
                        <m:r>
                          <a:rPr lang="en-US" sz="1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𝑞</m:t>
                        </m:r>
                      </m:sub>
                    </m:sSub>
                    <m:r>
                      <a:rPr lang="en-US" sz="1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  <m:sSub>
                      <m:sSubPr>
                        <m:ctrlPr>
                          <a:rPr lang="en-US" sz="1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ℤ</m:t>
                        </m:r>
                      </m:e>
                      <m:sub>
                        <m:r>
                          <a:rPr lang="en-US" sz="1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𝑝</m:t>
                        </m:r>
                      </m:sub>
                    </m:sSub>
                  </m:oMath>
                </a14:m>
                <a:r>
                  <a:rPr lang="en-US" sz="1800" dirty="0"/>
                  <a:t> is the “obvious” map: output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1800">
                        <a:latin typeface="Cambria Math" panose="02040503050406030204" pitchFamily="18" charset="0"/>
                      </a:rPr>
                      <m:t>log</m:t>
                    </m:r>
                    <m:r>
                      <a:rPr lang="en-US" sz="1800" i="1">
                        <a:latin typeface="Cambria Math" panose="02040503050406030204" pitchFamily="18" charset="0"/>
                      </a:rPr>
                      <m:t>⁡(</m:t>
                    </m:r>
                    <m:r>
                      <a:rPr lang="en-US" sz="1800" i="1">
                        <a:latin typeface="Cambria Math" panose="02040503050406030204" pitchFamily="18" charset="0"/>
                      </a:rPr>
                      <m:t>𝑝</m:t>
                    </m:r>
                    <m:r>
                      <a:rPr lang="en-US" sz="180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1800" dirty="0"/>
                  <a:t> most significant bits of input.)</a:t>
                </a:r>
              </a:p>
              <a:p>
                <a:pPr marL="0" indent="0">
                  <a:buNone/>
                </a:pPr>
                <a:r>
                  <a:rPr lang="en-US" sz="1800" dirty="0"/>
                  <a:t>(Hardness follows from </a:t>
                </a:r>
                <a:r>
                  <a:rPr lang="en-US" sz="1800" b="1" dirty="0"/>
                  <a:t>LWE</a:t>
                </a:r>
                <a:r>
                  <a:rPr lang="en-US" sz="1800" dirty="0"/>
                  <a:t> even for polynomial </a:t>
                </a:r>
                <a14:m>
                  <m:oMath xmlns:m="http://schemas.openxmlformats.org/officeDocument/2006/math">
                    <m:r>
                      <a:rPr lang="en-US" sz="1800" i="1" dirty="0">
                        <a:latin typeface="Cambria Math" panose="02040503050406030204" pitchFamily="18" charset="0"/>
                      </a:rPr>
                      <m:t>𝑞</m:t>
                    </m:r>
                  </m:oMath>
                </a14:m>
                <a:r>
                  <a:rPr lang="en-US" sz="1800" dirty="0"/>
                  <a:t> so long as </a:t>
                </a:r>
                <a14:m>
                  <m:oMath xmlns:m="http://schemas.openxmlformats.org/officeDocument/2006/math">
                    <m:r>
                      <a:rPr lang="en-US" sz="1800" i="1" dirty="0">
                        <a:latin typeface="Cambria Math" panose="02040503050406030204" pitchFamily="18" charset="0"/>
                      </a:rPr>
                      <m:t>𝑞</m:t>
                    </m:r>
                    <m:r>
                      <a:rPr lang="en-US" sz="1800" i="1" dirty="0">
                        <a:latin typeface="Cambria Math" panose="02040503050406030204" pitchFamily="18" charset="0"/>
                      </a:rPr>
                      <m:t> ≥ </m:t>
                    </m:r>
                    <m:r>
                      <a:rPr lang="en-US" sz="1800" i="1" dirty="0">
                        <a:latin typeface="Cambria Math" panose="02040503050406030204" pitchFamily="18" charset="0"/>
                      </a:rPr>
                      <m:t>𝑛𝑚</m:t>
                    </m:r>
                    <m:r>
                      <a:rPr lang="el-GR" sz="1800" i="1" dirty="0">
                        <a:latin typeface="Cambria Math" panose="02040503050406030204" pitchFamily="18" charset="0"/>
                      </a:rPr>
                      <m:t>𝛽</m:t>
                    </m:r>
                    <m:r>
                      <a:rPr lang="en-US" sz="1800" i="1" dirty="0">
                        <a:latin typeface="Cambria Math" panose="02040503050406030204" pitchFamily="18" charset="0"/>
                      </a:rPr>
                      <m:t>𝑝</m:t>
                    </m:r>
                  </m:oMath>
                </a14:m>
                <a:r>
                  <a:rPr lang="en-US" sz="1800" dirty="0"/>
                  <a:t>).</a:t>
                </a:r>
              </a:p>
              <a:p>
                <a:pPr marL="0" indent="0">
                  <a:buNone/>
                </a:pPr>
                <a:endParaRPr lang="en-US" sz="1800" dirty="0"/>
              </a:p>
              <a:p>
                <a:pPr marL="0" indent="0">
                  <a:buNone/>
                </a:pPr>
                <a:endParaRPr lang="en-US" sz="1800" dirty="0" err="1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55E7BA2-3BA5-4FCC-B2FC-566EDB24BCC7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199" y="1269508"/>
                <a:ext cx="10756037" cy="5370988"/>
              </a:xfrm>
              <a:blipFill>
                <a:blip r:embed="rId2"/>
                <a:stretch>
                  <a:fillRect l="-45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0DF3222F-E5EF-429B-B863-540062E9DE7C}"/>
              </a:ext>
            </a:extLst>
          </p:cNvPr>
          <p:cNvCxnSpPr>
            <a:cxnSpLocks/>
          </p:cNvCxnSpPr>
          <p:nvPr/>
        </p:nvCxnSpPr>
        <p:spPr>
          <a:xfrm>
            <a:off x="383219" y="1173332"/>
            <a:ext cx="11495103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945980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1F8515-9D8A-4385-BB01-C15927B4DC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04382"/>
          </a:xfrm>
        </p:spPr>
        <p:txBody>
          <a:bodyPr/>
          <a:lstStyle/>
          <a:p>
            <a:r>
              <a:rPr lang="en-US" b="1" dirty="0"/>
              <a:t>Learning with Errors (and its variants)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55E7BA2-3BA5-4FCC-B2FC-566EDB24BCC7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199" y="1269508"/>
                <a:ext cx="10756037" cy="5370988"/>
              </a:xfrm>
            </p:spPr>
            <p:txBody>
              <a:bodyPr>
                <a:noAutofit/>
              </a:bodyPr>
              <a:lstStyle/>
              <a:p>
                <a:pPr marL="0" indent="0">
                  <a:buNone/>
                </a:pPr>
                <a:endParaRPr lang="en-US" sz="1800" b="1" dirty="0"/>
              </a:p>
              <a:p>
                <a:pPr marL="0" indent="0">
                  <a:buNone/>
                </a:pPr>
                <a:r>
                  <a:rPr lang="en-US" sz="1800" b="1" dirty="0"/>
                  <a:t>Module-LWE:</a:t>
                </a:r>
              </a:p>
              <a:p>
                <a:r>
                  <a:rPr lang="en-US" sz="1800" dirty="0"/>
                  <a:t>define ring of polynomials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𝑞</m:t>
                        </m:r>
                      </m:sub>
                    </m:sSub>
                    <m:r>
                      <a:rPr lang="en-US" sz="1800" i="1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sz="1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ℤ</m:t>
                        </m:r>
                      </m:e>
                      <m:sub>
                        <m:r>
                          <a:rPr lang="en-US" sz="1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𝑞</m:t>
                        </m:r>
                      </m:sub>
                    </m:sSub>
                    <m:d>
                      <m:dPr>
                        <m:begChr m:val="["/>
                        <m:endChr m:val="]"/>
                        <m:ctrlPr>
                          <a:rPr lang="en-US" sz="1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𝑋</m:t>
                        </m:r>
                      </m:e>
                    </m:d>
                    <m:r>
                      <a:rPr lang="en-US" sz="1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/(</m:t>
                    </m:r>
                    <m:sSup>
                      <m:sSupPr>
                        <m:ctrlPr>
                          <a:rPr lang="en-US" sz="1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𝑋</m:t>
                        </m:r>
                      </m:e>
                      <m:sup>
                        <m:r>
                          <a:rPr lang="en-US" sz="1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𝑛</m:t>
                        </m:r>
                      </m:sup>
                    </m:sSup>
                    <m:r>
                      <a:rPr lang="en-US" sz="1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+1)</m:t>
                    </m:r>
                  </m:oMath>
                </a14:m>
                <a:r>
                  <a:rPr lang="en-US" sz="1800" dirty="0"/>
                  <a:t>; </a:t>
                </a:r>
              </a:p>
              <a:p>
                <a:r>
                  <a:rPr lang="en-US" sz="1800" dirty="0"/>
                  <a:t>hard (decision): for a secret </a:t>
                </a:r>
                <a14:m>
                  <m:oMath xmlns:m="http://schemas.openxmlformats.org/officeDocument/2006/math">
                    <m:r>
                      <a:rPr lang="en-US" sz="1800" b="1" i="1">
                        <a:latin typeface="Cambria Math" panose="02040503050406030204" pitchFamily="18" charset="0"/>
                      </a:rPr>
                      <m:t>𝒔</m:t>
                    </m:r>
                    <m:r>
                      <a:rPr lang="en-US" sz="1800" i="1">
                        <a:latin typeface="Cambria Math" panose="02040503050406030204" pitchFamily="18" charset="0"/>
                      </a:rPr>
                      <m:t>←</m:t>
                    </m:r>
                    <m:r>
                      <a:rPr lang="en-US" sz="1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𝒰</m:t>
                    </m:r>
                    <m:d>
                      <m:dPr>
                        <m:ctrlPr>
                          <a:rPr lang="en-US" sz="1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sSubSup>
                          <m:sSubSupPr>
                            <m:ctrlPr>
                              <a:rPr lang="en-US" sz="1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sz="1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𝑅</m:t>
                            </m:r>
                          </m:e>
                          <m:sub>
                            <m:r>
                              <a:rPr lang="en-US" sz="1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𝑞</m:t>
                            </m:r>
                          </m:sub>
                          <m:sup>
                            <m:r>
                              <a:rPr lang="en-US" sz="1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𝑘</m:t>
                            </m:r>
                          </m:sup>
                        </m:sSubSup>
                      </m:e>
                    </m:d>
                  </m:oMath>
                </a14:m>
                <a:r>
                  <a:rPr lang="en-US" sz="1800" dirty="0"/>
                  <a:t>, distinguish samples: </a:t>
                </a:r>
              </a:p>
              <a:p>
                <a:pPr marL="800100" lvl="2" indent="-342900">
                  <a:buFont typeface="+mj-lt"/>
                  <a:buAutoNum type="arabicPeriod"/>
                </a:pPr>
                <a14:m>
                  <m:oMath xmlns:m="http://schemas.openxmlformats.org/officeDocument/2006/math">
                    <m:r>
                      <a:rPr lang="en-US" sz="1800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800" b="1" i="1">
                        <a:latin typeface="Cambria Math" panose="02040503050406030204" pitchFamily="18" charset="0"/>
                      </a:rPr>
                      <m:t>𝒂</m:t>
                    </m:r>
                    <m:r>
                      <a:rPr lang="en-US" sz="1800" i="1">
                        <a:latin typeface="Cambria Math" panose="02040503050406030204" pitchFamily="18" charset="0"/>
                      </a:rPr>
                      <m:t>, </m:t>
                    </m:r>
                    <m:sSup>
                      <m:sSupPr>
                        <m:ctrlPr>
                          <a:rPr lang="en-US" sz="1800" b="1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800" b="1" i="1">
                            <a:latin typeface="Cambria Math" panose="02040503050406030204" pitchFamily="18" charset="0"/>
                          </a:rPr>
                          <m:t>𝒂</m:t>
                        </m:r>
                      </m:e>
                      <m:sup>
                        <m:r>
                          <a:rPr lang="en-US" sz="18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⊺</m:t>
                        </m:r>
                      </m:sup>
                    </m:sSup>
                    <m:r>
                      <a:rPr lang="en-US" sz="1800" b="1" i="1">
                        <a:latin typeface="Cambria Math" panose="02040503050406030204" pitchFamily="18" charset="0"/>
                      </a:rPr>
                      <m:t>𝒔</m:t>
                    </m:r>
                    <m:r>
                      <a:rPr lang="en-US" sz="1800" b="1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1800" b="1" i="1">
                        <a:latin typeface="Cambria Math" panose="02040503050406030204" pitchFamily="18" charset="0"/>
                      </a:rPr>
                      <m:t>𝒆</m:t>
                    </m:r>
                    <m:r>
                      <a:rPr lang="en-US" sz="1800" b="1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1800" dirty="0"/>
                  <a:t> where </a:t>
                </a:r>
                <a14:m>
                  <m:oMath xmlns:m="http://schemas.openxmlformats.org/officeDocument/2006/math">
                    <m:r>
                      <a:rPr lang="en-US" sz="1800" b="1" i="1">
                        <a:latin typeface="Cambria Math" panose="02040503050406030204" pitchFamily="18" charset="0"/>
                      </a:rPr>
                      <m:t>𝒂</m:t>
                    </m:r>
                    <m:r>
                      <a:rPr lang="en-US" sz="1800" i="1">
                        <a:latin typeface="Cambria Math" panose="02040503050406030204" pitchFamily="18" charset="0"/>
                      </a:rPr>
                      <m:t>←</m:t>
                    </m:r>
                    <m:r>
                      <a:rPr lang="en-US" sz="1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𝒰</m:t>
                    </m:r>
                    <m:d>
                      <m:dPr>
                        <m:ctrlPr>
                          <a:rPr lang="en-US" sz="1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sSubSup>
                          <m:sSubSupPr>
                            <m:ctrlPr>
                              <a:rPr lang="en-US" sz="1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sz="1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𝑅</m:t>
                            </m:r>
                          </m:e>
                          <m:sub>
                            <m:r>
                              <a:rPr lang="en-US" sz="1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𝑞</m:t>
                            </m:r>
                          </m:sub>
                          <m:sup>
                            <m:r>
                              <a:rPr lang="en-US" sz="1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𝑘</m:t>
                            </m:r>
                          </m:sup>
                        </m:sSubSup>
                      </m:e>
                    </m:d>
                  </m:oMath>
                </a14:m>
                <a:r>
                  <a:rPr lang="en-US" sz="1800" dirty="0"/>
                  <a:t> and </a:t>
                </a:r>
                <a14:m>
                  <m:oMath xmlns:m="http://schemas.openxmlformats.org/officeDocument/2006/math">
                    <m:r>
                      <a:rPr lang="en-US" sz="1800" b="1" i="1">
                        <a:latin typeface="Cambria Math" panose="02040503050406030204" pitchFamily="18" charset="0"/>
                      </a:rPr>
                      <m:t>𝒆</m:t>
                    </m:r>
                    <m:r>
                      <a:rPr lang="en-US" sz="1800" i="1">
                        <a:latin typeface="Cambria Math" panose="02040503050406030204" pitchFamily="18" charset="0"/>
                      </a:rPr>
                      <m:t>←</m:t>
                    </m:r>
                    <m:r>
                      <a:rPr lang="en-US" sz="1800" i="1">
                        <a:latin typeface="Cambria Math" panose="02040503050406030204" pitchFamily="18" charset="0"/>
                      </a:rPr>
                      <m:t>𝜒</m:t>
                    </m:r>
                    <m:d>
                      <m:dPr>
                        <m:ctrlPr>
                          <a:rPr lang="en-US" sz="18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18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800" i="1">
                                <a:latin typeface="Cambria Math" panose="02040503050406030204" pitchFamily="18" charset="0"/>
                              </a:rPr>
                              <m:t>𝑅</m:t>
                            </m:r>
                          </m:e>
                          <m:sub>
                            <m:r>
                              <a:rPr lang="en-US" sz="1800" i="1">
                                <a:latin typeface="Cambria Math" panose="02040503050406030204" pitchFamily="18" charset="0"/>
                              </a:rPr>
                              <m:t>𝑞</m:t>
                            </m:r>
                          </m:sub>
                        </m:sSub>
                      </m:e>
                    </m:d>
                  </m:oMath>
                </a14:m>
                <a:r>
                  <a:rPr lang="en-US" sz="1800" dirty="0"/>
                  <a:t>;</a:t>
                </a:r>
              </a:p>
              <a:p>
                <a:pPr marL="800100" lvl="2" indent="-342900">
                  <a:buFont typeface="+mj-lt"/>
                  <a:buAutoNum type="arabicPeriod"/>
                </a:pPr>
                <a14:m>
                  <m:oMath xmlns:m="http://schemas.openxmlformats.org/officeDocument/2006/math">
                    <m:d>
                      <m:dPr>
                        <m:ctrlPr>
                          <a:rPr lang="en-US" sz="18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8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𝒂</m:t>
                        </m:r>
                        <m:r>
                          <a:rPr lang="en-US" sz="18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 </m:t>
                        </m:r>
                        <m:r>
                          <a:rPr lang="en-US" sz="18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𝒃</m:t>
                        </m:r>
                      </m:e>
                    </m:d>
                    <m:r>
                      <a:rPr lang="en-US" sz="1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←</m:t>
                    </m:r>
                    <m:r>
                      <a:rPr lang="en-US" sz="1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𝒰</m:t>
                    </m:r>
                    <m:d>
                      <m:dPr>
                        <m:ctrlPr>
                          <a:rPr lang="en-US" sz="1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sSubSup>
                          <m:sSubSupPr>
                            <m:ctrlPr>
                              <a:rPr lang="en-US" sz="1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sz="1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𝑅</m:t>
                            </m:r>
                          </m:e>
                          <m:sub>
                            <m:r>
                              <a:rPr lang="en-US" sz="1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𝑞</m:t>
                            </m:r>
                          </m:sub>
                          <m:sup>
                            <m:r>
                              <a:rPr lang="en-US" sz="1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𝑘</m:t>
                            </m:r>
                          </m:sup>
                        </m:sSubSup>
                        <m:r>
                          <a:rPr lang="en-US" sz="1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×</m:t>
                        </m:r>
                        <m:sSub>
                          <m:sSubPr>
                            <m:ctrlPr>
                              <a:rPr lang="en-US" sz="1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𝑅</m:t>
                            </m:r>
                          </m:e>
                          <m:sub>
                            <m:r>
                              <a:rPr lang="en-US" sz="1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𝑞</m:t>
                            </m:r>
                          </m:sub>
                        </m:sSub>
                      </m:e>
                    </m:d>
                  </m:oMath>
                </a14:m>
                <a:r>
                  <a:rPr lang="en-US" sz="1800" dirty="0"/>
                  <a:t>.</a:t>
                </a:r>
              </a:p>
              <a:p>
                <a:r>
                  <a:rPr lang="en-US" sz="1800" dirty="0"/>
                  <a:t>hard (search): find </a:t>
                </a:r>
                <a14:m>
                  <m:oMath xmlns:m="http://schemas.openxmlformats.org/officeDocument/2006/math">
                    <m:r>
                      <a:rPr lang="en-US" sz="1800" b="1" i="1">
                        <a:latin typeface="Cambria Math" panose="02040503050406030204" pitchFamily="18" charset="0"/>
                      </a:rPr>
                      <m:t>𝒔</m:t>
                    </m:r>
                  </m:oMath>
                </a14:m>
                <a:r>
                  <a:rPr lang="en-US" sz="1800" b="1" dirty="0"/>
                  <a:t> </a:t>
                </a:r>
                <a:r>
                  <a:rPr lang="en-US" sz="1800" dirty="0"/>
                  <a:t>from the samples.</a:t>
                </a:r>
              </a:p>
              <a:p>
                <a:pPr marL="0" indent="0">
                  <a:buNone/>
                </a:pPr>
                <a:r>
                  <a:rPr lang="en-US" sz="1800" dirty="0"/>
                  <a:t>(probably also hard if we sample </a:t>
                </a:r>
                <a14:m>
                  <m:oMath xmlns:m="http://schemas.openxmlformats.org/officeDocument/2006/math">
                    <m:r>
                      <a:rPr lang="en-US" sz="1800" b="1" i="1">
                        <a:latin typeface="Cambria Math" panose="02040503050406030204" pitchFamily="18" charset="0"/>
                      </a:rPr>
                      <m:t>𝒔</m:t>
                    </m:r>
                  </m:oMath>
                </a14:m>
                <a:r>
                  <a:rPr lang="en-US" sz="1800" dirty="0"/>
                  <a:t> via </a:t>
                </a:r>
                <a14:m>
                  <m:oMath xmlns:m="http://schemas.openxmlformats.org/officeDocument/2006/math">
                    <m:r>
                      <a:rPr lang="en-US" sz="1800" i="1">
                        <a:latin typeface="Cambria Math" panose="02040503050406030204" pitchFamily="18" charset="0"/>
                      </a:rPr>
                      <m:t>𝜒</m:t>
                    </m:r>
                  </m:oMath>
                </a14:m>
                <a:r>
                  <a:rPr lang="en-US" sz="1800" dirty="0"/>
                  <a:t>.)</a:t>
                </a:r>
              </a:p>
              <a:p>
                <a:pPr marL="0" indent="0">
                  <a:buNone/>
                </a:pPr>
                <a:endParaRPr lang="en-US" sz="1800" i="1" dirty="0"/>
              </a:p>
              <a:p>
                <a:pPr marL="0" indent="0">
                  <a:buNone/>
                </a:pPr>
                <a:endParaRPr lang="en-US" sz="1800" i="1" dirty="0"/>
              </a:p>
              <a:p>
                <a:r>
                  <a:rPr lang="en-US" sz="1800" i="1" dirty="0"/>
                  <a:t>So MLWE somehow “interpolates” between LWE and RLWE. </a:t>
                </a:r>
              </a:p>
              <a:p>
                <a:r>
                  <a:rPr lang="en-US" sz="1800" i="1" dirty="0"/>
                  <a:t>No attacks known that distinguish RLWE or MLWE from LWE.</a:t>
                </a:r>
              </a:p>
              <a:p>
                <a:r>
                  <a:rPr lang="en-US" sz="1800" i="1" dirty="0"/>
                  <a:t>In practice, </a:t>
                </a:r>
                <a14:m>
                  <m:oMath xmlns:m="http://schemas.openxmlformats.org/officeDocument/2006/math">
                    <m:r>
                      <a:rPr lang="en-US" sz="1800" i="1" dirty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sz="1800" i="1" dirty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1800" i="1" dirty="0"/>
                  <a:t>is constant.</a:t>
                </a:r>
              </a:p>
              <a:p>
                <a:pPr marL="0" indent="0">
                  <a:buNone/>
                </a:pPr>
                <a:endParaRPr lang="en-US" sz="1800" dirty="0"/>
              </a:p>
              <a:p>
                <a:pPr marL="0" indent="0">
                  <a:buNone/>
                </a:pPr>
                <a:endParaRPr lang="en-US" sz="1800" dirty="0" err="1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55E7BA2-3BA5-4FCC-B2FC-566EDB24BCC7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199" y="1269508"/>
                <a:ext cx="10756037" cy="5370988"/>
              </a:xfrm>
              <a:blipFill>
                <a:blip r:embed="rId2"/>
                <a:stretch>
                  <a:fillRect l="-45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0DF3222F-E5EF-429B-B863-540062E9DE7C}"/>
              </a:ext>
            </a:extLst>
          </p:cNvPr>
          <p:cNvCxnSpPr>
            <a:cxnSpLocks/>
          </p:cNvCxnSpPr>
          <p:nvPr/>
        </p:nvCxnSpPr>
        <p:spPr>
          <a:xfrm>
            <a:off x="383219" y="1173332"/>
            <a:ext cx="11495103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E016D139-9AA7-415D-B140-9899C221C3C6}"/>
              </a:ext>
            </a:extLst>
          </p:cNvPr>
          <p:cNvCxnSpPr/>
          <p:nvPr/>
        </p:nvCxnSpPr>
        <p:spPr>
          <a:xfrm>
            <a:off x="946950" y="4574222"/>
            <a:ext cx="9996257" cy="0"/>
          </a:xfrm>
          <a:prstGeom prst="line">
            <a:avLst/>
          </a:prstGeom>
          <a:ln>
            <a:solidFill>
              <a:srgbClr val="7030A0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429133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1F8515-9D8A-4385-BB01-C15927B4DC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04382"/>
          </a:xfrm>
        </p:spPr>
        <p:txBody>
          <a:bodyPr/>
          <a:lstStyle/>
          <a:p>
            <a:r>
              <a:rPr lang="en-US" b="1" dirty="0" err="1"/>
              <a:t>Dilithium</a:t>
            </a:r>
            <a:r>
              <a:rPr lang="en-US" b="1" dirty="0"/>
              <a:t> and </a:t>
            </a:r>
            <a:r>
              <a:rPr lang="en-US" b="1" dirty="0" err="1"/>
              <a:t>qTesla</a:t>
            </a:r>
            <a:endParaRPr lang="en-US" b="1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55E7BA2-3BA5-4FCC-B2FC-566EDB24BCC7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199" y="1269508"/>
                <a:ext cx="10756037" cy="5370988"/>
              </a:xfrm>
            </p:spPr>
            <p:txBody>
              <a:bodyPr>
                <a:noAutofit/>
              </a:bodyPr>
              <a:lstStyle/>
              <a:p>
                <a:pPr marL="0" indent="0">
                  <a:buNone/>
                </a:pPr>
                <a:endParaRPr lang="en-US" sz="1800" dirty="0"/>
              </a:p>
              <a:p>
                <a:pPr marL="0" indent="0">
                  <a:buNone/>
                </a:pPr>
                <a:r>
                  <a:rPr lang="en-US" sz="1800" b="1" dirty="0"/>
                  <a:t>“Fiat-Shamir from lattices.”</a:t>
                </a:r>
              </a:p>
              <a:p>
                <a:pPr marL="0" indent="0">
                  <a:buNone/>
                </a:pPr>
                <a:r>
                  <a:rPr lang="en-US" sz="1800" dirty="0"/>
                  <a:t>Generate some MLWE keys: </a:t>
                </a:r>
                <a14:m>
                  <m:oMath xmlns:m="http://schemas.openxmlformats.org/officeDocument/2006/math">
                    <m:r>
                      <a:rPr lang="en-US" sz="1800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800" i="1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sz="1800" i="1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sz="1800" i="1">
                        <a:latin typeface="Cambria Math" panose="02040503050406030204" pitchFamily="18" charset="0"/>
                      </a:rPr>
                      <m:t>𝑇</m:t>
                    </m:r>
                    <m:r>
                      <a:rPr lang="en-US" sz="1800" i="1">
                        <a:latin typeface="Cambria Math" panose="02040503050406030204" pitchFamily="18" charset="0"/>
                      </a:rPr>
                      <m:t>≔</m:t>
                    </m:r>
                    <m:r>
                      <a:rPr lang="en-US" sz="1800" i="1">
                        <a:latin typeface="Cambria Math" panose="02040503050406030204" pitchFamily="18" charset="0"/>
                      </a:rPr>
                      <m:t>𝐴𝑆</m:t>
                    </m:r>
                    <m:r>
                      <a:rPr lang="en-US" sz="18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1800" i="1">
                        <a:latin typeface="Cambria Math" panose="02040503050406030204" pitchFamily="18" charset="0"/>
                      </a:rPr>
                      <m:t>𝐸</m:t>
                    </m:r>
                    <m:r>
                      <a:rPr lang="en-US" sz="180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sz="1800" dirty="0"/>
              </a:p>
              <a:p>
                <a:pPr marL="0" indent="0">
                  <a:buNone/>
                </a:pPr>
                <a:r>
                  <a:rPr lang="en-US" sz="1800" dirty="0"/>
                  <a:t>To sign a message </a:t>
                </a:r>
                <a14:m>
                  <m:oMath xmlns:m="http://schemas.openxmlformats.org/officeDocument/2006/math">
                    <m:r>
                      <a:rPr lang="en-US" sz="1800" i="1">
                        <a:latin typeface="Cambria Math" panose="02040503050406030204" pitchFamily="18" charset="0"/>
                      </a:rPr>
                      <m:t>𝜇</m:t>
                    </m:r>
                  </m:oMath>
                </a14:m>
                <a:r>
                  <a:rPr lang="en-US" sz="1800" dirty="0"/>
                  <a:t>, do:</a:t>
                </a:r>
              </a:p>
              <a:p>
                <a:pPr marL="571500" lvl="1" indent="-342900">
                  <a:buFont typeface="+mj-lt"/>
                  <a:buAutoNum type="arabicPeriod"/>
                </a:pPr>
                <a:r>
                  <a:rPr lang="en-US" sz="1800" dirty="0"/>
                  <a:t>sample a random </a:t>
                </a:r>
                <a14:m>
                  <m:oMath xmlns:m="http://schemas.openxmlformats.org/officeDocument/2006/math">
                    <m:r>
                      <a:rPr lang="en-US" sz="1800" i="1" dirty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US" sz="1800" dirty="0"/>
                  <a:t>, compute </a:t>
                </a:r>
                <a14:m>
                  <m:oMath xmlns:m="http://schemas.openxmlformats.org/officeDocument/2006/math">
                    <m:r>
                      <a:rPr lang="en-US" sz="1800" i="1">
                        <a:latin typeface="Cambria Math" panose="02040503050406030204" pitchFamily="18" charset="0"/>
                      </a:rPr>
                      <m:t>𝑤</m:t>
                    </m:r>
                    <m:r>
                      <a:rPr lang="en-US" sz="1800" i="1">
                        <a:latin typeface="Cambria Math" panose="02040503050406030204" pitchFamily="18" charset="0"/>
                      </a:rPr>
                      <m:t>=</m:t>
                    </m:r>
                    <m:r>
                      <m:rPr>
                        <m:sty m:val="p"/>
                      </m:rPr>
                      <a:rPr lang="en-US" sz="1800">
                        <a:latin typeface="Cambria Math" panose="02040503050406030204" pitchFamily="18" charset="0"/>
                      </a:rPr>
                      <m:t>HighBits</m:t>
                    </m:r>
                    <m:r>
                      <a:rPr lang="en-US" sz="1800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800" i="1">
                        <a:latin typeface="Cambria Math" panose="02040503050406030204" pitchFamily="18" charset="0"/>
                      </a:rPr>
                      <m:t>𝐴𝑦</m:t>
                    </m:r>
                    <m:r>
                      <a:rPr lang="en-US" sz="180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1800" dirty="0"/>
                  <a:t>;</a:t>
                </a:r>
              </a:p>
              <a:p>
                <a:pPr marL="571500" lvl="1" indent="-342900">
                  <a:buFont typeface="+mj-lt"/>
                  <a:buAutoNum type="arabicPeriod"/>
                </a:pPr>
                <a:r>
                  <a:rPr lang="en-US" sz="1800" dirty="0"/>
                  <a:t>compute hash </a:t>
                </a:r>
                <a14:m>
                  <m:oMath xmlns:m="http://schemas.openxmlformats.org/officeDocument/2006/math">
                    <m:r>
                      <a:rPr lang="en-US" sz="1800" i="1">
                        <a:latin typeface="Cambria Math" panose="02040503050406030204" pitchFamily="18" charset="0"/>
                      </a:rPr>
                      <m:t>𝑐</m:t>
                    </m:r>
                    <m:r>
                      <a:rPr lang="en-US" sz="1800" i="1">
                        <a:latin typeface="Cambria Math" panose="02040503050406030204" pitchFamily="18" charset="0"/>
                      </a:rPr>
                      <m:t>≔</m:t>
                    </m:r>
                    <m:r>
                      <a:rPr lang="en-US" sz="1800" i="1">
                        <a:latin typeface="Cambria Math" panose="02040503050406030204" pitchFamily="18" charset="0"/>
                      </a:rPr>
                      <m:t>𝐻</m:t>
                    </m:r>
                    <m:r>
                      <a:rPr lang="en-US" sz="1800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800" i="1">
                        <a:latin typeface="Cambria Math" panose="02040503050406030204" pitchFamily="18" charset="0"/>
                      </a:rPr>
                      <m:t>𝑤</m:t>
                    </m:r>
                    <m:r>
                      <a:rPr lang="en-US" sz="1800" i="1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sz="1800" i="1">
                        <a:latin typeface="Cambria Math" panose="02040503050406030204" pitchFamily="18" charset="0"/>
                      </a:rPr>
                      <m:t>𝜇</m:t>
                    </m:r>
                    <m:r>
                      <a:rPr lang="en-US" sz="180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1800" dirty="0"/>
                  <a:t>;</a:t>
                </a:r>
              </a:p>
              <a:p>
                <a:pPr marL="571500" lvl="1" indent="-342900">
                  <a:buFont typeface="+mj-lt"/>
                  <a:buAutoNum type="arabicPeriod"/>
                </a:pPr>
                <a:r>
                  <a:rPr lang="en-US" sz="1800" dirty="0"/>
                  <a:t>set </a:t>
                </a:r>
                <a14:m>
                  <m:oMath xmlns:m="http://schemas.openxmlformats.org/officeDocument/2006/math">
                    <m:r>
                      <a:rPr lang="en-US" sz="1800" i="1">
                        <a:latin typeface="Cambria Math" panose="02040503050406030204" pitchFamily="18" charset="0"/>
                      </a:rPr>
                      <m:t>𝑧</m:t>
                    </m:r>
                    <m:r>
                      <a:rPr lang="en-US" sz="1800" i="1">
                        <a:latin typeface="Cambria Math" panose="02040503050406030204" pitchFamily="18" charset="0"/>
                      </a:rPr>
                      <m:t>≔</m:t>
                    </m:r>
                    <m:r>
                      <a:rPr lang="en-US" sz="18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8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1800" i="1">
                        <a:latin typeface="Cambria Math" panose="02040503050406030204" pitchFamily="18" charset="0"/>
                      </a:rPr>
                      <m:t>𝑆𝑐</m:t>
                    </m:r>
                  </m:oMath>
                </a14:m>
                <a:r>
                  <a:rPr lang="en-US" sz="1800" dirty="0"/>
                  <a:t>;</a:t>
                </a:r>
              </a:p>
              <a:p>
                <a:pPr marL="571500" lvl="1" indent="-342900">
                  <a:buFont typeface="+mj-lt"/>
                  <a:buAutoNum type="arabicPeriod"/>
                </a:pPr>
                <a:r>
                  <a:rPr lang="en-US" sz="1800" dirty="0"/>
                  <a:t>output </a:t>
                </a:r>
                <a14:m>
                  <m:oMath xmlns:m="http://schemas.openxmlformats.org/officeDocument/2006/math">
                    <m:r>
                      <a:rPr lang="en-US" sz="1800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800" i="1">
                        <a:latin typeface="Cambria Math" panose="02040503050406030204" pitchFamily="18" charset="0"/>
                      </a:rPr>
                      <m:t>𝑧</m:t>
                    </m:r>
                    <m:r>
                      <a:rPr lang="en-US" sz="1800" i="1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sz="1800" i="1">
                        <a:latin typeface="Cambria Math" panose="02040503050406030204" pitchFamily="18" charset="0"/>
                      </a:rPr>
                      <m:t>𝑐</m:t>
                    </m:r>
                    <m:r>
                      <a:rPr lang="en-US" sz="180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1800" dirty="0"/>
                  <a:t>.</a:t>
                </a:r>
              </a:p>
              <a:p>
                <a:pPr marL="0" indent="0">
                  <a:buNone/>
                </a:pPr>
                <a:r>
                  <a:rPr lang="en-US" sz="1800" dirty="0"/>
                  <a:t>To verify a signature </a:t>
                </a:r>
                <a14:m>
                  <m:oMath xmlns:m="http://schemas.openxmlformats.org/officeDocument/2006/math">
                    <m:r>
                      <a:rPr lang="en-US" sz="1800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800" i="1">
                        <a:latin typeface="Cambria Math" panose="02040503050406030204" pitchFamily="18" charset="0"/>
                      </a:rPr>
                      <m:t>𝑧</m:t>
                    </m:r>
                    <m:r>
                      <a:rPr lang="en-US" sz="1800" i="1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sz="1800" i="1">
                        <a:latin typeface="Cambria Math" panose="02040503050406030204" pitchFamily="18" charset="0"/>
                      </a:rPr>
                      <m:t>𝑐</m:t>
                    </m:r>
                    <m:r>
                      <a:rPr lang="en-US" sz="180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1800" dirty="0"/>
                  <a:t> of message </a:t>
                </a:r>
                <a14:m>
                  <m:oMath xmlns:m="http://schemas.openxmlformats.org/officeDocument/2006/math">
                    <m:r>
                      <a:rPr lang="en-US" sz="1800" i="1">
                        <a:latin typeface="Cambria Math" panose="02040503050406030204" pitchFamily="18" charset="0"/>
                      </a:rPr>
                      <m:t>𝜇</m:t>
                    </m:r>
                  </m:oMath>
                </a14:m>
                <a:r>
                  <a:rPr lang="en-US" sz="1800" dirty="0"/>
                  <a:t>:</a:t>
                </a:r>
              </a:p>
              <a:p>
                <a:pPr marL="571500" lvl="1" indent="-342900">
                  <a:buFont typeface="+mj-lt"/>
                  <a:buAutoNum type="arabicPeriod"/>
                </a:pPr>
                <a:r>
                  <a:rPr lang="en-US" sz="1800" dirty="0"/>
                  <a:t>Compute </a:t>
                </a:r>
                <a14:m>
                  <m:oMath xmlns:m="http://schemas.openxmlformats.org/officeDocument/2006/math">
                    <m:r>
                      <a:rPr lang="en-US" sz="1800" i="1">
                        <a:latin typeface="Cambria Math" panose="02040503050406030204" pitchFamily="18" charset="0"/>
                      </a:rPr>
                      <m:t>𝑤</m:t>
                    </m:r>
                    <m:r>
                      <a:rPr lang="en-US" sz="1800" i="1">
                        <a:latin typeface="Cambria Math" panose="02040503050406030204" pitchFamily="18" charset="0"/>
                      </a:rPr>
                      <m:t>′=</m:t>
                    </m:r>
                    <m:r>
                      <m:rPr>
                        <m:sty m:val="p"/>
                      </m:rPr>
                      <a:rPr lang="en-US" sz="1800">
                        <a:latin typeface="Cambria Math" panose="02040503050406030204" pitchFamily="18" charset="0"/>
                      </a:rPr>
                      <m:t>HighBits</m:t>
                    </m:r>
                    <m:r>
                      <a:rPr lang="en-US" sz="1800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800" i="1">
                        <a:latin typeface="Cambria Math" panose="02040503050406030204" pitchFamily="18" charset="0"/>
                      </a:rPr>
                      <m:t>𝐴𝑧</m:t>
                    </m:r>
                    <m:r>
                      <a:rPr lang="en-US" sz="1800" i="1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1800" i="1">
                        <a:latin typeface="Cambria Math" panose="02040503050406030204" pitchFamily="18" charset="0"/>
                      </a:rPr>
                      <m:t>𝑇𝑐</m:t>
                    </m:r>
                    <m:r>
                      <a:rPr lang="en-US" sz="180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1800" dirty="0"/>
                  <a:t>;</a:t>
                </a:r>
              </a:p>
              <a:p>
                <a:pPr marL="571500" lvl="1" indent="-342900">
                  <a:buFont typeface="+mj-lt"/>
                  <a:buAutoNum type="arabicPeriod"/>
                </a:pPr>
                <a:r>
                  <a:rPr lang="en-US" sz="1800" dirty="0"/>
                  <a:t>Return </a:t>
                </a:r>
                <a14:m>
                  <m:oMath xmlns:m="http://schemas.openxmlformats.org/officeDocument/2006/math">
                    <m:r>
                      <a:rPr lang="en-US" sz="1800" i="1">
                        <a:latin typeface="Cambria Math" panose="02040503050406030204" pitchFamily="18" charset="0"/>
                      </a:rPr>
                      <m:t>𝑐</m:t>
                    </m:r>
                    <m:r>
                      <a:rPr lang="en-US" sz="1800" i="1">
                        <a:latin typeface="Cambria Math" panose="02040503050406030204" pitchFamily="18" charset="0"/>
                      </a:rPr>
                      <m:t>==</m:t>
                    </m:r>
                    <m:r>
                      <a:rPr lang="en-US" sz="1800" i="1">
                        <a:latin typeface="Cambria Math" panose="02040503050406030204" pitchFamily="18" charset="0"/>
                      </a:rPr>
                      <m:t>𝐻</m:t>
                    </m:r>
                    <m:d>
                      <m:dPr>
                        <m:ctrlPr>
                          <a:rPr lang="en-US" sz="18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sz="18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1800" i="1">
                                <a:latin typeface="Cambria Math" panose="02040503050406030204" pitchFamily="18" charset="0"/>
                              </a:rPr>
                              <m:t>𝑤</m:t>
                            </m:r>
                          </m:e>
                          <m:sup>
                            <m:r>
                              <a:rPr lang="en-US" sz="1800" i="1">
                                <a:latin typeface="Cambria Math" panose="02040503050406030204" pitchFamily="18" charset="0"/>
                              </a:rPr>
                              <m:t>′</m:t>
                            </m:r>
                          </m:sup>
                        </m:sSup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𝜇</m:t>
                        </m:r>
                      </m:e>
                    </m:d>
                    <m:r>
                      <a:rPr lang="en-US" sz="1800" i="1"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endParaRPr lang="en-US" sz="1800" dirty="0"/>
              </a:p>
              <a:p>
                <a:pPr marL="228600" lvl="1" indent="0">
                  <a:buNone/>
                </a:pPr>
                <a:endParaRPr lang="en-US" sz="1800" dirty="0"/>
              </a:p>
              <a:p>
                <a:pPr marL="0" indent="0">
                  <a:buNone/>
                </a:pPr>
                <a:endParaRPr lang="en-US" sz="1800" dirty="0"/>
              </a:p>
              <a:p>
                <a:pPr marL="0" indent="0">
                  <a:buNone/>
                </a:pPr>
                <a:r>
                  <a:rPr lang="en-US" sz="1800" dirty="0"/>
                  <a:t>Check: </a:t>
                </a:r>
                <a14:m>
                  <m:oMath xmlns:m="http://schemas.openxmlformats.org/officeDocument/2006/math">
                    <m:r>
                      <a:rPr lang="en-US" sz="1800" i="1">
                        <a:latin typeface="Cambria Math" panose="02040503050406030204" pitchFamily="18" charset="0"/>
                      </a:rPr>
                      <m:t>𝐴𝑧</m:t>
                    </m:r>
                    <m:r>
                      <a:rPr lang="en-US" sz="1800" i="1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1800" i="1">
                        <a:latin typeface="Cambria Math" panose="02040503050406030204" pitchFamily="18" charset="0"/>
                      </a:rPr>
                      <m:t>𝑇𝑐</m:t>
                    </m:r>
                    <m:r>
                      <a:rPr lang="en-US" sz="1800" i="1">
                        <a:latin typeface="Cambria Math" panose="02040503050406030204" pitchFamily="18" charset="0"/>
                      </a:rPr>
                      <m:t>=(</m:t>
                    </m:r>
                    <m:r>
                      <a:rPr lang="en-US" sz="1800" i="1">
                        <a:latin typeface="Cambria Math" panose="02040503050406030204" pitchFamily="18" charset="0"/>
                      </a:rPr>
                      <m:t>𝐴𝑦</m:t>
                    </m:r>
                    <m:r>
                      <a:rPr lang="en-US" sz="18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1800" i="1">
                        <a:latin typeface="Cambria Math" panose="02040503050406030204" pitchFamily="18" charset="0"/>
                      </a:rPr>
                      <m:t>𝐴𝑆𝑐</m:t>
                    </m:r>
                    <m:r>
                      <a:rPr lang="en-US" sz="1800" i="1">
                        <a:latin typeface="Cambria Math" panose="02040503050406030204" pitchFamily="18" charset="0"/>
                      </a:rPr>
                      <m:t>) −</m:t>
                    </m:r>
                    <m:d>
                      <m:dPr>
                        <m:ctrlPr>
                          <a:rPr lang="en-US" sz="18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𝐴𝑆𝑐</m:t>
                        </m:r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𝐸𝑐</m:t>
                        </m:r>
                      </m:e>
                    </m:d>
                    <m:r>
                      <a:rPr lang="en-US" sz="18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800" i="1">
                        <a:latin typeface="Cambria Math" panose="02040503050406030204" pitchFamily="18" charset="0"/>
                      </a:rPr>
                      <m:t>𝐴𝑦</m:t>
                    </m:r>
                    <m:r>
                      <a:rPr lang="en-US" sz="1800" i="1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1800" i="1">
                        <a:latin typeface="Cambria Math" panose="02040503050406030204" pitchFamily="18" charset="0"/>
                      </a:rPr>
                      <m:t>𝐸𝑐</m:t>
                    </m:r>
                  </m:oMath>
                </a14:m>
                <a:r>
                  <a:rPr lang="en-US" sz="1800" dirty="0"/>
                  <a:t>.</a:t>
                </a:r>
              </a:p>
              <a:p>
                <a:pPr marL="0" indent="0">
                  <a:buNone/>
                </a:pPr>
                <a:endParaRPr lang="en-US" sz="1800" dirty="0" err="1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55E7BA2-3BA5-4FCC-B2FC-566EDB24BCC7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199" y="1269508"/>
                <a:ext cx="10756037" cy="5370988"/>
              </a:xfrm>
              <a:blipFill>
                <a:blip r:embed="rId2"/>
                <a:stretch>
                  <a:fillRect l="-45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0DF3222F-E5EF-429B-B863-540062E9DE7C}"/>
              </a:ext>
            </a:extLst>
          </p:cNvPr>
          <p:cNvCxnSpPr>
            <a:cxnSpLocks/>
          </p:cNvCxnSpPr>
          <p:nvPr/>
        </p:nvCxnSpPr>
        <p:spPr>
          <a:xfrm>
            <a:off x="383219" y="1173332"/>
            <a:ext cx="11495103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grpSp>
        <p:nvGrpSpPr>
          <p:cNvPr id="7" name="Group 6">
            <a:extLst>
              <a:ext uri="{FF2B5EF4-FFF2-40B4-BE49-F238E27FC236}">
                <a16:creationId xmlns:a16="http://schemas.microsoft.com/office/drawing/2014/main" id="{8DA7A5F0-5BCD-46F9-A871-B375D82CE4C4}"/>
              </a:ext>
            </a:extLst>
          </p:cNvPr>
          <p:cNvGrpSpPr/>
          <p:nvPr/>
        </p:nvGrpSpPr>
        <p:grpSpPr>
          <a:xfrm>
            <a:off x="6216217" y="2656310"/>
            <a:ext cx="987322" cy="1087168"/>
            <a:chOff x="6095998" y="2290813"/>
            <a:chExt cx="987322" cy="1138187"/>
          </a:xfrm>
        </p:grpSpPr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D5B290CA-04FD-4890-95EF-DC16B738B24B}"/>
                </a:ext>
              </a:extLst>
            </p:cNvPr>
            <p:cNvSpPr txBox="1"/>
            <p:nvPr/>
          </p:nvSpPr>
          <p:spPr>
            <a:xfrm>
              <a:off x="6095999" y="2290813"/>
              <a:ext cx="82747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i="1" dirty="0">
                  <a:solidFill>
                    <a:srgbClr val="7030A0"/>
                  </a:solidFill>
                </a:rPr>
                <a:t>commit</a:t>
              </a:r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B3888B4C-6AA6-49D0-8BA7-795CA1C662BD}"/>
                </a:ext>
              </a:extLst>
            </p:cNvPr>
            <p:cNvSpPr txBox="1"/>
            <p:nvPr/>
          </p:nvSpPr>
          <p:spPr>
            <a:xfrm>
              <a:off x="6095998" y="2669789"/>
              <a:ext cx="98732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i="1" dirty="0">
                  <a:solidFill>
                    <a:srgbClr val="7030A0"/>
                  </a:solidFill>
                </a:rPr>
                <a:t>challenge</a:t>
              </a:r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1EF623CD-06DF-4046-97AA-FCC9B83BE5EF}"/>
                </a:ext>
              </a:extLst>
            </p:cNvPr>
            <p:cNvSpPr txBox="1"/>
            <p:nvPr/>
          </p:nvSpPr>
          <p:spPr>
            <a:xfrm>
              <a:off x="6095998" y="3059668"/>
              <a:ext cx="94705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i="1" dirty="0">
                  <a:solidFill>
                    <a:srgbClr val="7030A0"/>
                  </a:solidFill>
                </a:rPr>
                <a:t>response</a:t>
              </a:r>
            </a:p>
          </p:txBody>
        </p:sp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2D944409-4DA8-4101-9FF6-6328334D91B2}"/>
              </a:ext>
            </a:extLst>
          </p:cNvPr>
          <p:cNvGrpSpPr/>
          <p:nvPr/>
        </p:nvGrpSpPr>
        <p:grpSpPr>
          <a:xfrm>
            <a:off x="7559182" y="2802155"/>
            <a:ext cx="4035054" cy="941324"/>
            <a:chOff x="6930624" y="2315450"/>
            <a:chExt cx="4035054" cy="1253691"/>
          </a:xfrm>
        </p:grpSpPr>
        <p:grpSp>
          <p:nvGrpSpPr>
            <p:cNvPr id="12" name="Group 11">
              <a:extLst>
                <a:ext uri="{FF2B5EF4-FFF2-40B4-BE49-F238E27FC236}">
                  <a16:creationId xmlns:a16="http://schemas.microsoft.com/office/drawing/2014/main" id="{5A17892C-32E5-463D-9507-09EC65F6A84E}"/>
                </a:ext>
              </a:extLst>
            </p:cNvPr>
            <p:cNvGrpSpPr/>
            <p:nvPr/>
          </p:nvGrpSpPr>
          <p:grpSpPr>
            <a:xfrm>
              <a:off x="6930624" y="2315450"/>
              <a:ext cx="1395228" cy="1253691"/>
              <a:chOff x="6930624" y="2315450"/>
              <a:chExt cx="1395228" cy="1253691"/>
            </a:xfrm>
          </p:grpSpPr>
          <p:cxnSp>
            <p:nvCxnSpPr>
              <p:cNvPr id="14" name="Straight Connector 13">
                <a:extLst>
                  <a:ext uri="{FF2B5EF4-FFF2-40B4-BE49-F238E27FC236}">
                    <a16:creationId xmlns:a16="http://schemas.microsoft.com/office/drawing/2014/main" id="{12D0546D-6704-48BB-8D14-38F8AFF6CC7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930624" y="3569141"/>
                <a:ext cx="1395228" cy="0"/>
              </a:xfrm>
              <a:prstGeom prst="line">
                <a:avLst/>
              </a:prstGeom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Straight Connector 14">
                <a:extLst>
                  <a:ext uri="{FF2B5EF4-FFF2-40B4-BE49-F238E27FC236}">
                    <a16:creationId xmlns:a16="http://schemas.microsoft.com/office/drawing/2014/main" id="{8875717C-F90B-4CB5-992B-1E7B9A93B2B2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8325852" y="2315451"/>
                <a:ext cx="0" cy="1253690"/>
              </a:xfrm>
              <a:prstGeom prst="line">
                <a:avLst/>
              </a:prstGeom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Straight Arrow Connector 15">
                <a:extLst>
                  <a:ext uri="{FF2B5EF4-FFF2-40B4-BE49-F238E27FC236}">
                    <a16:creationId xmlns:a16="http://schemas.microsoft.com/office/drawing/2014/main" id="{AD31B5ED-44D7-41B0-A36D-03BF32C01F8C}"/>
                  </a:ext>
                </a:extLst>
              </p:cNvPr>
              <p:cNvCxnSpPr/>
              <p:nvPr/>
            </p:nvCxnSpPr>
            <p:spPr>
              <a:xfrm flipH="1">
                <a:off x="6930624" y="2315450"/>
                <a:ext cx="1395228" cy="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3" name="TextBox 12">
                  <a:extLst>
                    <a:ext uri="{FF2B5EF4-FFF2-40B4-BE49-F238E27FC236}">
                      <a16:creationId xmlns:a16="http://schemas.microsoft.com/office/drawing/2014/main" id="{84C3D26E-52DC-4E00-B156-CAFFE914C6CA}"/>
                    </a:ext>
                  </a:extLst>
                </p:cNvPr>
                <p:cNvSpPr txBox="1"/>
                <p:nvPr/>
              </p:nvSpPr>
              <p:spPr>
                <a:xfrm>
                  <a:off x="8366120" y="2641891"/>
                  <a:ext cx="2599558" cy="58477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1600" dirty="0">
                      <a:solidFill>
                        <a:srgbClr val="C00000"/>
                      </a:solidFill>
                    </a:rPr>
                    <a:t>Rejection sample to ensure</a:t>
                  </a:r>
                </a:p>
                <a:p>
                  <a14:m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𝑧</m:t>
                      </m:r>
                    </m:oMath>
                  </a14:m>
                  <a:r>
                    <a:rPr lang="en-US" sz="1600" dirty="0">
                      <a:solidFill>
                        <a:srgbClr val="C00000"/>
                      </a:solidFill>
                    </a:rPr>
                    <a:t> does not leak info about </a:t>
                  </a:r>
                  <a14:m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𝑆</m:t>
                      </m:r>
                    </m:oMath>
                  </a14:m>
                  <a:r>
                    <a:rPr lang="en-US" sz="1600" dirty="0">
                      <a:solidFill>
                        <a:srgbClr val="C00000"/>
                      </a:solidFill>
                    </a:rPr>
                    <a:t> </a:t>
                  </a:r>
                </a:p>
              </p:txBody>
            </p:sp>
          </mc:Choice>
          <mc:Fallback xmlns="">
            <p:sp>
              <p:nvSpPr>
                <p:cNvPr id="13" name="TextBox 12">
                  <a:extLst>
                    <a:ext uri="{FF2B5EF4-FFF2-40B4-BE49-F238E27FC236}">
                      <a16:creationId xmlns:a16="http://schemas.microsoft.com/office/drawing/2014/main" id="{84C3D26E-52DC-4E00-B156-CAFFE914C6CA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366120" y="2641891"/>
                  <a:ext cx="2599558" cy="584775"/>
                </a:xfrm>
                <a:prstGeom prst="rect">
                  <a:avLst/>
                </a:prstGeom>
                <a:blipFill>
                  <a:blip r:embed="rId3"/>
                  <a:stretch>
                    <a:fillRect l="-1408" t="-3125" b="-1250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17" name="Group 16">
            <a:extLst>
              <a:ext uri="{FF2B5EF4-FFF2-40B4-BE49-F238E27FC236}">
                <a16:creationId xmlns:a16="http://schemas.microsoft.com/office/drawing/2014/main" id="{8D1694B7-CED5-4CFB-AA6B-FC5EDB95A9EF}"/>
              </a:ext>
            </a:extLst>
          </p:cNvPr>
          <p:cNvGrpSpPr/>
          <p:nvPr/>
        </p:nvGrpSpPr>
        <p:grpSpPr>
          <a:xfrm>
            <a:off x="4932733" y="4063585"/>
            <a:ext cx="7348430" cy="830997"/>
            <a:chOff x="4552749" y="4079499"/>
            <a:chExt cx="7348430" cy="830997"/>
          </a:xfrm>
        </p:grpSpPr>
        <p:cxnSp>
          <p:nvCxnSpPr>
            <p:cNvPr id="18" name="Straight Arrow Connector 17">
              <a:extLst>
                <a:ext uri="{FF2B5EF4-FFF2-40B4-BE49-F238E27FC236}">
                  <a16:creationId xmlns:a16="http://schemas.microsoft.com/office/drawing/2014/main" id="{F619511E-F4D0-4A5B-A6AE-1508457AD1CA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552749" y="4494998"/>
              <a:ext cx="972152" cy="0"/>
            </a:xfrm>
            <a:prstGeom prst="straightConnector1">
              <a:avLst/>
            </a:prstGeom>
            <a:ln>
              <a:solidFill>
                <a:srgbClr val="0070C0"/>
              </a:solidFill>
              <a:tailEnd type="triangle"/>
            </a:ln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9" name="TextBox 18">
                  <a:extLst>
                    <a:ext uri="{FF2B5EF4-FFF2-40B4-BE49-F238E27FC236}">
                      <a16:creationId xmlns:a16="http://schemas.microsoft.com/office/drawing/2014/main" id="{9F266B82-154F-4C51-BEC5-26D6FFE79DDC}"/>
                    </a:ext>
                  </a:extLst>
                </p:cNvPr>
                <p:cNvSpPr txBox="1"/>
                <p:nvPr/>
              </p:nvSpPr>
              <p:spPr>
                <a:xfrm>
                  <a:off x="5524901" y="4079499"/>
                  <a:ext cx="6376278" cy="83099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marL="285750" indent="-285750">
                    <a:buFont typeface="Arial" panose="020B0604020202020204" pitchFamily="34" charset="0"/>
                    <a:buChar char="•"/>
                  </a:pPr>
                  <a:r>
                    <a:rPr lang="en-US" sz="1600" dirty="0">
                      <a:solidFill>
                        <a:srgbClr val="C00000"/>
                      </a:solidFill>
                    </a:rPr>
                    <a:t>since we’re taking </a:t>
                  </a:r>
                  <a14:m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1600" b="0" i="0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HighBits</m:t>
                      </m:r>
                    </m:oMath>
                  </a14:m>
                  <a:r>
                    <a:rPr lang="en-US" sz="1600" dirty="0">
                      <a:solidFill>
                        <a:srgbClr val="C00000"/>
                      </a:solidFill>
                    </a:rPr>
                    <a:t>, verifier does not need to know all of </a:t>
                  </a:r>
                  <a14:m>
                    <m:oMath xmlns:m="http://schemas.openxmlformats.org/officeDocument/2006/math">
                      <m:r>
                        <a:rPr lang="en-US" sz="1600" i="1" dirty="0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𝑇</m:t>
                      </m:r>
                    </m:oMath>
                  </a14:m>
                  <a:endParaRPr lang="en-US" sz="1600" dirty="0">
                    <a:solidFill>
                      <a:srgbClr val="C00000"/>
                    </a:solidFill>
                  </a:endParaRPr>
                </a:p>
                <a:p>
                  <a:pPr marL="285750" indent="-285750">
                    <a:buFont typeface="Arial" panose="020B0604020202020204" pitchFamily="34" charset="0"/>
                    <a:buChar char="•"/>
                  </a:pPr>
                  <a:r>
                    <a:rPr lang="en-US" sz="1600" dirty="0">
                      <a:solidFill>
                        <a:srgbClr val="C00000"/>
                      </a:solidFill>
                    </a:rPr>
                    <a:t>give “hint” to help verifier get carries from </a:t>
                  </a:r>
                  <a14:m>
                    <m:oMath xmlns:m="http://schemas.openxmlformats.org/officeDocument/2006/math">
                      <m:r>
                        <a:rPr lang="en-US" sz="1600" i="1" dirty="0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𝑐</m:t>
                      </m:r>
                    </m:oMath>
                  </a14:m>
                  <a:r>
                    <a:rPr lang="en-US" sz="1600" dirty="0">
                      <a:solidFill>
                        <a:srgbClr val="C00000"/>
                      </a:solidFill>
                    </a:rPr>
                    <a:t> times low-order bits of </a:t>
                  </a:r>
                  <a14:m>
                    <m:oMath xmlns:m="http://schemas.openxmlformats.org/officeDocument/2006/math">
                      <m:r>
                        <a:rPr lang="en-US" sz="1600" i="1" dirty="0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𝑇</m:t>
                      </m:r>
                    </m:oMath>
                  </a14:m>
                  <a:endParaRPr lang="en-US" sz="1600" dirty="0">
                    <a:solidFill>
                      <a:srgbClr val="C00000"/>
                    </a:solidFill>
                  </a:endParaRPr>
                </a:p>
                <a:p>
                  <a:pPr marL="285750" indent="-285750">
                    <a:buFont typeface="Arial" panose="020B0604020202020204" pitchFamily="34" charset="0"/>
                    <a:buChar char="•"/>
                  </a:pPr>
                  <a:r>
                    <a:rPr lang="en-US" sz="1600" dirty="0">
                      <a:solidFill>
                        <a:srgbClr val="C00000"/>
                      </a:solidFill>
                    </a:rPr>
                    <a:t>factor 2.5 savings in pk at a cost of 150-byte larger sigs</a:t>
                  </a:r>
                </a:p>
              </p:txBody>
            </p:sp>
          </mc:Choice>
          <mc:Fallback xmlns="">
            <p:sp>
              <p:nvSpPr>
                <p:cNvPr id="37" name="TextBox 36">
                  <a:extLst>
                    <a:ext uri="{FF2B5EF4-FFF2-40B4-BE49-F238E27FC236}">
                      <a16:creationId xmlns:a16="http://schemas.microsoft.com/office/drawing/2014/main" id="{1D843B29-6D5A-497B-8157-BCF6409FDACB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524901" y="4079499"/>
                  <a:ext cx="6376278" cy="830997"/>
                </a:xfrm>
                <a:prstGeom prst="rect">
                  <a:avLst/>
                </a:prstGeom>
                <a:blipFill>
                  <a:blip r:embed="rId4"/>
                  <a:stretch>
                    <a:fillRect l="-382" t="-2190" b="-8029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7741654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1F8515-9D8A-4385-BB01-C15927B4DC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04382"/>
          </a:xfrm>
        </p:spPr>
        <p:txBody>
          <a:bodyPr/>
          <a:lstStyle/>
          <a:p>
            <a:r>
              <a:rPr lang="en-US" b="1" dirty="0"/>
              <a:t>Security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55E7BA2-3BA5-4FCC-B2FC-566EDB24BCC7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199" y="1269508"/>
                <a:ext cx="10756037" cy="5370988"/>
              </a:xfrm>
            </p:spPr>
            <p:txBody>
              <a:bodyPr>
                <a:noAutofit/>
              </a:bodyPr>
              <a:lstStyle/>
              <a:p>
                <a:pPr marL="0" indent="0">
                  <a:buNone/>
                </a:pPr>
                <a:endParaRPr lang="en-US" sz="1800" dirty="0"/>
              </a:p>
              <a:p>
                <a:pPr marL="0" indent="0">
                  <a:buNone/>
                </a:pPr>
                <a:r>
                  <a:rPr lang="en-US" sz="1800" dirty="0"/>
                  <a:t>Presumed security based on hardness of MLWE (vaguely, key recovery) and MSIS (vaguely, unforgeability.)</a:t>
                </a:r>
              </a:p>
              <a:p>
                <a:pPr marL="0" indent="0">
                  <a:buNone/>
                </a:pPr>
                <a:r>
                  <a:rPr lang="en-US" sz="1800" dirty="0"/>
                  <a:t>Some security proofs in (Q)ROM.</a:t>
                </a:r>
              </a:p>
              <a:p>
                <a:pPr marL="0" indent="0">
                  <a:buNone/>
                </a:pPr>
                <a:endParaRPr lang="en-US" sz="1800" dirty="0"/>
              </a:p>
              <a:p>
                <a:pPr marL="0" indent="0">
                  <a:buNone/>
                </a:pPr>
                <a:r>
                  <a:rPr lang="en-US" sz="1800" dirty="0"/>
                  <a:t>For attacks, essentially only idea: </a:t>
                </a:r>
              </a:p>
              <a:p>
                <a:pPr marL="342900" indent="-342900">
                  <a:buAutoNum type="arabicPeriod"/>
                </a:pPr>
                <a:r>
                  <a:rPr lang="en-US" sz="1800" dirty="0"/>
                  <a:t>ignore structure, treat as LWE;</a:t>
                </a:r>
              </a:p>
              <a:p>
                <a:pPr marL="342900" indent="-342900">
                  <a:buAutoNum type="arabicPeriod"/>
                </a:pPr>
                <a:r>
                  <a:rPr lang="en-US" sz="1800" dirty="0"/>
                  <a:t>turn your LWE into SVP instance (noisy equations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→</m:t>
                    </m:r>
                  </m:oMath>
                </a14:m>
                <a:r>
                  <a:rPr lang="en-US" sz="1800" dirty="0">
                    <a:sym typeface="Wingdings" panose="05000000000000000000" pitchFamily="2" charset="2"/>
                  </a:rPr>
                  <a:t> basis for lattice);</a:t>
                </a:r>
              </a:p>
              <a:p>
                <a:pPr marL="342900" indent="-342900">
                  <a:buAutoNum type="arabicPeriod"/>
                </a:pPr>
                <a:r>
                  <a:rPr lang="en-US" sz="1800" dirty="0">
                    <a:sym typeface="Wingdings" panose="05000000000000000000" pitchFamily="2" charset="2"/>
                  </a:rPr>
                  <a:t>solve that using your favorite SVP solver.</a:t>
                </a:r>
              </a:p>
              <a:p>
                <a:pPr marL="342900" indent="-342900">
                  <a:buAutoNum type="arabicPeriod"/>
                </a:pPr>
                <a:endParaRPr lang="en-US" sz="1800" dirty="0">
                  <a:sym typeface="Wingdings" panose="05000000000000000000" pitchFamily="2" charset="2"/>
                </a:endParaRPr>
              </a:p>
              <a:p>
                <a:pPr marL="0" indent="0">
                  <a:buNone/>
                </a:pPr>
                <a:r>
                  <a:rPr lang="en-US" sz="1800" dirty="0">
                    <a:sym typeface="Wingdings" panose="05000000000000000000" pitchFamily="2" charset="2"/>
                  </a:rPr>
                  <a:t>For this case, the parameters are set with some version of BKZ together with a classical/quantum SVP sieve for the </a:t>
                </a:r>
                <a:r>
                  <a:rPr lang="en-US" sz="1800">
                    <a:sym typeface="Wingdings" panose="05000000000000000000" pitchFamily="2" charset="2"/>
                  </a:rPr>
                  <a:t>reduced lattices.</a:t>
                </a:r>
                <a:endParaRPr lang="en-US" sz="1800" dirty="0"/>
              </a:p>
              <a:p>
                <a:pPr marL="0" indent="0">
                  <a:buNone/>
                </a:pPr>
                <a:endParaRPr lang="en-US" sz="1800" dirty="0"/>
              </a:p>
              <a:p>
                <a:pPr marL="0" indent="0">
                  <a:buNone/>
                </a:pPr>
                <a:endParaRPr lang="en-US" sz="1800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55E7BA2-3BA5-4FCC-B2FC-566EDB24BCC7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199" y="1269508"/>
                <a:ext cx="10756037" cy="5370988"/>
              </a:xfrm>
              <a:blipFill>
                <a:blip r:embed="rId2"/>
                <a:stretch>
                  <a:fillRect l="-45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0DF3222F-E5EF-429B-B863-540062E9DE7C}"/>
              </a:ext>
            </a:extLst>
          </p:cNvPr>
          <p:cNvCxnSpPr>
            <a:cxnSpLocks/>
          </p:cNvCxnSpPr>
          <p:nvPr/>
        </p:nvCxnSpPr>
        <p:spPr>
          <a:xfrm>
            <a:off x="383219" y="1173332"/>
            <a:ext cx="11495103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20474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C87FEDF3E7A8F4A97A830D99D3B29C6" ma:contentTypeVersion="10" ma:contentTypeDescription="Create a new document." ma:contentTypeScope="" ma:versionID="f8274753927bec511d39ba766186a313">
  <xsd:schema xmlns:xsd="http://www.w3.org/2001/XMLSchema" xmlns:xs="http://www.w3.org/2001/XMLSchema" xmlns:p="http://schemas.microsoft.com/office/2006/metadata/properties" xmlns:ns2="ae68404e-1c87-4717-902c-d537b5f6e9ca" xmlns:ns3="bea53ec1-1315-4566-a6b5-3d273db44762" targetNamespace="http://schemas.microsoft.com/office/2006/metadata/properties" ma:root="true" ma:fieldsID="30317bed2e05a5647e706de8dffadf77" ns2:_="" ns3:_="">
    <xsd:import namespace="ae68404e-1c87-4717-902c-d537b5f6e9ca"/>
    <xsd:import namespace="bea53ec1-1315-4566-a6b5-3d273db4476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LengthInSeconds" minOccurs="0"/>
                <xsd:element ref="ns2:MediaServiceDateTaken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e68404e-1c87-4717-902c-d537b5f6e9c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LengthInSeconds" ma:index="10" nillable="true" ma:displayName="MediaLengthInSeconds" ma:hidden="true" ma:internalName="MediaLengthInSeconds" ma:readOnly="true">
      <xsd:simpleType>
        <xsd:restriction base="dms:Unknown"/>
      </xsd:simpleType>
    </xsd:element>
    <xsd:element name="MediaServiceDateTaken" ma:index="11" nillable="true" ma:displayName="MediaServiceDateTaken" ma:hidden="true" ma:internalName="MediaServiceDateTaken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2e6a98a9-4721-402f-9b0e-578e6c49775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ea53ec1-1315-4566-a6b5-3d273db44762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f236dbd5-a568-4060-80e3-7b07cda60566}" ma:internalName="TaxCatchAll" ma:showField="CatchAllData" ma:web="bea53ec1-1315-4566-a6b5-3d273db4476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ea53ec1-1315-4566-a6b5-3d273db44762" xsi:nil="true"/>
    <lcf76f155ced4ddcb4097134ff3c332f xmlns="ae68404e-1c87-4717-902c-d537b5f6e9ca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46DED3D8-FDCE-4573-9FE2-22A1928E18D0}"/>
</file>

<file path=customXml/itemProps2.xml><?xml version="1.0" encoding="utf-8"?>
<ds:datastoreItem xmlns:ds="http://schemas.openxmlformats.org/officeDocument/2006/customXml" ds:itemID="{D86E5AE1-2522-4933-9732-3EA26036247D}"/>
</file>

<file path=customXml/itemProps3.xml><?xml version="1.0" encoding="utf-8"?>
<ds:datastoreItem xmlns:ds="http://schemas.openxmlformats.org/officeDocument/2006/customXml" ds:itemID="{32E6825C-457B-4014-9C53-EC0D882ADAAE}"/>
</file>

<file path=docProps/app.xml><?xml version="1.0" encoding="utf-8"?>
<Properties xmlns="http://schemas.openxmlformats.org/officeDocument/2006/extended-properties" xmlns:vt="http://schemas.openxmlformats.org/officeDocument/2006/docPropsVTypes">
  <TotalTime>633</TotalTime>
  <Words>995</Words>
  <Application>Microsoft Office PowerPoint</Application>
  <PresentationFormat>Widescreen</PresentationFormat>
  <Paragraphs>102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Cambria Math</vt:lpstr>
      <vt:lpstr>Office Theme</vt:lpstr>
      <vt:lpstr>Classic McEliece and NTS-KEM</vt:lpstr>
      <vt:lpstr>Classic McEliece and NTS-KEM</vt:lpstr>
      <vt:lpstr>Classic McEliece and NTS-KEM</vt:lpstr>
      <vt:lpstr>Learning with Errors (and its variants)</vt:lpstr>
      <vt:lpstr>Learning with Errors (and its variants)</vt:lpstr>
      <vt:lpstr>Dilithium and qTesla</vt:lpstr>
      <vt:lpstr>Security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Perlner, Ray (Fed)</dc:creator>
  <cp:lastModifiedBy>Gorjan Alagic</cp:lastModifiedBy>
  <cp:revision>59</cp:revision>
  <dcterms:created xsi:type="dcterms:W3CDTF">2019-10-01T18:28:31Z</dcterms:created>
  <dcterms:modified xsi:type="dcterms:W3CDTF">2019-10-15T13:14:05Z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0x010100DC87FEDF3E7A8F4A97A830D99D3B29C6</vt:lpwstr>
  </property>
</Properties>
</file>