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tags/tag25.xml" ContentType="application/vnd.openxmlformats-officedocument.presentationml.tags+xml"/>
  <Override PartName="/ppt/tags/tag23.xml" ContentType="application/vnd.openxmlformats-officedocument.presentationml.tags+xml"/>
  <Override PartName="/ppt/tags/tag16.xml" ContentType="application/vnd.openxmlformats-officedocument.presentationml.tags+xml"/>
  <Override PartName="/ppt/tags/tag24.xml" ContentType="application/vnd.openxmlformats-officedocument.presentationml.tags+xml"/>
  <Override PartName="/ppt/tags/tag15.xml" ContentType="application/vnd.openxmlformats-officedocument.presentationml.tags+xml"/>
  <Override PartName="/ppt/tags/tag21.xml" ContentType="application/vnd.openxmlformats-officedocument.presentationml.tags+xml"/>
  <Override PartName="/ppt/tags/tag13.xml" ContentType="application/vnd.openxmlformats-officedocument.presentationml.tags+xml"/>
  <Override PartName="/ppt/tags/tag26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14.xml" ContentType="application/vnd.openxmlformats-officedocument.presentationml.tags+xml"/>
  <Override PartName="/ppt/tags/tag19.xml" ContentType="application/vnd.openxmlformats-officedocument.presentationml.tags+xml"/>
  <Override PartName="/ppt/tags/tag18.xml" ContentType="application/vnd.openxmlformats-officedocument.presentationml.tags+xml"/>
  <Override PartName="/ppt/tags/tag22.xml" ContentType="application/vnd.openxmlformats-officedocument.presentationml.tags+xml"/>
  <Override PartName="/ppt/tags/tag17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77" r:id="rId2"/>
    <p:sldId id="605" r:id="rId3"/>
    <p:sldId id="606" r:id="rId4"/>
    <p:sldId id="610" r:id="rId5"/>
    <p:sldId id="611" r:id="rId6"/>
    <p:sldId id="612" r:id="rId7"/>
    <p:sldId id="607" r:id="rId8"/>
    <p:sldId id="617" r:id="rId9"/>
    <p:sldId id="616" r:id="rId10"/>
    <p:sldId id="622" r:id="rId11"/>
    <p:sldId id="621" r:id="rId12"/>
    <p:sldId id="633" r:id="rId13"/>
    <p:sldId id="634" r:id="rId14"/>
    <p:sldId id="614" r:id="rId15"/>
    <p:sldId id="624" r:id="rId16"/>
    <p:sldId id="627" r:id="rId17"/>
    <p:sldId id="629" r:id="rId18"/>
    <p:sldId id="631" r:id="rId19"/>
    <p:sldId id="630" r:id="rId20"/>
    <p:sldId id="632" r:id="rId21"/>
    <p:sldId id="628" r:id="rId22"/>
    <p:sldId id="625" r:id="rId23"/>
    <p:sldId id="635" r:id="rId24"/>
    <p:sldId id="637" r:id="rId25"/>
    <p:sldId id="626" r:id="rId26"/>
    <p:sldId id="609" r:id="rId27"/>
    <p:sldId id="63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70C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83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8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82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44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5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13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7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0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87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65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8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47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8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10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2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40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77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7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07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03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6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7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74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1.emf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6.em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7.emf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print.iacr.org/2017/604" TargetMode="External"/><Relationship Id="rId13" Type="http://schemas.openxmlformats.org/officeDocument/2006/relationships/hyperlink" Target="https://eprint.iacr.org/2020/743" TargetMode="External"/><Relationship Id="rId3" Type="http://schemas.openxmlformats.org/officeDocument/2006/relationships/notesSlide" Target="../notesSlides/notesSlide26.xml"/><Relationship Id="rId7" Type="http://schemas.openxmlformats.org/officeDocument/2006/relationships/hyperlink" Target="https://eprint.iacr.org/2015/1210" TargetMode="External"/><Relationship Id="rId12" Type="http://schemas.openxmlformats.org/officeDocument/2006/relationships/hyperlink" Target="https://eprint.iacr.org/2017/1096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link.springer.com/chapter/10.1007%2F978-3-030-89432-0_17" TargetMode="External"/><Relationship Id="rId1" Type="http://schemas.openxmlformats.org/officeDocument/2006/relationships/tags" Target="../tags/tag25.xml"/><Relationship Id="rId6" Type="http://schemas.openxmlformats.org/officeDocument/2006/relationships/hyperlink" Target="https://link.springer.com/content/pdf/10.1007/s00145-011-9114-1.pdf" TargetMode="External"/><Relationship Id="rId11" Type="http://schemas.openxmlformats.org/officeDocument/2006/relationships/hyperlink" Target="https://eprint.iacr.org/2018/211" TargetMode="External"/><Relationship Id="rId5" Type="http://schemas.openxmlformats.org/officeDocument/2006/relationships/hyperlink" Target="https://eprint.iacr.org/2010/613" TargetMode="External"/><Relationship Id="rId15" Type="http://schemas.openxmlformats.org/officeDocument/2006/relationships/hyperlink" Target="https://eprint.iacr.org/2021/711" TargetMode="External"/><Relationship Id="rId10" Type="http://schemas.openxmlformats.org/officeDocument/2006/relationships/hyperlink" Target="https://www.iacr.org/archive/asiacrypt2011/70730001/70730001.pdf" TargetMode="External"/><Relationship Id="rId4" Type="http://schemas.openxmlformats.org/officeDocument/2006/relationships/hyperlink" Target="https://dl.acm.org/doi/pdf/10.1145/1568318.1568324" TargetMode="External"/><Relationship Id="rId9" Type="http://schemas.openxmlformats.org/officeDocument/2006/relationships/hyperlink" Target="https://eprint.iacr.org/2017/634" TargetMode="External"/><Relationship Id="rId14" Type="http://schemas.openxmlformats.org/officeDocument/2006/relationships/hyperlink" Target="https://eprint.iacr.org/2021/155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print.iacr.org/2021/849" TargetMode="External"/><Relationship Id="rId3" Type="http://schemas.openxmlformats.org/officeDocument/2006/relationships/notesSlide" Target="../notesSlides/notesSlide27.xml"/><Relationship Id="rId7" Type="http://schemas.openxmlformats.org/officeDocument/2006/relationships/hyperlink" Target="https://eprint.iacr.org/2021/84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hyperlink" Target="https://eprint.iacr.org/2021/741" TargetMode="External"/><Relationship Id="rId5" Type="http://schemas.openxmlformats.org/officeDocument/2006/relationships/hyperlink" Target="https://eprint.iacr.org/2021/1323" TargetMode="External"/><Relationship Id="rId4" Type="http://schemas.openxmlformats.org/officeDocument/2006/relationships/hyperlink" Target="https://eprint.iacr.org/2021/70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E596E54-28E4-4A81-BCA1-60F7518EA3A8}"/>
              </a:ext>
            </a:extLst>
          </p:cNvPr>
          <p:cNvGrpSpPr/>
          <p:nvPr/>
        </p:nvGrpSpPr>
        <p:grpSpPr>
          <a:xfrm>
            <a:off x="3124200" y="1981200"/>
            <a:ext cx="5827776" cy="3124200"/>
            <a:chOff x="3124200" y="2362200"/>
            <a:chExt cx="5827776" cy="213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6AA329-925F-46DB-BB05-CC61C2649B0E}"/>
                </a:ext>
              </a:extLst>
            </p:cNvPr>
            <p:cNvSpPr/>
            <p:nvPr/>
          </p:nvSpPr>
          <p:spPr>
            <a:xfrm>
              <a:off x="3124200" y="2362200"/>
              <a:ext cx="5827776" cy="21336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AA72A70-0139-46AC-B15A-DD6288F6C205}"/>
                </a:ext>
              </a:extLst>
            </p:cNvPr>
            <p:cNvCxnSpPr>
              <a:cxnSpLocks/>
            </p:cNvCxnSpPr>
            <p:nvPr/>
          </p:nvCxnSpPr>
          <p:spPr>
            <a:xfrm>
              <a:off x="3645130" y="3579914"/>
              <a:ext cx="50292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421" y="1731812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FrodoKEM</a:t>
            </a:r>
            <a:br>
              <a:rPr lang="en-US" sz="80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b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 the third round</a:t>
            </a:r>
            <a:endParaRPr lang="en-US" sz="32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8F3DE-880D-404D-9493-FE9E9616CDD5}"/>
              </a:ext>
            </a:extLst>
          </p:cNvPr>
          <p:cNvSpPr txBox="1"/>
          <p:nvPr/>
        </p:nvSpPr>
        <p:spPr>
          <a:xfrm>
            <a:off x="10620736" y="5869710"/>
            <a:ext cx="15712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hnschrift Light" panose="020B0502040204020203" pitchFamily="34" charset="0"/>
              </a:rPr>
              <a:t>Gorjan Alagic</a:t>
            </a:r>
          </a:p>
          <a:p>
            <a:r>
              <a:rPr lang="en-US" dirty="0">
                <a:latin typeface="Bahnschrift Light" panose="020B0502040204020203" pitchFamily="34" charset="0"/>
              </a:rPr>
              <a:t>NIST internal</a:t>
            </a:r>
          </a:p>
          <a:p>
            <a:r>
              <a:rPr lang="en-US" dirty="0">
                <a:latin typeface="Bahnschrift Light" panose="020B0502040204020203" pitchFamily="34" charset="0"/>
              </a:rPr>
              <a:t>11/19/2021</a:t>
            </a:r>
          </a:p>
        </p:txBody>
      </p:sp>
    </p:spTree>
    <p:extLst>
      <p:ext uri="{BB962C8B-B14F-4D97-AF65-F5344CB8AC3E}">
        <p14:creationId xmlns:p14="http://schemas.microsoft.com/office/powerpoint/2010/main" val="308089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9"/>
    </mc:Choice>
    <mc:Fallback xmlns="">
      <p:transition spd="slow" advTm="126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From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FrodoPKE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to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FrodoKEM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Why variant of [HHK17]?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According to [BDK+17], hashing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yields: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KEM is now “contributory”: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does not depend only on input of one party.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What does this mean? Obviously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 is already involved in computation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Multi-target protection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attacker looks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likely to yield decryption failure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(recall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hashed to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Enc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randomness)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not obvious this can be done, but suppose it can; then info about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leaked.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vs HHK17, attacker could use such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against multiple targets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vs modified transform, they cannot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(since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are hashed to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Enc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randomness)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6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5450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The actual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FrodoKEM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(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Encaps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A231C-3A91-4B77-BD8C-6EDA5FFAF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2" y="1007533"/>
            <a:ext cx="10522177" cy="5734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85143C-73E0-405F-B291-BD48A2F5A4C8}"/>
              </a:ext>
            </a:extLst>
          </p:cNvPr>
          <p:cNvSpPr txBox="1"/>
          <p:nvPr/>
        </p:nvSpPr>
        <p:spPr>
          <a:xfrm>
            <a:off x="8420089" y="1412424"/>
            <a:ext cx="110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FrodoPKE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175062-2851-47E9-81DF-BC828487801E}"/>
              </a:ext>
            </a:extLst>
          </p:cNvPr>
          <p:cNvSpPr txBox="1"/>
          <p:nvPr/>
        </p:nvSpPr>
        <p:spPr>
          <a:xfrm>
            <a:off x="8420089" y="1651738"/>
            <a:ext cx="1791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 </a:t>
            </a:r>
            <a:r>
              <a:rPr lang="en-US" b="1" dirty="0" err="1">
                <a:solidFill>
                  <a:srgbClr val="FF0000"/>
                </a:solidFill>
              </a:rPr>
              <a:t>xform</a:t>
            </a:r>
            <a:r>
              <a:rPr lang="en-US" b="1" dirty="0">
                <a:solidFill>
                  <a:srgbClr val="FF0000"/>
                </a:solidFill>
              </a:rPr>
              <a:t> variant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6151E-2D1E-430F-9E3D-D50370BA963B}"/>
              </a:ext>
            </a:extLst>
          </p:cNvPr>
          <p:cNvSpPr/>
          <p:nvPr/>
        </p:nvSpPr>
        <p:spPr>
          <a:xfrm>
            <a:off x="351131" y="2651759"/>
            <a:ext cx="46801" cy="34040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75331D-7A02-4BA5-B7BD-2E9BBF0E377B}"/>
              </a:ext>
            </a:extLst>
          </p:cNvPr>
          <p:cNvSpPr/>
          <p:nvPr/>
        </p:nvSpPr>
        <p:spPr>
          <a:xfrm>
            <a:off x="260459" y="2111894"/>
            <a:ext cx="45719" cy="7535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57A210-45AA-485C-851F-6211DD94BE89}"/>
              </a:ext>
            </a:extLst>
          </p:cNvPr>
          <p:cNvSpPr/>
          <p:nvPr/>
        </p:nvSpPr>
        <p:spPr>
          <a:xfrm>
            <a:off x="270933" y="6131868"/>
            <a:ext cx="46801" cy="472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7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(asymptotic)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Known results.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not known: is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FrodoKEM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CCA2-secure in plain model, under any assumption? (same as all our KEMs)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known: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means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hard/secure, then so 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85D67BB-EC75-4E26-A94E-4A93283EB8C6}"/>
              </a:ext>
            </a:extLst>
          </p:cNvPr>
          <p:cNvSpPr txBox="1"/>
          <p:nvPr/>
        </p:nvSpPr>
        <p:spPr>
          <a:xfrm>
            <a:off x="2415250" y="1987025"/>
            <a:ext cx="246458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FrodoKEM</a:t>
            </a:r>
            <a:r>
              <a:rPr lang="en-US" dirty="0"/>
              <a:t> CCA2 in ROM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D4ADC-B3AB-482A-84FF-B72EF9E599C8}"/>
              </a:ext>
            </a:extLst>
          </p:cNvPr>
          <p:cNvSpPr txBox="1"/>
          <p:nvPr/>
        </p:nvSpPr>
        <p:spPr>
          <a:xfrm>
            <a:off x="5531138" y="1987025"/>
            <a:ext cx="26200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FrodoKEM</a:t>
            </a:r>
            <a:r>
              <a:rPr lang="en-US" dirty="0"/>
              <a:t> CCA2 in QROM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A85A06-BC10-4CC9-BA70-3B97DF8BD4C5}"/>
              </a:ext>
            </a:extLst>
          </p:cNvPr>
          <p:cNvCxnSpPr>
            <a:cxnSpLocks/>
          </p:cNvCxnSpPr>
          <p:nvPr/>
        </p:nvCxnSpPr>
        <p:spPr>
          <a:xfrm flipH="1" flipV="1">
            <a:off x="3559946" y="2463555"/>
            <a:ext cx="754601" cy="736845"/>
          </a:xfrm>
          <a:prstGeom prst="straightConnector1">
            <a:avLst/>
          </a:prstGeom>
          <a:ln w="508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75997F-5353-41E2-801D-A2034B18BD51}"/>
              </a:ext>
            </a:extLst>
          </p:cNvPr>
          <p:cNvCxnSpPr>
            <a:cxnSpLocks/>
          </p:cNvCxnSpPr>
          <p:nvPr/>
        </p:nvCxnSpPr>
        <p:spPr>
          <a:xfrm flipV="1">
            <a:off x="5717219" y="2409069"/>
            <a:ext cx="881026" cy="791331"/>
          </a:xfrm>
          <a:prstGeom prst="straightConnector1">
            <a:avLst/>
          </a:prstGeom>
          <a:ln w="508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C30174-F764-4762-8DF8-B96B9B433F5F}"/>
                  </a:ext>
                </a:extLst>
              </p:cNvPr>
              <p:cNvSpPr txBox="1"/>
              <p:nvPr/>
            </p:nvSpPr>
            <p:spPr>
              <a:xfrm>
                <a:off x="3451632" y="3261682"/>
                <a:ext cx="3320781" cy="646331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FrodoPKE CPA (pseudorandom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)</a:t>
                </a:r>
              </a:p>
              <a:p>
                <a:pPr algn="ctr"/>
                <a:r>
                  <a:rPr lang="en-US" dirty="0"/>
                  <a:t>in ideal cipher / QROM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8C30174-F764-4762-8DF8-B96B9B433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632" y="3261682"/>
                <a:ext cx="3320781" cy="646331"/>
              </a:xfrm>
              <a:prstGeom prst="rect">
                <a:avLst/>
              </a:prstGeom>
              <a:blipFill>
                <a:blip r:embed="rId5"/>
                <a:stretch>
                  <a:fillRect l="-1099" t="-4673" r="-916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BA3B876-C907-4BB9-A6DD-92B497FDAC69}"/>
              </a:ext>
            </a:extLst>
          </p:cNvPr>
          <p:cNvSpPr txBox="1"/>
          <p:nvPr/>
        </p:nvSpPr>
        <p:spPr>
          <a:xfrm>
            <a:off x="3771304" y="4949770"/>
            <a:ext cx="26814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average-case decision LWE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682032-C44E-4845-A857-F62C51728221}"/>
              </a:ext>
            </a:extLst>
          </p:cNvPr>
          <p:cNvCxnSpPr>
            <a:cxnSpLocks/>
          </p:cNvCxnSpPr>
          <p:nvPr/>
        </p:nvCxnSpPr>
        <p:spPr>
          <a:xfrm flipV="1">
            <a:off x="5112024" y="4639439"/>
            <a:ext cx="0" cy="275204"/>
          </a:xfrm>
          <a:prstGeom prst="straightConnector1">
            <a:avLst/>
          </a:prstGeom>
          <a:ln w="508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6AD0685-9AC0-467D-81DB-88DCC5BF3BAB}"/>
              </a:ext>
            </a:extLst>
          </p:cNvPr>
          <p:cNvSpPr txBox="1"/>
          <p:nvPr/>
        </p:nvSpPr>
        <p:spPr>
          <a:xfrm rot="2672687">
            <a:off x="3596711" y="2817525"/>
            <a:ext cx="570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tight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085C87-F133-4EC5-96D6-8A8DEC8FD4B8}"/>
              </a:ext>
            </a:extLst>
          </p:cNvPr>
          <p:cNvSpPr txBox="1"/>
          <p:nvPr/>
        </p:nvSpPr>
        <p:spPr>
          <a:xfrm rot="19016179">
            <a:off x="5748283" y="2765613"/>
            <a:ext cx="956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non-tight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D27A4B-6D29-4159-BB9F-9AF37FA7CB8D}"/>
                  </a:ext>
                </a:extLst>
              </p:cNvPr>
              <p:cNvSpPr txBox="1"/>
              <p:nvPr/>
            </p:nvSpPr>
            <p:spPr>
              <a:xfrm>
                <a:off x="3796503" y="4245669"/>
                <a:ext cx="263104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dirty="0"/>
                  <a:t>FrodoPKE CPA (random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D27A4B-6D29-4159-BB9F-9AF37FA7C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503" y="4245669"/>
                <a:ext cx="2631041" cy="369332"/>
              </a:xfrm>
              <a:prstGeom prst="rect">
                <a:avLst/>
              </a:prstGeom>
              <a:blipFill>
                <a:blip r:embed="rId6"/>
                <a:stretch>
                  <a:fillRect l="-2083" t="-8065" r="-9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6504D9-ED6A-465D-B49E-510071024241}"/>
              </a:ext>
            </a:extLst>
          </p:cNvPr>
          <p:cNvCxnSpPr>
            <a:cxnSpLocks/>
          </p:cNvCxnSpPr>
          <p:nvPr/>
        </p:nvCxnSpPr>
        <p:spPr>
          <a:xfrm flipV="1">
            <a:off x="5112024" y="3923585"/>
            <a:ext cx="0" cy="282602"/>
          </a:xfrm>
          <a:prstGeom prst="straightConnector1">
            <a:avLst/>
          </a:prstGeom>
          <a:ln w="508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142FFAB-7D39-4CA8-8546-4FF1A5F8407C}"/>
              </a:ext>
            </a:extLst>
          </p:cNvPr>
          <p:cNvSpPr txBox="1"/>
          <p:nvPr/>
        </p:nvSpPr>
        <p:spPr>
          <a:xfrm>
            <a:off x="3678279" y="5653871"/>
            <a:ext cx="29412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(a version of) worst-case BDD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9D5FA68-B205-4410-B459-A46FFED7D05A}"/>
              </a:ext>
            </a:extLst>
          </p:cNvPr>
          <p:cNvCxnSpPr>
            <a:cxnSpLocks/>
          </p:cNvCxnSpPr>
          <p:nvPr/>
        </p:nvCxnSpPr>
        <p:spPr>
          <a:xfrm flipV="1">
            <a:off x="5123825" y="5336858"/>
            <a:ext cx="0" cy="275204"/>
          </a:xfrm>
          <a:prstGeom prst="straightConnector1">
            <a:avLst/>
          </a:prstGeom>
          <a:ln w="508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193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Security (concrete)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Parameters based on actual cryptanalytic attacks.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 best attacks are primal and dual BKZ [CN11];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roughly, these are two different ways of converting an LWE instance into an SVP instance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 either case, SVP is then solved with BKZ with block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involves poly-many calls to SVP in dimension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Core-SVP hardness : set params under assumption only one SVP call enough to break;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09CEC21-F12B-4909-A22A-1895161797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40" y="3523705"/>
            <a:ext cx="9768976" cy="299347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C89A149-D62B-4C30-A96B-C0EDED094F01}"/>
              </a:ext>
            </a:extLst>
          </p:cNvPr>
          <p:cNvGrpSpPr/>
          <p:nvPr/>
        </p:nvGrpSpPr>
        <p:grpSpPr>
          <a:xfrm>
            <a:off x="8541327" y="3699342"/>
            <a:ext cx="3607610" cy="590025"/>
            <a:chOff x="7902396" y="1583752"/>
            <a:chExt cx="3607610" cy="59002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16922080-EC0B-4841-A93C-840232FC92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2396" y="1812943"/>
              <a:ext cx="1064030" cy="36083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80742B-64B7-48B9-ACAB-E6825B85BE89}"/>
                </a:ext>
              </a:extLst>
            </p:cNvPr>
            <p:cNvSpPr txBox="1"/>
            <p:nvPr/>
          </p:nvSpPr>
          <p:spPr>
            <a:xfrm>
              <a:off x="8966425" y="1583752"/>
              <a:ext cx="25435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based on “known unknowns”</a:t>
              </a:r>
            </a:p>
            <a:p>
              <a:r>
                <a:rPr lang="en-US" sz="1400" dirty="0">
                  <a:solidFill>
                    <a:srgbClr val="00B050"/>
                  </a:solidFill>
                </a:rPr>
                <a:t>discussion in </a:t>
              </a:r>
              <a:r>
                <a:rPr lang="en-US" sz="1400" dirty="0" err="1">
                  <a:solidFill>
                    <a:srgbClr val="00B050"/>
                  </a:solidFill>
                </a:rPr>
                <a:t>Kyber</a:t>
              </a:r>
              <a:r>
                <a:rPr lang="en-US" sz="1400" dirty="0">
                  <a:solidFill>
                    <a:srgbClr val="00B050"/>
                  </a:solidFill>
                </a:rPr>
                <a:t> round 3 spec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8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Parameters,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L1, L3, L5 Parameter sets: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error distribution is not quite Gaussian;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it’s simpler and easier to sample from…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and a divergence argument shows it’s just as good.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variants: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SHAKE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AES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(latter for platforms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hardware acceleration)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0EB20E1-D047-4E2D-857A-8B8B1E13E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809" y="1691640"/>
            <a:ext cx="5486400" cy="1737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746DC-302A-4F40-B44A-E1D8E5EC0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085" y="2357548"/>
            <a:ext cx="5172891" cy="646611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9A720DB6-CEA4-4958-A6C6-D13D8884C7B0}"/>
              </a:ext>
            </a:extLst>
          </p:cNvPr>
          <p:cNvSpPr/>
          <p:nvPr/>
        </p:nvSpPr>
        <p:spPr>
          <a:xfrm rot="16200000">
            <a:off x="3403438" y="2817392"/>
            <a:ext cx="145473" cy="1368690"/>
          </a:xfrm>
          <a:prstGeom prst="lef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06215B-E759-47E4-923B-7C071169AC94}"/>
              </a:ext>
            </a:extLst>
          </p:cNvPr>
          <p:cNvSpPr txBox="1"/>
          <p:nvPr/>
        </p:nvSpPr>
        <p:spPr>
          <a:xfrm>
            <a:off x="2753892" y="3574474"/>
            <a:ext cx="1444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error distribution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and its std dev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94AE6-182F-4812-B5F9-6975277CB2B2}"/>
                  </a:ext>
                </a:extLst>
              </p:cNvPr>
              <p:cNvSpPr txBox="1"/>
              <p:nvPr/>
            </p:nvSpPr>
            <p:spPr>
              <a:xfrm>
                <a:off x="6439752" y="3485186"/>
                <a:ext cx="4969502" cy="1225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Recall: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 key generation: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/>
                  <a:t>and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Avenir Next LT Pro" panose="020B0504020202020204" pitchFamily="34" charset="0"/>
                  </a:rPr>
                  <a:t>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 encryption: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are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entries are all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A94AE6-182F-4812-B5F9-6975277CB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752" y="3485186"/>
                <a:ext cx="4969502" cy="1225015"/>
              </a:xfrm>
              <a:prstGeom prst="rect">
                <a:avLst/>
              </a:prstGeom>
              <a:blipFill>
                <a:blip r:embed="rId7"/>
                <a:stretch>
                  <a:fillRect l="-980" t="-2985" r="-3431"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D4DF221-9BBB-4AF1-89A4-EE23052CE42B}"/>
              </a:ext>
            </a:extLst>
          </p:cNvPr>
          <p:cNvGrpSpPr/>
          <p:nvPr/>
        </p:nvGrpSpPr>
        <p:grpSpPr>
          <a:xfrm>
            <a:off x="9581085" y="2983079"/>
            <a:ext cx="1577163" cy="415482"/>
            <a:chOff x="2802056" y="3581400"/>
            <a:chExt cx="1577163" cy="415482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A7381095-E097-4965-AB3F-522BD3E4E812}"/>
                </a:ext>
              </a:extLst>
            </p:cNvPr>
            <p:cNvSpPr/>
            <p:nvPr/>
          </p:nvSpPr>
          <p:spPr>
            <a:xfrm rot="16200000">
              <a:off x="3517902" y="2931856"/>
              <a:ext cx="145473" cy="1444562"/>
            </a:xfrm>
            <a:prstGeom prst="leftBrac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880CFB0-98F3-4F43-A9C1-9FD742614B93}"/>
                    </a:ext>
                  </a:extLst>
                </p:cNvPr>
                <p:cNvSpPr txBox="1"/>
                <p:nvPr/>
              </p:nvSpPr>
              <p:spPr>
                <a:xfrm>
                  <a:off x="2802056" y="3689105"/>
                  <a:ext cx="15771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00B050"/>
                      </a:solidFill>
                    </a:rPr>
                    <a:t>of the matrix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5880CFB0-98F3-4F43-A9C1-9FD742614B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056" y="3689105"/>
                  <a:ext cx="1577163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775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23936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Performance : space (bytes)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ED206-5237-4A05-B310-F61631BC9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48" y="1253067"/>
            <a:ext cx="6871063" cy="2188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353416-258C-4DD7-9D53-75F40734B23F}"/>
                  </a:ext>
                </a:extLst>
              </p:cNvPr>
              <p:cNvSpPr txBox="1"/>
              <p:nvPr/>
            </p:nvSpPr>
            <p:spPr>
              <a:xfrm>
                <a:off x="1715757" y="991830"/>
                <a:ext cx="1738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(secret value +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353416-258C-4DD7-9D53-75F40734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757" y="991830"/>
                <a:ext cx="1738809" cy="338554"/>
              </a:xfrm>
              <a:prstGeom prst="rect">
                <a:avLst/>
              </a:prstGeom>
              <a:blipFill>
                <a:blip r:embed="rId5"/>
                <a:stretch>
                  <a:fillRect l="-1748" t="-5455" r="-699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FFEB755-156C-465E-B1EC-2C46C09BB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22526"/>
              </p:ext>
            </p:extLst>
          </p:nvPr>
        </p:nvGraphicFramePr>
        <p:xfrm>
          <a:off x="548021" y="3407415"/>
          <a:ext cx="6596767" cy="10422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59496">
                  <a:extLst>
                    <a:ext uri="{9D8B030D-6E8A-4147-A177-3AD203B41FA5}">
                      <a16:colId xmlns:a16="http://schemas.microsoft.com/office/drawing/2014/main" val="838875468"/>
                    </a:ext>
                  </a:extLst>
                </a:gridCol>
                <a:gridCol w="1445619">
                  <a:extLst>
                    <a:ext uri="{9D8B030D-6E8A-4147-A177-3AD203B41FA5}">
                      <a16:colId xmlns:a16="http://schemas.microsoft.com/office/drawing/2014/main" val="2617078909"/>
                    </a:ext>
                  </a:extLst>
                </a:gridCol>
                <a:gridCol w="1102801">
                  <a:extLst>
                    <a:ext uri="{9D8B030D-6E8A-4147-A177-3AD203B41FA5}">
                      <a16:colId xmlns:a16="http://schemas.microsoft.com/office/drawing/2014/main" val="3385287648"/>
                    </a:ext>
                  </a:extLst>
                </a:gridCol>
                <a:gridCol w="1152552">
                  <a:extLst>
                    <a:ext uri="{9D8B030D-6E8A-4147-A177-3AD203B41FA5}">
                      <a16:colId xmlns:a16="http://schemas.microsoft.com/office/drawing/2014/main" val="549757570"/>
                    </a:ext>
                  </a:extLst>
                </a:gridCol>
                <a:gridCol w="1536299">
                  <a:extLst>
                    <a:ext uri="{9D8B030D-6E8A-4147-A177-3AD203B41FA5}">
                      <a16:colId xmlns:a16="http://schemas.microsoft.com/office/drawing/2014/main" val="3384274661"/>
                    </a:ext>
                  </a:extLst>
                </a:gridCol>
              </a:tblGrid>
              <a:tr h="304641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Kyber512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1632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69049"/>
                  </a:ext>
                </a:extLst>
              </a:tr>
              <a:tr h="37167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Kyber768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1184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1088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4508"/>
                  </a:ext>
                </a:extLst>
              </a:tr>
              <a:tr h="332508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Kyber1024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3168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1568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1568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49935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87AD750A-01B3-492D-951F-A8F746DCFDCF}"/>
              </a:ext>
            </a:extLst>
          </p:cNvPr>
          <p:cNvGrpSpPr/>
          <p:nvPr/>
        </p:nvGrpSpPr>
        <p:grpSpPr>
          <a:xfrm>
            <a:off x="69120" y="4508779"/>
            <a:ext cx="9196588" cy="2009775"/>
            <a:chOff x="69120" y="4508779"/>
            <a:chExt cx="9196588" cy="20097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0B785DD-BFC6-47ED-A5F7-6844E1AC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7933" y="4508779"/>
              <a:ext cx="8867775" cy="2009775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E80B79-09E1-4571-84CF-EA2CB8572CE8}"/>
                </a:ext>
              </a:extLst>
            </p:cNvPr>
            <p:cNvGrpSpPr/>
            <p:nvPr/>
          </p:nvGrpSpPr>
          <p:grpSpPr>
            <a:xfrm>
              <a:off x="69120" y="5015946"/>
              <a:ext cx="403625" cy="1502608"/>
              <a:chOff x="70658" y="5035808"/>
              <a:chExt cx="403625" cy="150260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DB5D9E-F970-411B-B94E-0D6C73E780D0}"/>
                  </a:ext>
                </a:extLst>
              </p:cNvPr>
              <p:cNvSpPr txBox="1"/>
              <p:nvPr/>
            </p:nvSpPr>
            <p:spPr>
              <a:xfrm>
                <a:off x="73738" y="503580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L1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32BB4D-E6D9-483F-930F-47D032DB1E17}"/>
                  </a:ext>
                </a:extLst>
              </p:cNvPr>
              <p:cNvSpPr txBox="1"/>
              <p:nvPr/>
            </p:nvSpPr>
            <p:spPr>
              <a:xfrm>
                <a:off x="74815" y="5333755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L3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A47603-11E0-4E94-A9A4-BCB377A44AD1}"/>
                  </a:ext>
                </a:extLst>
              </p:cNvPr>
              <p:cNvSpPr txBox="1"/>
              <p:nvPr/>
            </p:nvSpPr>
            <p:spPr>
              <a:xfrm>
                <a:off x="70658" y="5617630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12266AC-AEE1-435F-8AB7-DF7C655F5C42}"/>
                  </a:ext>
                </a:extLst>
              </p:cNvPr>
              <p:cNvSpPr txBox="1"/>
              <p:nvPr/>
            </p:nvSpPr>
            <p:spPr>
              <a:xfrm>
                <a:off x="71199" y="5887742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3668903-0185-4814-8C77-6D4086CCD695}"/>
                  </a:ext>
                </a:extLst>
              </p:cNvPr>
              <p:cNvSpPr txBox="1"/>
              <p:nvPr/>
            </p:nvSpPr>
            <p:spPr>
              <a:xfrm>
                <a:off x="71199" y="6169084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L5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3543DF2-8149-4DF0-AAA0-6AEE5CF02C0B}"/>
              </a:ext>
            </a:extLst>
          </p:cNvPr>
          <p:cNvSpPr txBox="1"/>
          <p:nvPr/>
        </p:nvSpPr>
        <p:spPr>
          <a:xfrm>
            <a:off x="129014" y="1822817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FC0CF1-AEA1-48F7-9F4A-8A37AC86D5C4}"/>
              </a:ext>
            </a:extLst>
          </p:cNvPr>
          <p:cNvSpPr txBox="1"/>
          <p:nvPr/>
        </p:nvSpPr>
        <p:spPr>
          <a:xfrm>
            <a:off x="148553" y="337902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69DD15-06D9-4C06-8E6B-B92C33D6482A}"/>
              </a:ext>
            </a:extLst>
          </p:cNvPr>
          <p:cNvSpPr txBox="1"/>
          <p:nvPr/>
        </p:nvSpPr>
        <p:spPr>
          <a:xfrm>
            <a:off x="122996" y="227072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A729CC-4137-4D07-A95D-45CE6C061AE9}"/>
              </a:ext>
            </a:extLst>
          </p:cNvPr>
          <p:cNvSpPr txBox="1"/>
          <p:nvPr/>
        </p:nvSpPr>
        <p:spPr>
          <a:xfrm>
            <a:off x="148553" y="3736890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E5B11F-93C7-4C47-947D-05AAF1C8C7E3}"/>
              </a:ext>
            </a:extLst>
          </p:cNvPr>
          <p:cNvSpPr txBox="1"/>
          <p:nvPr/>
        </p:nvSpPr>
        <p:spPr>
          <a:xfrm>
            <a:off x="148553" y="4092145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842314-A155-4C7A-9069-C8859F87B10C}"/>
              </a:ext>
            </a:extLst>
          </p:cNvPr>
          <p:cNvSpPr txBox="1"/>
          <p:nvPr/>
        </p:nvSpPr>
        <p:spPr>
          <a:xfrm>
            <a:off x="122996" y="2725221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7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Performance : speed (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kcycles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SHAKE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version.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05611148-9BFE-4AA6-A3CD-54946783D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09" y="1784047"/>
            <a:ext cx="8281851" cy="38208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805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Performance : speed (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kcycles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version.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A520672-3B3C-4A3D-976A-DFDA538C9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3" y="1611778"/>
            <a:ext cx="8281851" cy="4931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8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Performance : speed (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kcycles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ARM.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C3E533-3402-4FA7-8B39-FE974EC3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64" y="1550027"/>
            <a:ext cx="8464731" cy="50879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4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Performance : memory usage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8669EC-E26F-4737-BF8F-D9859718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14" y="1206830"/>
            <a:ext cx="8334103" cy="48267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80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 from Mars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is it?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KEM based on (plain) Learning with Errors.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team:</a:t>
            </a:r>
          </a:p>
          <a:p>
            <a:pPr marL="0" indent="0">
              <a:buNone/>
            </a:pPr>
            <a:r>
              <a:rPr lang="en-US" sz="1800" dirty="0" err="1">
                <a:latin typeface="Avenir Next LT Pro" panose="020B0504020202020204" pitchFamily="34" charset="0"/>
              </a:rPr>
              <a:t>Erdem</a:t>
            </a:r>
            <a:r>
              <a:rPr lang="en-US" sz="1800" dirty="0">
                <a:latin typeface="Avenir Next LT Pro" panose="020B0504020202020204" pitchFamily="34" charset="0"/>
              </a:rPr>
              <a:t> </a:t>
            </a:r>
            <a:r>
              <a:rPr lang="en-US" sz="1800" dirty="0" err="1">
                <a:latin typeface="Avenir Next LT Pro" panose="020B0504020202020204" pitchFamily="34" charset="0"/>
              </a:rPr>
              <a:t>Alkim</a:t>
            </a:r>
            <a:r>
              <a:rPr lang="en-US" sz="1800" dirty="0">
                <a:latin typeface="Avenir Next LT Pro" panose="020B0504020202020204" pitchFamily="34" charset="0"/>
              </a:rPr>
              <a:t>, </a:t>
            </a:r>
            <a:r>
              <a:rPr lang="en-US" sz="1800" dirty="0" err="1">
                <a:latin typeface="Avenir Next LT Pro" panose="020B0504020202020204" pitchFamily="34" charset="0"/>
              </a:rPr>
              <a:t>Joppe</a:t>
            </a:r>
            <a:r>
              <a:rPr lang="en-US" sz="1800" dirty="0">
                <a:latin typeface="Avenir Next LT Pro" panose="020B0504020202020204" pitchFamily="34" charset="0"/>
              </a:rPr>
              <a:t> W. Bos, Leo </a:t>
            </a:r>
            <a:r>
              <a:rPr lang="en-US" sz="1800" dirty="0" err="1">
                <a:latin typeface="Avenir Next LT Pro" panose="020B0504020202020204" pitchFamily="34" charset="0"/>
              </a:rPr>
              <a:t>Ducas</a:t>
            </a:r>
            <a:r>
              <a:rPr lang="en-US" sz="1800" dirty="0">
                <a:latin typeface="Avenir Next LT Pro" panose="020B0504020202020204" pitchFamily="34" charset="0"/>
              </a:rPr>
              <a:t>, Patrick Longa, Ilya Mironov, Michael </a:t>
            </a:r>
            <a:r>
              <a:rPr lang="en-US" sz="1800" dirty="0" err="1">
                <a:latin typeface="Avenir Next LT Pro" panose="020B0504020202020204" pitchFamily="34" charset="0"/>
              </a:rPr>
              <a:t>Naehrig</a:t>
            </a:r>
            <a:r>
              <a:rPr lang="en-US" sz="1800" dirty="0">
                <a:latin typeface="Avenir Next LT Pro" panose="020B0504020202020204" pitchFamily="34" charset="0"/>
              </a:rPr>
              <a:t>, Valeria </a:t>
            </a:r>
            <a:r>
              <a:rPr lang="en-US" sz="1800" dirty="0" err="1">
                <a:latin typeface="Avenir Next LT Pro" panose="020B0504020202020204" pitchFamily="34" charset="0"/>
              </a:rPr>
              <a:t>Nikolaenko</a:t>
            </a:r>
            <a:r>
              <a:rPr lang="en-US" sz="1800" dirty="0">
                <a:latin typeface="Avenir Next LT Pro" panose="020B0504020202020204" pitchFamily="34" charset="0"/>
              </a:rPr>
              <a:t>, Chris </a:t>
            </a:r>
            <a:r>
              <a:rPr lang="en-US" sz="1800" dirty="0" err="1">
                <a:latin typeface="Avenir Next LT Pro" panose="020B0504020202020204" pitchFamily="34" charset="0"/>
              </a:rPr>
              <a:t>Peikert</a:t>
            </a:r>
            <a:r>
              <a:rPr lang="en-US" sz="1800" dirty="0">
                <a:latin typeface="Avenir Next LT Pro" panose="020B0504020202020204" pitchFamily="34" charset="0"/>
              </a:rPr>
              <a:t>, Ananth Raghunathan, Douglas </a:t>
            </a:r>
            <a:r>
              <a:rPr lang="en-US" sz="1800" dirty="0" err="1">
                <a:latin typeface="Avenir Next LT Pro" panose="020B0504020202020204" pitchFamily="34" charset="0"/>
              </a:rPr>
              <a:t>Stebila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Security levels offered: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Level 1: FrodoKEM-640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Level 3: FrodoKEM-976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Level 5: FrodoKEM-1344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Why is it interesting?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It’s the most conservative lattice-based KEM.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2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Performance : speed (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kcycles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) [comparison to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McE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611148-9BFE-4AA6-A3CD-54946783D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7" y="1007533"/>
            <a:ext cx="8281851" cy="3820886"/>
          </a:xfrm>
          <a:prstGeom prst="rect">
            <a:avLst/>
          </a:prstGeom>
        </p:spPr>
      </p:pic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97A15F62-1373-483C-B80A-158A3307A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230032"/>
              </p:ext>
            </p:extLst>
          </p:nvPr>
        </p:nvGraphicFramePr>
        <p:xfrm>
          <a:off x="772873" y="4896152"/>
          <a:ext cx="6962052" cy="14034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55116">
                  <a:extLst>
                    <a:ext uri="{9D8B030D-6E8A-4147-A177-3AD203B41FA5}">
                      <a16:colId xmlns:a16="http://schemas.microsoft.com/office/drawing/2014/main" val="838875468"/>
                    </a:ext>
                  </a:extLst>
                </a:gridCol>
                <a:gridCol w="1107126">
                  <a:extLst>
                    <a:ext uri="{9D8B030D-6E8A-4147-A177-3AD203B41FA5}">
                      <a16:colId xmlns:a16="http://schemas.microsoft.com/office/drawing/2014/main" val="2617078909"/>
                    </a:ext>
                  </a:extLst>
                </a:gridCol>
                <a:gridCol w="1071796">
                  <a:extLst>
                    <a:ext uri="{9D8B030D-6E8A-4147-A177-3AD203B41FA5}">
                      <a16:colId xmlns:a16="http://schemas.microsoft.com/office/drawing/2014/main" val="3385287648"/>
                    </a:ext>
                  </a:extLst>
                </a:gridCol>
                <a:gridCol w="1086787">
                  <a:extLst>
                    <a:ext uri="{9D8B030D-6E8A-4147-A177-3AD203B41FA5}">
                      <a16:colId xmlns:a16="http://schemas.microsoft.com/office/drawing/2014/main" val="549757570"/>
                    </a:ext>
                  </a:extLst>
                </a:gridCol>
                <a:gridCol w="1941227">
                  <a:extLst>
                    <a:ext uri="{9D8B030D-6E8A-4147-A177-3AD203B41FA5}">
                      <a16:colId xmlns:a16="http://schemas.microsoft.com/office/drawing/2014/main" val="3384274661"/>
                    </a:ext>
                  </a:extLst>
                </a:gridCol>
              </a:tblGrid>
              <a:tr h="45148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L1 </a:t>
                      </a:r>
                      <a:r>
                        <a:rPr lang="en-US" sz="1600" b="1" dirty="0" err="1"/>
                        <a:t>McE</a:t>
                      </a:r>
                      <a:r>
                        <a:rPr lang="en-US" sz="1600" b="1" dirty="0"/>
                        <a:t> 348864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58,034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69049"/>
                  </a:ext>
                </a:extLst>
              </a:tr>
              <a:tr h="500494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L3 </a:t>
                      </a:r>
                      <a:r>
                        <a:rPr lang="en-US" sz="1600" b="1" dirty="0" err="1"/>
                        <a:t>McE</a:t>
                      </a:r>
                      <a:r>
                        <a:rPr lang="en-US" sz="1600" b="1" dirty="0"/>
                        <a:t> 460896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215,785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4508"/>
                  </a:ext>
                </a:extLst>
              </a:tr>
              <a:tr h="45148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L5 </a:t>
                      </a:r>
                      <a:r>
                        <a:rPr lang="en-US" sz="1600" b="1" dirty="0" err="1"/>
                        <a:t>McE</a:t>
                      </a:r>
                      <a:r>
                        <a:rPr lang="en-US" sz="1600" b="1" dirty="0"/>
                        <a:t> 6688128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556,496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499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B1656F-D870-4BC4-81F2-FE42096ED3A2}"/>
              </a:ext>
            </a:extLst>
          </p:cNvPr>
          <p:cNvSpPr txBox="1"/>
          <p:nvPr/>
        </p:nvSpPr>
        <p:spPr>
          <a:xfrm>
            <a:off x="8042223" y="5204136"/>
            <a:ext cx="3729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times using AVX </a:t>
            </a:r>
          </a:p>
          <a:p>
            <a:r>
              <a:rPr lang="en-US" dirty="0"/>
              <a:t>on 3.5 </a:t>
            </a:r>
            <a:r>
              <a:rPr lang="en-US" dirty="0" err="1"/>
              <a:t>Ghz</a:t>
            </a:r>
            <a:r>
              <a:rPr lang="en-US" dirty="0"/>
              <a:t> Xeon E3-1275 v3 (Haswell)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53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Notable revisions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For Round 2 (March ‘19):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added Frodo-1344 targeting L5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slight change to pseudorandom expansion (reduce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𝑆𝐻𝐴𝐾𝐸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calls, avoid a fault attack [RRB+18]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change FO transform, switch to relying on QROM proof from [HHK17] to QROM proof from [JZC+18]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July ‘19: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Fixed several problems (pointed out by DJB) in the ROM FO proof 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For Round 3 (September ’20):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Fixed pseudocode and implementations so key part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Decaps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constant-time. This addressed a key-recovery timing attack by [GJN20];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285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Additional recent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[HMOR21] 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Exploring Parallelism to Improve the Performance of </a:t>
                </a:r>
                <a:r>
                  <a:rPr lang="en-US" sz="1800" i="1" dirty="0" err="1">
                    <a:latin typeface="Avenir Next LT Pro" panose="020B0504020202020204" pitchFamily="34" charset="0"/>
                  </a:rPr>
                  <a:t>FrodoKEM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in Hardware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use Trivium instead of SHAKE/AES;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“the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parallelisations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proposed also complement the addition of first-order masking to the decapsulation module” (protection against power analysis)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“for encapsulation we see a 16x speed-up… for decapsulation we see a 14x speed-up [over] previous state-of-the-art, whilst also maintaining a similar FPGA area footprint of less than 2000 slices.”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[BOR+21] 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The Matrix Reloaded: Multiplication Strategies in </a:t>
                </a:r>
                <a:r>
                  <a:rPr lang="en-US" sz="1800" i="1" dirty="0" err="1">
                    <a:latin typeface="Avenir Next LT Pro" panose="020B0504020202020204" pitchFamily="34" charset="0"/>
                  </a:rPr>
                  <a:t>FrodoKEM</a:t>
                </a:r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“most time-consuming arithmetic operation of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FrodoKEM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is the multiplication of matrices with entries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”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investigate several matrix multiplication methods (naïve, Strassen)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improve over state-of-the-art with “row-wise blocking and packing”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2x speedup in matrix multiplication, up to 22% overall speedup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Decaps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also some speedups for “batching” encryptions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574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Additional recent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[KJK+21] : </a:t>
                </a:r>
                <a:r>
                  <a:rPr lang="en-US" sz="1800" i="1" dirty="0" err="1">
                    <a:latin typeface="Avenir Next LT Pro" panose="020B0504020202020204" pitchFamily="34" charset="0"/>
                  </a:rPr>
                  <a:t>ARMed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Frodo : </a:t>
                </a:r>
                <a:r>
                  <a:rPr lang="en-US" sz="1800" i="1" dirty="0" err="1">
                    <a:latin typeface="Avenir Next LT Pro" panose="020B0504020202020204" pitchFamily="34" charset="0"/>
                  </a:rPr>
                  <a:t>FrodoKEM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on 64-Bit ARMv8 Processors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“propose the parallel matrix-multiplication and built-in AES accelerator for AES encryption on ARMv8 processors, and applied these techniques to the FrodoKEM-640”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“the implementation FrodoKEM-640 with all of proposed techniques has 10.22 X better performance in maximum than previous C only implementation.”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Appeared in WISA 2021 (International Conference on Information Security Applications)?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[GMP21] 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Anonymous, Robust Post-Quantum Public Key Encryption</a:t>
                </a:r>
              </a:p>
              <a:p>
                <a:pPr marL="0" indent="0">
                  <a:buNone/>
                </a:pPr>
                <a:r>
                  <a:rPr lang="en-US" sz="1800" i="1" u="sng" dirty="0">
                    <a:latin typeface="Avenir Next LT Pro" panose="020B0504020202020204" pitchFamily="34" charset="0"/>
                  </a:rPr>
                  <a:t>anonymity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ctxt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does not leak info about which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was used (used in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Zcash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?);</a:t>
                </a:r>
              </a:p>
              <a:p>
                <a:pPr marL="0" indent="0">
                  <a:buNone/>
                </a:pPr>
                <a:r>
                  <a:rPr lang="en-US" sz="1800" i="1" u="sng" dirty="0">
                    <a:latin typeface="Avenir Next LT Pro" panose="020B0504020202020204" pitchFamily="34" charset="0"/>
                  </a:rPr>
                  <a:t>robustness</a:t>
                </a:r>
                <a:r>
                  <a:rPr lang="en-US" sz="1800" b="1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decrypting with wrong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will reject (don’t accidentally accept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ptxt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intended for someone else)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claims to identify some issues with CCA proof of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Kyber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, Saber (which pose a barrier for anonymity)…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doesn’t explicitly say anything about Frodo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shows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McE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not robust, unclear if anonymous</a:t>
                </a: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3076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Additional recent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[Xagawa21a, Xagawa21b] : </a:t>
            </a:r>
            <a:r>
              <a:rPr lang="en-US" sz="1800" i="1" dirty="0">
                <a:latin typeface="Avenir Next LT Pro" panose="020B0504020202020204" pitchFamily="34" charset="0"/>
              </a:rPr>
              <a:t>Anonymity of NIST PQC Round-3 KEMs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claims to show anonymity and robustness (and some other stuff) for </a:t>
            </a:r>
            <a:r>
              <a:rPr lang="en-US" sz="1800" dirty="0" err="1">
                <a:latin typeface="Avenir Next LT Pro" panose="020B0504020202020204" pitchFamily="34" charset="0"/>
              </a:rPr>
              <a:t>FrodoKEM</a:t>
            </a:r>
            <a:r>
              <a:rPr lang="en-US" sz="1800" dirty="0">
                <a:latin typeface="Avenir Next LT Pro" panose="020B0504020202020204" pitchFamily="34" charset="0"/>
              </a:rPr>
              <a:t> (and NTRU, Bike, HQC, </a:t>
            </a:r>
            <a:r>
              <a:rPr lang="en-US" sz="1800" dirty="0" err="1">
                <a:latin typeface="Avenir Next LT Pro" panose="020B0504020202020204" pitchFamily="34" charset="0"/>
              </a:rPr>
              <a:t>NTRULPrime</a:t>
            </a:r>
            <a:r>
              <a:rPr lang="en-US" sz="1800" dirty="0">
                <a:latin typeface="Avenir Next LT Pro" panose="020B0504020202020204" pitchFamily="34" charset="0"/>
              </a:rPr>
              <a:t>, SIKE); Frodo might just be an application of a result from [GMP21]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seems to confirm </a:t>
            </a:r>
            <a:r>
              <a:rPr lang="en-US" sz="1800" dirty="0" err="1">
                <a:latin typeface="Avenir Next LT Pro" panose="020B0504020202020204" pitchFamily="34" charset="0"/>
              </a:rPr>
              <a:t>Kyber</a:t>
            </a:r>
            <a:r>
              <a:rPr lang="en-US" sz="1800" dirty="0">
                <a:latin typeface="Avenir Next LT Pro" panose="020B0504020202020204" pitchFamily="34" charset="0"/>
              </a:rPr>
              <a:t> FO proof issue, also finds issue with Streamlined NTRU Prime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Does </a:t>
            </a:r>
            <a:r>
              <a:rPr lang="en-US" sz="1800" dirty="0" err="1">
                <a:latin typeface="Avenir Next LT Pro" panose="020B0504020202020204" pitchFamily="34" charset="0"/>
              </a:rPr>
              <a:t>Zhandry’s</a:t>
            </a:r>
            <a:r>
              <a:rPr lang="en-US" sz="1800" dirty="0">
                <a:latin typeface="Avenir Next LT Pro" panose="020B0504020202020204" pitchFamily="34" charset="0"/>
              </a:rPr>
              <a:t> </a:t>
            </a:r>
            <a:r>
              <a:rPr lang="en-US" sz="1800" dirty="0" err="1">
                <a:latin typeface="Avenir Next LT Pro" panose="020B0504020202020204" pitchFamily="34" charset="0"/>
              </a:rPr>
              <a:t>indifferentiability</a:t>
            </a:r>
            <a:r>
              <a:rPr lang="en-US" sz="1800" dirty="0">
                <a:latin typeface="Avenir Next LT Pro" panose="020B0504020202020204" pitchFamily="34" charset="0"/>
              </a:rPr>
              <a:t> for QROM actually address both these problems? Need to check this.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[XIU+21] : </a:t>
            </a:r>
            <a:r>
              <a:rPr lang="en-US" sz="1800" i="1" dirty="0">
                <a:latin typeface="Avenir Next LT Pro" panose="020B0504020202020204" pitchFamily="34" charset="0"/>
              </a:rPr>
              <a:t>Fault-Injection Attacks against NIST's Post-Quantum Cryptography Round 3 KEM Candidates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investigates instruction-skipping fault attacks: skip the re-encryption equality test (in the FO transform)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seems like almost everything is totally broken in this case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[UXT+21] : </a:t>
            </a:r>
            <a:r>
              <a:rPr lang="en-US" sz="1800" i="1" dirty="0">
                <a:latin typeface="Avenir Next LT Pro" panose="020B0504020202020204" pitchFamily="34" charset="0"/>
              </a:rPr>
              <a:t>Curse of Re-encryption: A Generic Power/EM Analysis on Post-Quantum KEMs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exploits side-channel leakage during execution of PRF in re-encryption step;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yields full key recovery against everything except </a:t>
            </a:r>
            <a:r>
              <a:rPr lang="en-US" sz="1800" dirty="0" err="1">
                <a:latin typeface="Avenir Next LT Pro" panose="020B0504020202020204" pitchFamily="34" charset="0"/>
              </a:rPr>
              <a:t>McEliece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i="1" dirty="0">
                <a:latin typeface="Avenir Next LT Pro" panose="020B0504020202020204" pitchFamily="34" charset="0"/>
              </a:rPr>
              <a:t>This is hardly all… a lot of work is happening!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4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Forum discussions / official comments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Official comments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 lot of DJBFUD about the relevance of asymptotic security reductions to security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a question about how many times a single run of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FrodoKEM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samples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(no answer was given)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Notable forum discussions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8/17/21 : we asked them to introduce a public salt in the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ctxt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to combat multi-target attacks. Response?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12/10/20 : Frodo team “fixed” the [GJN20] issue by allowing direct attacks that don’t even need timing. (They did then fix this)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There’s more but I didn’t get to </a:t>
                </a:r>
                <a:r>
                  <a:rPr lang="en-US" sz="1800">
                    <a:latin typeface="Avenir Next LT Pro" panose="020B0504020202020204" pitchFamily="34" charset="0"/>
                  </a:rPr>
                  <a:t>this :(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 r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843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[Regev05] : </a:t>
            </a:r>
            <a:r>
              <a:rPr lang="en-US" sz="1800" dirty="0">
                <a:latin typeface="Avenir Next LT Pro" panose="020B0504020202020204" pitchFamily="34" charset="0"/>
                <a:hlinkClick r:id="rId4"/>
              </a:rPr>
              <a:t>https://dl.acm.org/doi/pdf/10.1145/1568318.1568324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[LP11] : </a:t>
            </a:r>
            <a:r>
              <a:rPr lang="en-US" sz="1800" dirty="0">
                <a:latin typeface="Avenir Next LT Pro" panose="020B0504020202020204" pitchFamily="34" charset="0"/>
                <a:hlinkClick r:id="rId5"/>
              </a:rPr>
              <a:t>https://eprint.iacr.org/2010/613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[FO11] : </a:t>
            </a:r>
            <a:r>
              <a:rPr lang="en-US" sz="1800" dirty="0">
                <a:latin typeface="Avenir Next LT Pro" panose="020B0504020202020204" pitchFamily="34" charset="0"/>
                <a:hlinkClick r:id="rId6"/>
              </a:rPr>
              <a:t>https://link.springer.com/content/pdf/10.1007/s00145-011-9114-1.pdf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[TU16] : </a:t>
            </a:r>
            <a:r>
              <a:rPr lang="en-US" sz="1800" dirty="0">
                <a:latin typeface="Avenir Next LT Pro" panose="020B0504020202020204" pitchFamily="34" charset="0"/>
                <a:hlinkClick r:id="rId7"/>
              </a:rPr>
              <a:t>https://eprint.iacr.org/2015/1210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[HHK17] : </a:t>
            </a:r>
            <a:r>
              <a:rPr lang="en-US" sz="1800" dirty="0">
                <a:latin typeface="Avenir Next LT Pro" panose="020B0504020202020204" pitchFamily="34" charset="0"/>
                <a:hlinkClick r:id="rId8"/>
              </a:rPr>
              <a:t>https://eprint.iacr.org/2017/604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[BDK+17] : </a:t>
            </a:r>
            <a:r>
              <a:rPr lang="en-US" sz="1800" dirty="0">
                <a:latin typeface="Avenir Next LT Pro" panose="020B0504020202020204" pitchFamily="34" charset="0"/>
                <a:hlinkClick r:id="rId9"/>
              </a:rPr>
              <a:t>https://eprint.iacr.org/2017/634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[CN11] : </a:t>
            </a:r>
            <a:r>
              <a:rPr lang="en-US" sz="1800" dirty="0">
                <a:latin typeface="Avenir Next LT Pro" panose="020B0504020202020204" pitchFamily="34" charset="0"/>
                <a:hlinkClick r:id="rId10"/>
              </a:rPr>
              <a:t>https://www.iacr.org/archive/asiacrypt2011/70730001/70730001.pdf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[RRB+18] : </a:t>
            </a:r>
            <a:r>
              <a:rPr lang="en-US" sz="1800" dirty="0">
                <a:latin typeface="Avenir Next LT Pro" panose="020B0504020202020204" pitchFamily="34" charset="0"/>
                <a:hlinkClick r:id="rId11"/>
              </a:rPr>
              <a:t>https://eprint.iacr.org/2018/211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[JZC+18] : </a:t>
            </a:r>
            <a:r>
              <a:rPr lang="en-US" sz="1800" dirty="0">
                <a:latin typeface="Avenir Next LT Pro" panose="020B0504020202020204" pitchFamily="34" charset="0"/>
                <a:hlinkClick r:id="rId12"/>
              </a:rPr>
              <a:t>https://eprint.iacr.org/2017/1096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[GJN20] : </a:t>
            </a:r>
            <a:r>
              <a:rPr lang="en-US" sz="1800" dirty="0">
                <a:latin typeface="Avenir Next LT Pro" panose="020B0504020202020204" pitchFamily="34" charset="0"/>
                <a:hlinkClick r:id="rId13"/>
              </a:rPr>
              <a:t>https://eprint.iacr.org/2020/743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[HMOR21] : </a:t>
            </a:r>
            <a:r>
              <a:rPr lang="en-US" sz="1800" dirty="0">
                <a:latin typeface="Avenir Next LT Pro" panose="020B0504020202020204" pitchFamily="34" charset="0"/>
                <a:hlinkClick r:id="rId14"/>
              </a:rPr>
              <a:t>https://eprint.iacr.org/2021/155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[BOR+21] : </a:t>
            </a:r>
            <a:r>
              <a:rPr lang="en-US" sz="1800" dirty="0">
                <a:latin typeface="Avenir Next LT Pro" panose="020B0504020202020204" pitchFamily="34" charset="0"/>
                <a:hlinkClick r:id="rId15"/>
              </a:rPr>
              <a:t>https://eprint.iacr.org/2021/711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[KJK+21] : </a:t>
            </a:r>
            <a:r>
              <a:rPr lang="en-US" sz="1800" dirty="0">
                <a:latin typeface="Avenir Next LT Pro" panose="020B0504020202020204" pitchFamily="34" charset="0"/>
                <a:hlinkClick r:id="rId16"/>
              </a:rPr>
              <a:t>https://link.springer.com/chapter/10.1007%2F978-3-030-89432-0_17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42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[GMP21] : </a:t>
            </a:r>
            <a:r>
              <a:rPr lang="en-US" sz="1800" dirty="0">
                <a:latin typeface="Avenir Next LT Pro" panose="020B0504020202020204" pitchFamily="34" charset="0"/>
                <a:hlinkClick r:id="rId4"/>
              </a:rPr>
              <a:t>https://eprint.iacr.org/2021/708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[Xagawa21a] : </a:t>
            </a:r>
            <a:r>
              <a:rPr lang="en-US" sz="1800" dirty="0">
                <a:latin typeface="Avenir Next LT Pro" panose="020B0504020202020204" pitchFamily="34" charset="0"/>
                <a:hlinkClick r:id="rId5"/>
              </a:rPr>
              <a:t>https://eprint.iacr.org/2021/1323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[Xagawa21b] : </a:t>
            </a:r>
            <a:r>
              <a:rPr lang="en-US" sz="1800" dirty="0">
                <a:latin typeface="Avenir Next LT Pro" panose="020B0504020202020204" pitchFamily="34" charset="0"/>
                <a:hlinkClick r:id="rId6"/>
              </a:rPr>
              <a:t>https://eprint.iacr.org/2021/741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[XIU+21] : </a:t>
            </a:r>
            <a:r>
              <a:rPr lang="en-US" sz="1800" dirty="0">
                <a:latin typeface="Avenir Next LT Pro" panose="020B0504020202020204" pitchFamily="34" charset="0"/>
                <a:hlinkClick r:id="rId7"/>
              </a:rPr>
              <a:t>https://eprint.iacr.org/2021/840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[UXT+21] : </a:t>
            </a:r>
            <a:r>
              <a:rPr lang="en-US" sz="1800" dirty="0">
                <a:latin typeface="Avenir Next LT Pro" panose="020B0504020202020204" pitchFamily="34" charset="0"/>
                <a:hlinkClick r:id="rId8"/>
              </a:rPr>
              <a:t>https://eprint.iacr.org/2021/849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80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Learning with Errors [Regev05] </a:t>
            </a:r>
            <a:r>
              <a:rPr lang="en-US" sz="20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(and earlier…)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Recall LWE.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(all arithmetic mod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Random secret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hard (search): find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from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[where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];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hard (decision): distinguish above (i.e., LWE) samples from random 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)</a:t>
                </a:r>
                <a:r>
                  <a:rPr lang="en-US" sz="1800" b="0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b="0" dirty="0">
                    <a:latin typeface="Avenir Next LT Pro" panose="020B0504020202020204" pitchFamily="34" charset="0"/>
                  </a:rPr>
                  <a:t>samples</a:t>
                </a:r>
                <a:r>
                  <a:rPr lang="en-US" sz="1800" b="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Some notes: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without errors, easy with Gaussian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elim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.; with errors, seems hard;</a:t>
                </a:r>
              </a:p>
              <a:p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can also be short, i.e.,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Asymptotic reductions: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random self-reducible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(succeed on non-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negl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fraction of instances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succeed on all instances);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can reduce LWE search to LWE decision;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can reduce worst-case lattice problems to LWE search;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(But not all of this applies for practically relevant parameters.)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3DF6CA5-DC73-428A-AE37-4DA13C0FAE7E}"/>
              </a:ext>
            </a:extLst>
          </p:cNvPr>
          <p:cNvGrpSpPr/>
          <p:nvPr/>
        </p:nvGrpSpPr>
        <p:grpSpPr>
          <a:xfrm>
            <a:off x="8483600" y="1212671"/>
            <a:ext cx="2887687" cy="903842"/>
            <a:chOff x="8483600" y="1204358"/>
            <a:chExt cx="2887687" cy="90384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4629DCD-6A54-4B1B-9B58-8FF1B92BA20B}"/>
                </a:ext>
              </a:extLst>
            </p:cNvPr>
            <p:cNvCxnSpPr/>
            <p:nvPr/>
          </p:nvCxnSpPr>
          <p:spPr>
            <a:xfrm flipH="1">
              <a:off x="8483600" y="1490133"/>
              <a:ext cx="448733" cy="61806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2E4E81-BFBA-43B2-A3E7-39C1C8320661}"/>
                </a:ext>
              </a:extLst>
            </p:cNvPr>
            <p:cNvSpPr txBox="1"/>
            <p:nvPr/>
          </p:nvSpPr>
          <p:spPr>
            <a:xfrm>
              <a:off x="8871948" y="1204358"/>
              <a:ext cx="2499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error distribution, e.g., Gaussian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B64151-C3DB-4E84-94DE-461DA2B5D21D}"/>
              </a:ext>
            </a:extLst>
          </p:cNvPr>
          <p:cNvCxnSpPr>
            <a:cxnSpLocks/>
          </p:cNvCxnSpPr>
          <p:nvPr/>
        </p:nvCxnSpPr>
        <p:spPr>
          <a:xfrm>
            <a:off x="397933" y="3000895"/>
            <a:ext cx="115305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7B0949-9922-47B8-9A23-39596C67663D}"/>
              </a:ext>
            </a:extLst>
          </p:cNvPr>
          <p:cNvGrpSpPr/>
          <p:nvPr/>
        </p:nvGrpSpPr>
        <p:grpSpPr>
          <a:xfrm>
            <a:off x="7730066" y="3404125"/>
            <a:ext cx="3964812" cy="1273170"/>
            <a:chOff x="7730066" y="3404125"/>
            <a:chExt cx="3964812" cy="12731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10D69C-9781-4D1D-B13B-8479DAE26A5D}"/>
                </a:ext>
              </a:extLst>
            </p:cNvPr>
            <p:cNvSpPr txBox="1"/>
            <p:nvPr/>
          </p:nvSpPr>
          <p:spPr>
            <a:xfrm>
              <a:off x="8646287" y="3404125"/>
              <a:ext cx="304859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venir Next LT Pro" panose="020B0504020202020204" pitchFamily="34" charset="0"/>
                </a:rPr>
                <a:t>Besides all this awesomeness,</a:t>
              </a:r>
            </a:p>
            <a:p>
              <a:r>
                <a:rPr lang="en-US" sz="1600" dirty="0">
                  <a:latin typeface="Avenir Next LT Pro" panose="020B0504020202020204" pitchFamily="34" charset="0"/>
                </a:rPr>
                <a:t>you can also build pretty much</a:t>
              </a:r>
            </a:p>
            <a:p>
              <a:r>
                <a:rPr lang="en-US" sz="1600" dirty="0">
                  <a:latin typeface="Avenir Next LT Pro" panose="020B0504020202020204" pitchFamily="34" charset="0"/>
                </a:rPr>
                <a:t>any cryptographic thing you </a:t>
              </a:r>
            </a:p>
            <a:p>
              <a:r>
                <a:rPr lang="en-US" sz="1600" dirty="0">
                  <a:latin typeface="Avenir Next LT Pro" panose="020B0504020202020204" pitchFamily="34" charset="0"/>
                </a:rPr>
                <a:t>want from LWE!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EA83495-240E-4E2B-A785-A661F97D8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30066" y="4259271"/>
              <a:ext cx="833968" cy="41802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4AD651-E20C-42E2-BF71-A89C94460888}"/>
              </a:ext>
            </a:extLst>
          </p:cNvPr>
          <p:cNvGrpSpPr/>
          <p:nvPr/>
        </p:nvGrpSpPr>
        <p:grpSpPr>
          <a:xfrm>
            <a:off x="6265333" y="4677295"/>
            <a:ext cx="7810500" cy="3505200"/>
            <a:chOff x="6265333" y="4677295"/>
            <a:chExt cx="7810500" cy="3505200"/>
          </a:xfrm>
        </p:grpSpPr>
        <p:pic>
          <p:nvPicPr>
            <p:cNvPr id="1026" name="Picture 2" descr="0 - Protest Clip Art - 500x297 PNG Download - PNGkit">
              <a:extLst>
                <a:ext uri="{FF2B5EF4-FFF2-40B4-BE49-F238E27FC236}">
                  <a16:creationId xmlns:a16="http://schemas.microsoft.com/office/drawing/2014/main" id="{A991B133-2F0F-4048-ACDE-26243EE8BC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5333" y="4677295"/>
              <a:ext cx="7810500" cy="350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E0DB90-A1C3-4169-95FF-C7F40236A8C6}"/>
                </a:ext>
              </a:extLst>
            </p:cNvPr>
            <p:cNvSpPr txBox="1"/>
            <p:nvPr/>
          </p:nvSpPr>
          <p:spPr>
            <a:xfrm rot="21173520">
              <a:off x="11196159" y="6101958"/>
              <a:ext cx="7640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LWE </a:t>
              </a:r>
            </a:p>
            <a:p>
              <a:pPr algn="ctr"/>
              <a:r>
                <a:rPr lang="en-US" dirty="0"/>
                <a:t>NOW!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02137C-B627-42FE-A6F8-645B2A1539E2}"/>
                </a:ext>
              </a:extLst>
            </p:cNvPr>
            <p:cNvSpPr txBox="1"/>
            <p:nvPr/>
          </p:nvSpPr>
          <p:spPr>
            <a:xfrm rot="20659264">
              <a:off x="10642404" y="5404021"/>
              <a:ext cx="673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Give us </a:t>
              </a:r>
            </a:p>
            <a:p>
              <a:pPr algn="ctr"/>
              <a:r>
                <a:rPr lang="en-US" sz="1200" dirty="0" err="1"/>
                <a:t>Kyber</a:t>
              </a:r>
              <a:r>
                <a:rPr lang="en-US" sz="1200" dirty="0"/>
                <a:t>!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DEAFAA-8F22-483C-9294-110FD41358E6}"/>
                </a:ext>
              </a:extLst>
            </p:cNvPr>
            <p:cNvSpPr txBox="1"/>
            <p:nvPr/>
          </p:nvSpPr>
          <p:spPr>
            <a:xfrm rot="20697675">
              <a:off x="8954435" y="5892975"/>
              <a:ext cx="69121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IP SUCKS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D4B5879-11F9-49F5-9684-35AFAE96C05D}"/>
                </a:ext>
              </a:extLst>
            </p:cNvPr>
            <p:cNvSpPr txBox="1"/>
            <p:nvPr/>
          </p:nvSpPr>
          <p:spPr>
            <a:xfrm rot="833895">
              <a:off x="8750975" y="6378798"/>
              <a:ext cx="9300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DOWN WITH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2D5061-4EA6-433C-ACE5-E3453D9158A9}"/>
                </a:ext>
              </a:extLst>
            </p:cNvPr>
            <p:cNvSpPr txBox="1"/>
            <p:nvPr/>
          </p:nvSpPr>
          <p:spPr>
            <a:xfrm rot="21399266">
              <a:off x="9621960" y="6449881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CNRS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09A67-DD0C-4F83-AD7B-865358B306BF}"/>
                </a:ext>
              </a:extLst>
            </p:cNvPr>
            <p:cNvSpPr txBox="1"/>
            <p:nvPr/>
          </p:nvSpPr>
          <p:spPr>
            <a:xfrm rot="292424">
              <a:off x="8518493" y="5533757"/>
              <a:ext cx="6447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FRODO!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886D6B-15C4-47FC-ACAF-0539A0BB3194}"/>
                </a:ext>
              </a:extLst>
            </p:cNvPr>
            <p:cNvSpPr txBox="1"/>
            <p:nvPr/>
          </p:nvSpPr>
          <p:spPr>
            <a:xfrm rot="21444863">
              <a:off x="8863836" y="5073337"/>
              <a:ext cx="56297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/>
                <a:t>Products,</a:t>
              </a:r>
            </a:p>
            <a:p>
              <a:pPr algn="ctr"/>
              <a:r>
                <a:rPr lang="en-US" sz="700" dirty="0"/>
                <a:t>not </a:t>
              </a:r>
            </a:p>
            <a:p>
              <a:pPr algn="ctr"/>
              <a:r>
                <a:rPr lang="en-US" sz="700" dirty="0"/>
                <a:t>quotients!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19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Learning with Errors [Regev05]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Recall LWE.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(all arithmetic mod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Random secret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  <a:ea typeface="Cambria Math" panose="02040503050406030204" pitchFamily="18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hard (search): find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from 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[where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];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hard (decision): distinguish above (i.e., LWE) samples from random 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)</a:t>
                </a:r>
                <a:r>
                  <a:rPr lang="en-US" sz="1800" b="0" i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b="0" dirty="0">
                    <a:latin typeface="Avenir Next LT Pro" panose="020B0504020202020204" pitchFamily="34" charset="0"/>
                  </a:rPr>
                  <a:t>samples</a:t>
                </a:r>
                <a:r>
                  <a:rPr lang="en-US" sz="1800" b="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endParaRPr lang="en-US" sz="1800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Immediately yields PKE: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 bunch of samples</a:t>
                </a:r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to encrypt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, sum up a random subset of the samples;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(random-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ish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true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equation)</a:t>
                </a:r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to encrypt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, sum up a random subset of the samples and add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 to the last entry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(random-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ish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false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equation)</a:t>
                </a:r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Easy to tell which is which (and thus decrypt)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1800" b="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3DF6CA5-DC73-428A-AE37-4DA13C0FAE7E}"/>
              </a:ext>
            </a:extLst>
          </p:cNvPr>
          <p:cNvGrpSpPr/>
          <p:nvPr/>
        </p:nvGrpSpPr>
        <p:grpSpPr>
          <a:xfrm>
            <a:off x="8483600" y="1212671"/>
            <a:ext cx="2887687" cy="903842"/>
            <a:chOff x="8483600" y="1204358"/>
            <a:chExt cx="2887687" cy="90384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4629DCD-6A54-4B1B-9B58-8FF1B92BA20B}"/>
                </a:ext>
              </a:extLst>
            </p:cNvPr>
            <p:cNvCxnSpPr/>
            <p:nvPr/>
          </p:nvCxnSpPr>
          <p:spPr>
            <a:xfrm flipH="1">
              <a:off x="8483600" y="1490133"/>
              <a:ext cx="448733" cy="61806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2E4E81-BFBA-43B2-A3E7-39C1C8320661}"/>
                </a:ext>
              </a:extLst>
            </p:cNvPr>
            <p:cNvSpPr txBox="1"/>
            <p:nvPr/>
          </p:nvSpPr>
          <p:spPr>
            <a:xfrm>
              <a:off x="8871948" y="1204358"/>
              <a:ext cx="2499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8000"/>
                  </a:solidFill>
                </a:rPr>
                <a:t>error distribution, e.g., Gaussian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219360-5693-43EF-98BF-6C4B41FB5296}"/>
              </a:ext>
            </a:extLst>
          </p:cNvPr>
          <p:cNvCxnSpPr>
            <a:cxnSpLocks/>
          </p:cNvCxnSpPr>
          <p:nvPr/>
        </p:nvCxnSpPr>
        <p:spPr>
          <a:xfrm>
            <a:off x="397933" y="3000895"/>
            <a:ext cx="115305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313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Learning with Errors [Regev05, LP11]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Rewrite in matrix form.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Collect up the samples into rows: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</m:d>
                    <m:r>
                      <m:rPr>
                        <m:nor/>
                      </m:rPr>
                      <a:rPr lang="en-US" sz="1800" dirty="0">
                        <a:latin typeface="Avenir Next LT Pro" panose="020B05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       [</m:t>
                    </m:r>
                    <m:r>
                      <m:rPr>
                        <m:nor/>
                      </m:rPr>
                      <a:rPr lang="en-US" sz="1800" dirty="0" smtClean="0">
                        <a:latin typeface="Avenir Next LT Pro" panose="020B0504020202020204" pitchFamily="34" charset="0"/>
                      </a:rPr>
                      <m:t>where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dirty="0">
                        <a:latin typeface="Avenir Next LT Pro" panose="020B05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latin typeface="Avenir Next LT Pro" panose="020B050402020202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same PKE from last slide is now: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𝑨𝒔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𝑨𝒔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d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	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⊂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p>
                    </m:sSub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(as col. vector)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Actual change: replace vectors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𝒆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dirty="0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with matrices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[LP11].</a:t>
                </a:r>
              </a:p>
              <a:p>
                <a:pPr marL="0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𝑨𝑺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m:rPr>
                        <m:nor/>
                      </m:rPr>
                      <a:rPr lang="en-US" sz="1800" dirty="0">
                        <a:latin typeface="Avenir Next LT Pro" panose="020B05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       [</m:t>
                    </m:r>
                    <m:r>
                      <m:rPr>
                        <m:nor/>
                      </m:rPr>
                      <a:rPr lang="en-US" sz="1800" dirty="0" smtClean="0">
                        <a:latin typeface="Avenir Next LT Pro" panose="020B0504020202020204" pitchFamily="34" charset="0"/>
                      </a:rPr>
                      <m:t>where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dirty="0">
                        <a:latin typeface="Avenir Next LT Pro" panose="020B05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latin typeface="Avenir Next LT Pro" panose="020B050402020202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Make a PKE like this now:</a:t>
                </a:r>
              </a:p>
              <a:p>
                <a:pPr marL="0" indent="0">
                  <a:buNone/>
                </a:pPr>
                <a:r>
                  <a:rPr lang="en-US" sz="1800" b="0" dirty="0"/>
                  <a:t>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To decrypt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compute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decode (e.g., output first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bits of each entry.)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Advantage: better parameters than original PKE.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379423-7455-4050-9945-AFC9C9E0E1CA}"/>
              </a:ext>
            </a:extLst>
          </p:cNvPr>
          <p:cNvCxnSpPr>
            <a:cxnSpLocks/>
          </p:cNvCxnSpPr>
          <p:nvPr/>
        </p:nvCxnSpPr>
        <p:spPr>
          <a:xfrm>
            <a:off x="432878" y="3711633"/>
            <a:ext cx="115305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D2806B-06D8-4344-BD6D-E64A342842FD}"/>
              </a:ext>
            </a:extLst>
          </p:cNvPr>
          <p:cNvGrpSpPr/>
          <p:nvPr/>
        </p:nvGrpSpPr>
        <p:grpSpPr>
          <a:xfrm>
            <a:off x="5932791" y="3164933"/>
            <a:ext cx="4152868" cy="371892"/>
            <a:chOff x="5926975" y="3063240"/>
            <a:chExt cx="4152868" cy="3718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0373DD8-ED1B-4877-8EAF-51DEA686E9C4}"/>
                    </a:ext>
                  </a:extLst>
                </p:cNvPr>
                <p:cNvSpPr txBox="1"/>
                <p:nvPr/>
              </p:nvSpPr>
              <p:spPr>
                <a:xfrm>
                  <a:off x="6198139" y="3127355"/>
                  <a:ext cx="388170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1400" b="1" dirty="0"/>
                    <a:t>      </a:t>
                  </a:r>
                  <a14:m>
                    <m:oMath xmlns:m="http://schemas.openxmlformats.org/officeDocument/2006/math">
                      <m:r>
                        <a:rPr lang="en-US" sz="1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</m:oMath>
                  </a14:m>
                  <a:r>
                    <a:rPr lang="en-US" sz="1400" dirty="0">
                      <a:solidFill>
                        <a:srgbClr val="00B050"/>
                      </a:solidFill>
                    </a:rPr>
                    <a:t> could add more error at encryption stage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0373DD8-ED1B-4877-8EAF-51DEA686E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8139" y="3127355"/>
                  <a:ext cx="3881704" cy="307777"/>
                </a:xfrm>
                <a:prstGeom prst="rect">
                  <a:avLst/>
                </a:prstGeom>
                <a:blipFill>
                  <a:blip r:embed="rId5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09BD81F-3CC2-493A-A7EF-CDB4724E4F3C}"/>
                </a:ext>
              </a:extLst>
            </p:cNvPr>
            <p:cNvCxnSpPr/>
            <p:nvPr/>
          </p:nvCxnSpPr>
          <p:spPr>
            <a:xfrm flipV="1">
              <a:off x="5926975" y="3063240"/>
              <a:ext cx="0" cy="218501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D33764-6668-4229-9A67-C1880D8DF5B1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5926975" y="3281244"/>
              <a:ext cx="271164" cy="49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671133-3F41-4759-9229-E8BBB3DB8F12}"/>
              </a:ext>
            </a:extLst>
          </p:cNvPr>
          <p:cNvGrpSpPr/>
          <p:nvPr/>
        </p:nvGrpSpPr>
        <p:grpSpPr>
          <a:xfrm>
            <a:off x="6517178" y="4481204"/>
            <a:ext cx="4528254" cy="668531"/>
            <a:chOff x="7385858" y="1276647"/>
            <a:chExt cx="4528254" cy="668531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07585D6-F08E-4EBD-9D93-96BAD2845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5858" y="1490133"/>
              <a:ext cx="1546476" cy="455045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493E5-F0C8-4ECE-8B03-E43584C5A952}"/>
                    </a:ext>
                  </a:extLst>
                </p:cNvPr>
                <p:cNvSpPr txBox="1"/>
                <p:nvPr/>
              </p:nvSpPr>
              <p:spPr>
                <a:xfrm>
                  <a:off x="8932334" y="1276647"/>
                  <a:ext cx="298177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some encoding of ptxt </a:t>
                  </a:r>
                  <a14:m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1400" dirty="0">
                      <a:solidFill>
                        <a:srgbClr val="00B050"/>
                      </a:solidFill>
                    </a:rPr>
                    <a:t> into a matrix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1D493E5-F0C8-4ECE-8B03-E43584C5A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2334" y="1276647"/>
                  <a:ext cx="298177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613"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3F2371-6958-4CF0-A6B7-D8B49382E370}"/>
              </a:ext>
            </a:extLst>
          </p:cNvPr>
          <p:cNvGrpSpPr/>
          <p:nvPr/>
        </p:nvGrpSpPr>
        <p:grpSpPr>
          <a:xfrm>
            <a:off x="5983550" y="1153286"/>
            <a:ext cx="4913434" cy="853067"/>
            <a:chOff x="5683292" y="1300283"/>
            <a:chExt cx="4913434" cy="4519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0B1C265-A571-4F1E-8150-B7C3AF6551B4}"/>
                </a:ext>
              </a:extLst>
            </p:cNvPr>
            <p:cNvSpPr txBox="1"/>
            <p:nvPr/>
          </p:nvSpPr>
          <p:spPr>
            <a:xfrm>
              <a:off x="6357937" y="1300283"/>
              <a:ext cx="4238789" cy="163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B050"/>
                  </a:solidFill>
                </a:rPr>
                <a:t>unstructured LWE (compare to, e.g., Ring/Module-LWE)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79C2A4E-C598-49DB-AF56-27E12DDA1C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3292" y="1396871"/>
              <a:ext cx="403481" cy="355389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7046A3C-8C78-424D-9A13-B3432EB64D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6773" y="1396871"/>
              <a:ext cx="271164" cy="49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21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From LP11 to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FrodoPKE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Efficient LWE PKE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[LP11].	</a:t>
                </a: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𝑨𝑺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m:rPr>
                        <m:nor/>
                      </m:rPr>
                      <a:rPr lang="en-US" sz="1800" dirty="0">
                        <a:latin typeface="Avenir Next LT Pro" panose="020B05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       [</m:t>
                    </m:r>
                    <m:r>
                      <m:rPr>
                        <m:nor/>
                      </m:rPr>
                      <a:rPr lang="en-US" sz="1800" dirty="0" smtClean="0">
                        <a:latin typeface="Avenir Next LT Pro" panose="020B0504020202020204" pitchFamily="34" charset="0"/>
                      </a:rPr>
                      <m:t>where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dirty="0">
                        <a:latin typeface="Avenir Next LT Pro" panose="020B05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dirty="0">
                        <a:latin typeface="Avenir Next LT Pro" panose="020B0504020202020204" pitchFamily="34" charset="0"/>
                      </a:rPr>
                      <m:t>and</m:t>
                    </m:r>
                    <m:r>
                      <m:rPr>
                        <m:nor/>
                      </m:rPr>
                      <a:rPr lang="en-US" sz="1800" b="0" i="0" dirty="0" smtClean="0">
                        <a:latin typeface="Avenir Next LT Pro" panose="020B0504020202020204" pitchFamily="34" charset="0"/>
                      </a:rPr>
                      <m:t>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To encrypt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En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		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acc>
                              <m:accPr>
                                <m:chr m:val="̅"/>
                                <m:ctrlPr>
                                  <a:rPr lang="en-US" sz="18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  <m:sup>
                            <m:acc>
                              <m:accPr>
                                <m:chr m:val="̅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̅"/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sup>
                        </m:sSubSup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To decrypt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: compute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decode (e.g., output first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bits of each entry.)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379423-7455-4050-9945-AFC9C9E0E1CA}"/>
              </a:ext>
            </a:extLst>
          </p:cNvPr>
          <p:cNvCxnSpPr>
            <a:cxnSpLocks/>
          </p:cNvCxnSpPr>
          <p:nvPr/>
        </p:nvCxnSpPr>
        <p:spPr>
          <a:xfrm>
            <a:off x="475211" y="2905299"/>
            <a:ext cx="115305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0EF7E9-F7DC-46F7-B66B-838DA42A3D08}"/>
              </a:ext>
            </a:extLst>
          </p:cNvPr>
          <p:cNvGrpSpPr/>
          <p:nvPr/>
        </p:nvGrpSpPr>
        <p:grpSpPr>
          <a:xfrm>
            <a:off x="475210" y="2996619"/>
            <a:ext cx="9827447" cy="4068057"/>
            <a:chOff x="475211" y="2662745"/>
            <a:chExt cx="8307977" cy="30840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934C94-1214-4263-87DE-EB298E740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211" y="2662745"/>
              <a:ext cx="8307977" cy="2854234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1423B71-A94C-4F7F-9992-33C3C75624E6}"/>
                </a:ext>
              </a:extLst>
            </p:cNvPr>
            <p:cNvGrpSpPr/>
            <p:nvPr/>
          </p:nvGrpSpPr>
          <p:grpSpPr>
            <a:xfrm>
              <a:off x="764771" y="4940432"/>
              <a:ext cx="5090732" cy="806340"/>
              <a:chOff x="764771" y="4940432"/>
              <a:chExt cx="5090732" cy="806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EBD7E7-4A11-4516-B1C0-B85460F53449}"/>
                  </a:ext>
                </a:extLst>
              </p:cNvPr>
              <p:cNvSpPr/>
              <p:nvPr/>
            </p:nvSpPr>
            <p:spPr>
              <a:xfrm>
                <a:off x="764771" y="4940432"/>
                <a:ext cx="4971011" cy="486294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CC65A9-3269-4276-8FDB-3BEAE6DD6F23}"/>
                  </a:ext>
                </a:extLst>
              </p:cNvPr>
              <p:cNvSpPr txBox="1"/>
              <p:nvPr/>
            </p:nvSpPr>
            <p:spPr>
              <a:xfrm>
                <a:off x="5220393" y="537744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B050"/>
                    </a:solidFill>
                  </a:rPr>
                  <a:t>LP11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CE6B0A-41C9-47A8-8B4D-A7A2AAF29BC4}"/>
              </a:ext>
            </a:extLst>
          </p:cNvPr>
          <p:cNvGrpSpPr/>
          <p:nvPr/>
        </p:nvGrpSpPr>
        <p:grpSpPr>
          <a:xfrm>
            <a:off x="9498675" y="5310439"/>
            <a:ext cx="2711335" cy="1312817"/>
            <a:chOff x="8929452" y="3776354"/>
            <a:chExt cx="2711335" cy="131281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E1A838C-5CFA-4D2F-8FCE-C059C093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29452" y="3788822"/>
              <a:ext cx="2063931" cy="126709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840A465-4006-4366-8AEC-FA16DFFBE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39896" y="3776354"/>
              <a:ext cx="600891" cy="131281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5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From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FrodoPKE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to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FrodoKEM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FrodoPKE only satisfies IND-CPA security.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Totally broken even in CCA1: submit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Dec oracle, get bits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as response.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Fujisaki-Okamoto transform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[FO11].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OW-CPA PKE + one-time SKE + hashes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IND-CCA2 PKE (in the ROM):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Key generation: just 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PKE</m:t>
                    </m:r>
                    <m:r>
                      <a:rPr lang="en-US" sz="180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1800" i="0" dirty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b="0" dirty="0">
                    <a:latin typeface="Avenir Next LT Pro" panose="020B0504020202020204" pitchFamily="34" charset="0"/>
                  </a:rPr>
                  <a:t>To encrypt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b="0" i="1" dirty="0">
                    <a:latin typeface="Cambria Math" panose="020405030504060302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sub>
                      <m:sup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SKE</m:t>
                        </m:r>
                      </m:sup>
                    </m:sSubSup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m:rPr>
                        <m:nor/>
                      </m:rPr>
                      <a:rPr lang="en-US" sz="1800" dirty="0">
                        <a:latin typeface="Avenir Next LT Pro" panose="020B0504020202020204" pitchFamily="34" charset="0"/>
                      </a:rPr>
                      <m:t> 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𝐸𝑛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𝑃𝐾𝐸</m:t>
                            </m:r>
                          </m:sup>
                        </m:sSubSup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Lots of work on variants of FO since then; most relevant are maybe [TU16, HHK17].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Frodo will use a variant of a transform from [HHK17] (the same one as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Kyber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[BDK+17].)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64DD4F-BEDE-45C6-B2B3-E00351011678}"/>
              </a:ext>
            </a:extLst>
          </p:cNvPr>
          <p:cNvCxnSpPr>
            <a:cxnSpLocks/>
          </p:cNvCxnSpPr>
          <p:nvPr/>
        </p:nvCxnSpPr>
        <p:spPr>
          <a:xfrm>
            <a:off x="432878" y="2140527"/>
            <a:ext cx="115305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CFAD55F-7C0F-455F-83A8-304D0CBD6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150" y="3583380"/>
            <a:ext cx="7602583" cy="1711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5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From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FrodoPKE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to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FrodoKEM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FrodoPKE only satisfies IND-CPA security.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Totally broken even in CCA1: submit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to Dec oracle, get bits of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as response.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HHK transform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[HHK17]: “FO with implicit rejection.”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OW-CPA PKE + hash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IND-CCA2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KEM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(in the ROM):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734800" cy="5350933"/>
              </a:xfrm>
              <a:blipFill>
                <a:blip r:embed="rId4"/>
                <a:stretch>
                  <a:fillRect l="-416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64DD4F-BEDE-45C6-B2B3-E00351011678}"/>
              </a:ext>
            </a:extLst>
          </p:cNvPr>
          <p:cNvCxnSpPr>
            <a:cxnSpLocks/>
          </p:cNvCxnSpPr>
          <p:nvPr/>
        </p:nvCxnSpPr>
        <p:spPr>
          <a:xfrm>
            <a:off x="432878" y="2140527"/>
            <a:ext cx="115305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C17792-8BFD-4E5D-85B0-7D9ECA577E2D}"/>
              </a:ext>
            </a:extLst>
          </p:cNvPr>
          <p:cNvGrpSpPr/>
          <p:nvPr/>
        </p:nvGrpSpPr>
        <p:grpSpPr>
          <a:xfrm>
            <a:off x="111435" y="3135518"/>
            <a:ext cx="11312028" cy="2076237"/>
            <a:chOff x="689170" y="3189551"/>
            <a:chExt cx="11312028" cy="207623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550CC1-0049-4081-B107-0910857EB7D2}"/>
                </a:ext>
              </a:extLst>
            </p:cNvPr>
            <p:cNvGrpSpPr/>
            <p:nvPr/>
          </p:nvGrpSpPr>
          <p:grpSpPr>
            <a:xfrm>
              <a:off x="4212146" y="3309531"/>
              <a:ext cx="2638697" cy="1312817"/>
              <a:chOff x="4248793" y="3309531"/>
              <a:chExt cx="2638697" cy="131281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66CB9F10-FC2F-4B08-B76D-815E6887D3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8793" y="3309531"/>
                <a:ext cx="2638697" cy="1312817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8BD867C-8B0C-4D8A-B5E6-CE1119742AD0}"/>
                  </a:ext>
                </a:extLst>
              </p:cNvPr>
              <p:cNvSpPr/>
              <p:nvPr/>
            </p:nvSpPr>
            <p:spPr>
              <a:xfrm>
                <a:off x="5262131" y="3309531"/>
                <a:ext cx="1192702" cy="310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18CEFB0-C020-48B1-8BD3-DCDC34231B4F}"/>
                  </a:ext>
                </a:extLst>
              </p:cNvPr>
              <p:cNvSpPr/>
              <p:nvPr/>
            </p:nvSpPr>
            <p:spPr>
              <a:xfrm>
                <a:off x="5729317" y="4092060"/>
                <a:ext cx="1158173" cy="2709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CEA330E-EE4A-40AE-B821-631A3A2B6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7224" y="3299108"/>
              <a:ext cx="3631474" cy="1312817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165ED07-9C83-4D51-88CE-6EAC383074E8}"/>
                </a:ext>
              </a:extLst>
            </p:cNvPr>
            <p:cNvGrpSpPr/>
            <p:nvPr/>
          </p:nvGrpSpPr>
          <p:grpSpPr>
            <a:xfrm>
              <a:off x="10378439" y="3846374"/>
              <a:ext cx="1622759" cy="442993"/>
              <a:chOff x="9453725" y="4164675"/>
              <a:chExt cx="1602769" cy="743989"/>
            </a:xfrm>
          </p:grpSpPr>
          <p:sp>
            <p:nvSpPr>
              <p:cNvPr id="3" name="Right Brace 2">
                <a:extLst>
                  <a:ext uri="{FF2B5EF4-FFF2-40B4-BE49-F238E27FC236}">
                    <a16:creationId xmlns:a16="http://schemas.microsoft.com/office/drawing/2014/main" id="{7DBF9A1E-0C44-4A87-8A0C-DA2A8C9416A5}"/>
                  </a:ext>
                </a:extLst>
              </p:cNvPr>
              <p:cNvSpPr/>
              <p:nvPr/>
            </p:nvSpPr>
            <p:spPr>
              <a:xfrm>
                <a:off x="9453725" y="4164675"/>
                <a:ext cx="189038" cy="743989"/>
              </a:xfrm>
              <a:prstGeom prst="rightBrac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40979-CE68-4857-A0F7-0C8015D6E28C}"/>
                  </a:ext>
                </a:extLst>
              </p:cNvPr>
              <p:cNvSpPr txBox="1"/>
              <p:nvPr/>
            </p:nvSpPr>
            <p:spPr>
              <a:xfrm>
                <a:off x="9638285" y="4260188"/>
                <a:ext cx="1418209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B050"/>
                    </a:solidFill>
                  </a:rPr>
                  <a:t>implicit rejection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EF3AC8-96EC-446C-AF37-546C9F551A4B}"/>
                </a:ext>
              </a:extLst>
            </p:cNvPr>
            <p:cNvSpPr txBox="1"/>
            <p:nvPr/>
          </p:nvSpPr>
          <p:spPr>
            <a:xfrm>
              <a:off x="689170" y="3704330"/>
              <a:ext cx="10128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for implicit </a:t>
              </a:r>
            </a:p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rejection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BC25AF4-9961-487A-ABC3-4D358D4707B0}"/>
                </a:ext>
              </a:extLst>
            </p:cNvPr>
            <p:cNvCxnSpPr>
              <a:cxnSpLocks/>
            </p:cNvCxnSpPr>
            <p:nvPr/>
          </p:nvCxnSpPr>
          <p:spPr>
            <a:xfrm>
              <a:off x="1626698" y="3965940"/>
              <a:ext cx="224444" cy="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433FC5-4A5F-4FBB-B3D7-A89D025ACEBF}"/>
                </a:ext>
              </a:extLst>
            </p:cNvPr>
            <p:cNvSpPr txBox="1"/>
            <p:nvPr/>
          </p:nvSpPr>
          <p:spPr>
            <a:xfrm>
              <a:off x="4365085" y="4958011"/>
              <a:ext cx="11664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B050"/>
                  </a:solidFill>
                </a:rPr>
                <a:t>shared secret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2249C1B-AE50-4FE5-B778-A39E94EB16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2131" y="4605251"/>
              <a:ext cx="149454" cy="415083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9B60AC-D8A1-4FA0-BA05-FE9EB425867B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5531495" y="4540610"/>
              <a:ext cx="2514987" cy="57129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69821D4-6C7A-4FCB-B01A-7383CEA0F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28695" y="3344685"/>
              <a:ext cx="1802674" cy="1260566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7C62DCE-A0C0-4BBF-BD50-631713A7AAD7}"/>
                </a:ext>
              </a:extLst>
            </p:cNvPr>
            <p:cNvSpPr/>
            <p:nvPr/>
          </p:nvSpPr>
          <p:spPr>
            <a:xfrm>
              <a:off x="8750344" y="3189551"/>
              <a:ext cx="1677392" cy="430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FCADF98-AE97-4517-9A18-08DDD72F3D87}"/>
                </a:ext>
              </a:extLst>
            </p:cNvPr>
            <p:cNvSpPr/>
            <p:nvPr/>
          </p:nvSpPr>
          <p:spPr>
            <a:xfrm>
              <a:off x="9301055" y="4311705"/>
              <a:ext cx="1192702" cy="310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475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From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FrodoPKE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to </a:t>
            </a:r>
            <a:r>
              <a:rPr lang="en-US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FrodoKEM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734800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</a:t>
            </a:r>
            <a:r>
              <a:rPr lang="en-US" sz="1800" b="1" dirty="0" err="1">
                <a:latin typeface="Avenir Next LT Pro" panose="020B0504020202020204" pitchFamily="34" charset="0"/>
              </a:rPr>
              <a:t>FrodoKEM</a:t>
            </a:r>
            <a:r>
              <a:rPr lang="en-US" sz="1800" b="1" dirty="0">
                <a:latin typeface="Avenir Next LT Pro" panose="020B0504020202020204" pitchFamily="34" charset="0"/>
              </a:rPr>
              <a:t> transform </a:t>
            </a:r>
            <a:r>
              <a:rPr lang="en-US" sz="1800" dirty="0">
                <a:latin typeface="Avenir Next LT Pro" panose="020B0504020202020204" pitchFamily="34" charset="0"/>
              </a:rPr>
              <a:t>(Variant of [HHK17])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64DD4F-BEDE-45C6-B2B3-E00351011678}"/>
              </a:ext>
            </a:extLst>
          </p:cNvPr>
          <p:cNvCxnSpPr>
            <a:cxnSpLocks/>
          </p:cNvCxnSpPr>
          <p:nvPr/>
        </p:nvCxnSpPr>
        <p:spPr>
          <a:xfrm>
            <a:off x="475211" y="1645749"/>
            <a:ext cx="115305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6F7C3CF-9D54-4926-881B-E2BBC0756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70" y="1698065"/>
            <a:ext cx="9522322" cy="360261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7FFE487-87F7-423D-8C08-FCC3DD6BB25E}"/>
              </a:ext>
            </a:extLst>
          </p:cNvPr>
          <p:cNvCxnSpPr/>
          <p:nvPr/>
        </p:nvCxnSpPr>
        <p:spPr>
          <a:xfrm>
            <a:off x="606829" y="2718261"/>
            <a:ext cx="0" cy="411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9DE745-5AD6-47F9-9813-13851364DB6A}"/>
              </a:ext>
            </a:extLst>
          </p:cNvPr>
          <p:cNvCxnSpPr>
            <a:cxnSpLocks/>
          </p:cNvCxnSpPr>
          <p:nvPr/>
        </p:nvCxnSpPr>
        <p:spPr>
          <a:xfrm>
            <a:off x="638695" y="4213166"/>
            <a:ext cx="0" cy="217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7137DE-CA6B-4095-A507-60FCFF9844A3}"/>
              </a:ext>
            </a:extLst>
          </p:cNvPr>
          <p:cNvGrpSpPr/>
          <p:nvPr/>
        </p:nvGrpSpPr>
        <p:grpSpPr>
          <a:xfrm>
            <a:off x="3387436" y="4491315"/>
            <a:ext cx="8745297" cy="1863759"/>
            <a:chOff x="3387436" y="4491315"/>
            <a:chExt cx="8745297" cy="18637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EB7EDD-CD5C-4531-8F45-F24DCB3F050C}"/>
                </a:ext>
              </a:extLst>
            </p:cNvPr>
            <p:cNvSpPr txBox="1"/>
            <p:nvPr/>
          </p:nvSpPr>
          <p:spPr>
            <a:xfrm>
              <a:off x="11367780" y="4491315"/>
              <a:ext cx="7649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5">
                      <a:lumMod val="50000"/>
                    </a:schemeClr>
                  </a:solidFill>
                </a:rPr>
                <a:t>HHK17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93703C5-26FE-4F8D-9FE7-944A2AE91816}"/>
                </a:ext>
              </a:extLst>
            </p:cNvPr>
            <p:cNvSpPr/>
            <p:nvPr/>
          </p:nvSpPr>
          <p:spPr>
            <a:xfrm>
              <a:off x="3387436" y="4817225"/>
              <a:ext cx="8671467" cy="15378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3B7AA81-E999-41F2-A142-B8D6D074A183}"/>
                </a:ext>
              </a:extLst>
            </p:cNvPr>
            <p:cNvGrpSpPr/>
            <p:nvPr/>
          </p:nvGrpSpPr>
          <p:grpSpPr>
            <a:xfrm>
              <a:off x="3493843" y="4874571"/>
              <a:ext cx="8530533" cy="1333663"/>
              <a:chOff x="1928695" y="3288685"/>
              <a:chExt cx="8530533" cy="133366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5B91AB4-D8C6-4528-9880-039ED87DA060}"/>
                  </a:ext>
                </a:extLst>
              </p:cNvPr>
              <p:cNvGrpSpPr/>
              <p:nvPr/>
            </p:nvGrpSpPr>
            <p:grpSpPr>
              <a:xfrm>
                <a:off x="4212146" y="3309531"/>
                <a:ext cx="2638697" cy="1312817"/>
                <a:chOff x="4248793" y="3309531"/>
                <a:chExt cx="2638697" cy="1312817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C4D545B2-5043-4538-8700-CC15A4F3DA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48793" y="3309531"/>
                  <a:ext cx="2638697" cy="1312817"/>
                </a:xfrm>
                <a:prstGeom prst="rect">
                  <a:avLst/>
                </a:prstGeom>
              </p:spPr>
            </p:pic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EE937AC-B72C-4149-A341-6AA79FFEAAFD}"/>
                    </a:ext>
                  </a:extLst>
                </p:cNvPr>
                <p:cNvSpPr/>
                <p:nvPr/>
              </p:nvSpPr>
              <p:spPr>
                <a:xfrm>
                  <a:off x="5262131" y="3309531"/>
                  <a:ext cx="1192702" cy="3102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409714FB-4C6C-41F0-B4C8-F1F7EF0956C6}"/>
                    </a:ext>
                  </a:extLst>
                </p:cNvPr>
                <p:cNvSpPr/>
                <p:nvPr/>
              </p:nvSpPr>
              <p:spPr>
                <a:xfrm>
                  <a:off x="5729317" y="4092060"/>
                  <a:ext cx="1158173" cy="2709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CC0492D-F403-46C2-B1BF-62F48E4C7D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07224" y="3299108"/>
                <a:ext cx="3631474" cy="1312817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1826824-2727-466C-87C2-6EFFFF4453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28695" y="3344685"/>
                <a:ext cx="1802674" cy="1260566"/>
              </a:xfrm>
              <a:prstGeom prst="rect">
                <a:avLst/>
              </a:prstGeom>
            </p:spPr>
          </p:pic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9CABD7A-38CC-496E-A4DC-F42767336466}"/>
                  </a:ext>
                </a:extLst>
              </p:cNvPr>
              <p:cNvSpPr/>
              <p:nvPr/>
            </p:nvSpPr>
            <p:spPr>
              <a:xfrm>
                <a:off x="8750344" y="3288685"/>
                <a:ext cx="1677392" cy="3311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87E7ECC-7160-4FE7-B6EF-9E3B18091E85}"/>
                  </a:ext>
                </a:extLst>
              </p:cNvPr>
              <p:cNvSpPr/>
              <p:nvPr/>
            </p:nvSpPr>
            <p:spPr>
              <a:xfrm>
                <a:off x="9301055" y="4311705"/>
                <a:ext cx="1158173" cy="31026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2CF98-D3F6-4581-BF81-946D1ABF8783}"/>
              </a:ext>
            </a:extLst>
          </p:cNvPr>
          <p:cNvCxnSpPr>
            <a:cxnSpLocks/>
          </p:cNvCxnSpPr>
          <p:nvPr/>
        </p:nvCxnSpPr>
        <p:spPr>
          <a:xfrm>
            <a:off x="638695" y="4708466"/>
            <a:ext cx="0" cy="217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22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25"/>
    </mc:Choice>
    <mc:Fallback xmlns="">
      <p:transition spd="slow" advTm="5072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2F9081-875A-421A-8507-BC1D0C214AC5}"/>
</file>

<file path=customXml/itemProps2.xml><?xml version="1.0" encoding="utf-8"?>
<ds:datastoreItem xmlns:ds="http://schemas.openxmlformats.org/officeDocument/2006/customXml" ds:itemID="{D2D0E145-79E1-48C8-8C9B-3D6F83C79627}"/>
</file>

<file path=customXml/itemProps3.xml><?xml version="1.0" encoding="utf-8"?>
<ds:datastoreItem xmlns:ds="http://schemas.openxmlformats.org/officeDocument/2006/customXml" ds:itemID="{2E1C4287-99D3-4F69-B0E4-EC2D4E3925C8}"/>
</file>

<file path=docProps/app.xml><?xml version="1.0" encoding="utf-8"?>
<Properties xmlns="http://schemas.openxmlformats.org/officeDocument/2006/extended-properties" xmlns:vt="http://schemas.openxmlformats.org/officeDocument/2006/docPropsVTypes">
  <TotalTime>11591</TotalTime>
  <Words>2420</Words>
  <Application>Microsoft Office PowerPoint</Application>
  <PresentationFormat>Widescreen</PresentationFormat>
  <Paragraphs>346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Avenir Next LT Pro</vt:lpstr>
      <vt:lpstr>Bahnschrift Condensed</vt:lpstr>
      <vt:lpstr>Bahnschrift Light</vt:lpstr>
      <vt:lpstr>Calibri</vt:lpstr>
      <vt:lpstr>Calibri Light</vt:lpstr>
      <vt:lpstr>Cambria Math</vt:lpstr>
      <vt:lpstr>Office Theme</vt:lpstr>
      <vt:lpstr>FrodoKEM  in the third round</vt:lpstr>
      <vt:lpstr>Frodo from Mars</vt:lpstr>
      <vt:lpstr>Learning with Errors [Regev05] (and earlier…)</vt:lpstr>
      <vt:lpstr>Learning with Errors [Regev05]</vt:lpstr>
      <vt:lpstr>Learning with Errors [Regev05, LP11]</vt:lpstr>
      <vt:lpstr>From LP11 to FrodoPKE</vt:lpstr>
      <vt:lpstr>From FrodoPKE to FrodoKEM</vt:lpstr>
      <vt:lpstr>From FrodoPKE to FrodoKEM</vt:lpstr>
      <vt:lpstr>From FrodoPKE to FrodoKEM</vt:lpstr>
      <vt:lpstr>From FrodoPKE to FrodoKEM</vt:lpstr>
      <vt:lpstr>The actual FrodoKEM (Encaps)</vt:lpstr>
      <vt:lpstr>Security (asymptotic)</vt:lpstr>
      <vt:lpstr>Security (concrete)</vt:lpstr>
      <vt:lpstr>Parameters, details</vt:lpstr>
      <vt:lpstr>Performance : space (bytes)</vt:lpstr>
      <vt:lpstr>Performance : speed (kcycles)</vt:lpstr>
      <vt:lpstr>Performance : speed (kcycles)</vt:lpstr>
      <vt:lpstr>Performance : speed (kcycles)</vt:lpstr>
      <vt:lpstr>Performance : memory usage</vt:lpstr>
      <vt:lpstr>Performance : speed (kcycles) [comparison to McE]</vt:lpstr>
      <vt:lpstr>Notable revisions</vt:lpstr>
      <vt:lpstr>Additional recent results</vt:lpstr>
      <vt:lpstr>Additional recent results</vt:lpstr>
      <vt:lpstr>Additional recent results</vt:lpstr>
      <vt:lpstr>Forum discussions / official comments</vt:lpstr>
      <vt:lpstr>References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 Alagic</cp:lastModifiedBy>
  <cp:revision>1752</cp:revision>
  <dcterms:created xsi:type="dcterms:W3CDTF">2020-01-13T02:49:23Z</dcterms:created>
  <dcterms:modified xsi:type="dcterms:W3CDTF">2021-11-19T15:03:07Z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