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3" r:id="rId4"/>
    <p:sldId id="287" r:id="rId5"/>
    <p:sldId id="288" r:id="rId6"/>
    <p:sldId id="289" r:id="rId7"/>
    <p:sldId id="291" r:id="rId8"/>
    <p:sldId id="286" r:id="rId9"/>
    <p:sldId id="285" r:id="rId10"/>
    <p:sldId id="290" r:id="rId11"/>
    <p:sldId id="292" r:id="rId12"/>
    <p:sldId id="293" r:id="rId13"/>
    <p:sldId id="294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0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2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5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43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77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7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3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6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print.iacr.org/2017/63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Kyber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NIST PQC submission by CRYSTALS team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NIST internal presentation by Gorjan </a:t>
            </a:r>
            <a:r>
              <a:rPr lang="en-US" dirty="0" err="1">
                <a:solidFill>
                  <a:schemeClr val="bg1"/>
                </a:solidFill>
              </a:rPr>
              <a:t>Alagic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A56744C-7FC8-4899-BC84-97152F4A56AC}"/>
              </a:ext>
            </a:extLst>
          </p:cNvPr>
          <p:cNvCxnSpPr/>
          <p:nvPr/>
        </p:nvCxnSpPr>
        <p:spPr>
          <a:xfrm>
            <a:off x="3315855" y="4886036"/>
            <a:ext cx="54956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340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Parameter sets, security strength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94080" y="1185164"/>
                <a:ext cx="10180320" cy="541934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chosen so you can </a:t>
                </a:r>
                <a:r>
                  <a:rPr lang="en-US" dirty="0" err="1"/>
                  <a:t>encaps</a:t>
                </a:r>
                <a:r>
                  <a:rPr lang="en-US" dirty="0"/>
                  <a:t> 256-bit keys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is the matrix dimension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/>
                  <a:t> is smallest prime </a:t>
                </a:r>
                <a:r>
                  <a:rPr lang="en-US" dirty="0" err="1"/>
                  <a:t>s.t.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|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(for NTT.)</a:t>
                </a:r>
              </a:p>
              <a:p>
                <a:r>
                  <a:rPr lang="en-US" dirty="0"/>
                  <a:t>rest are set to balance security, sizes of things, and Dec failure probability.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4080" y="1185164"/>
                <a:ext cx="10180320" cy="5419344"/>
              </a:xfrm>
              <a:blipFill>
                <a:blip r:embed="rId2"/>
                <a:stretch>
                  <a:fillRect l="-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331D0EEF-60C0-4CEA-BBF7-0C4CE6BB51FC}"/>
              </a:ext>
            </a:extLst>
          </p:cNvPr>
          <p:cNvGrpSpPr/>
          <p:nvPr/>
        </p:nvGrpSpPr>
        <p:grpSpPr>
          <a:xfrm>
            <a:off x="232559" y="872738"/>
            <a:ext cx="11853668" cy="2272714"/>
            <a:chOff x="220649" y="1595748"/>
            <a:chExt cx="11853668" cy="227271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1C1F7B8-5ADB-4BC3-BC71-1FED2B20ED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0649" y="1595748"/>
              <a:ext cx="11750701" cy="21168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526DFB3-BC2B-4097-8D10-33C7B33A56C5}"/>
                </a:ext>
              </a:extLst>
            </p:cNvPr>
            <p:cNvSpPr txBox="1"/>
            <p:nvPr/>
          </p:nvSpPr>
          <p:spPr>
            <a:xfrm rot="18411761">
              <a:off x="9569883" y="2822920"/>
              <a:ext cx="17217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not important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10E85EC-BF75-4352-80DD-9611CB0C5051}"/>
                </a:ext>
              </a:extLst>
            </p:cNvPr>
            <p:cNvSpPr txBox="1"/>
            <p:nvPr/>
          </p:nvSpPr>
          <p:spPr>
            <a:xfrm>
              <a:off x="11094946" y="1684818"/>
              <a:ext cx="97937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8000"/>
                  </a:solidFill>
                </a:rPr>
                <a:t>Dec failure</a:t>
              </a:r>
            </a:p>
            <a:p>
              <a:r>
                <a:rPr lang="en-US" sz="1400" dirty="0">
                  <a:solidFill>
                    <a:srgbClr val="008000"/>
                  </a:solidFill>
                </a:rPr>
                <a:t>probability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AC6D8E0-849A-4732-9F69-1E8C91DB51B6}"/>
                </a:ext>
              </a:extLst>
            </p:cNvPr>
            <p:cNvSpPr txBox="1"/>
            <p:nvPr/>
          </p:nvSpPr>
          <p:spPr>
            <a:xfrm>
              <a:off x="9261970" y="1684818"/>
              <a:ext cx="636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8000"/>
                  </a:solidFill>
                </a:rPr>
                <a:t>noise </a:t>
              </a:r>
            </a:p>
            <a:p>
              <a:r>
                <a:rPr lang="en-US" sz="1400" dirty="0">
                  <a:solidFill>
                    <a:srgbClr val="008000"/>
                  </a:solidFill>
                </a:rPr>
                <a:t>param</a:t>
              </a: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7EC99928-A09B-4AE4-A37F-BFCECE5F58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740" y="2957793"/>
            <a:ext cx="11840401" cy="15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03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Some Design rationale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Module-LWE: </a:t>
                </a:r>
                <a:r>
                  <a:rPr lang="en-US" dirty="0"/>
                  <a:t>similar performance to Ring-LWE but a bit less structure (in the direction of plain LWE);</a:t>
                </a:r>
              </a:p>
              <a:p>
                <a:endParaRPr lang="en-US" b="1" dirty="0"/>
              </a:p>
              <a:p>
                <a:r>
                  <a:rPr lang="en-US" b="1" dirty="0"/>
                  <a:t>CCA transform: </a:t>
                </a:r>
                <a:r>
                  <a:rPr lang="en-US" dirty="0"/>
                  <a:t>conservative, protects against bugs in implementation, accidental caching of keys, etc.;</a:t>
                </a:r>
              </a:p>
              <a:p>
                <a:endParaRPr lang="en-US" b="1" dirty="0"/>
              </a:p>
              <a:p>
                <a:r>
                  <a:rPr lang="en-US" b="1" dirty="0"/>
                  <a:t>Compress/Decompress: </a:t>
                </a:r>
                <a:r>
                  <a:rPr lang="en-US" dirty="0"/>
                  <a:t>smaller ciphertexts and keys than sending things in the NTT domain;</a:t>
                </a:r>
              </a:p>
              <a:p>
                <a:endParaRPr lang="en-US" b="1" dirty="0"/>
              </a:p>
              <a:p>
                <a:r>
                  <a:rPr lang="en-US" b="1" dirty="0"/>
                  <a:t>“against all authority”: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is freshly sampled with each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𝑝𝑘</m:t>
                    </m:r>
                  </m:oMath>
                </a14:m>
                <a:r>
                  <a:rPr lang="en-US" dirty="0"/>
                  <a:t> instead of being a system parameter;</a:t>
                </a:r>
              </a:p>
              <a:p>
                <a:endParaRPr lang="en-US" b="1" dirty="0"/>
              </a:p>
              <a:p>
                <a:r>
                  <a:rPr lang="en-US" b="1" dirty="0"/>
                  <a:t> noise:</a:t>
                </a:r>
                <a:r>
                  <a:rPr lang="en-US" dirty="0"/>
                  <a:t> centered binomial (easier, more efficient?); </a:t>
                </a:r>
                <a:endParaRPr lang="en-US" b="1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  <a:blipFill>
                <a:blip r:embed="rId2"/>
                <a:stretch>
                  <a:fillRect l="-419" t="-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3138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0547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1B64F2-0FE1-4A9E-9466-338591AE8B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268" y="1409385"/>
            <a:ext cx="8559678" cy="5448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503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76008"/>
              </p:ext>
            </p:extLst>
          </p:nvPr>
        </p:nvGraphicFramePr>
        <p:xfrm>
          <a:off x="45720" y="0"/>
          <a:ext cx="12146283" cy="877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5411">
                  <a:extLst>
                    <a:ext uri="{9D8B030D-6E8A-4147-A177-3AD203B41FA5}">
                      <a16:colId xmlns:a16="http://schemas.microsoft.com/office/drawing/2014/main" val="2979786556"/>
                    </a:ext>
                  </a:extLst>
                </a:gridCol>
                <a:gridCol w="1087484">
                  <a:extLst>
                    <a:ext uri="{9D8B030D-6E8A-4147-A177-3AD203B41FA5}">
                      <a16:colId xmlns:a16="http://schemas.microsoft.com/office/drawing/2014/main" val="1655153303"/>
                    </a:ext>
                  </a:extLst>
                </a:gridCol>
                <a:gridCol w="520101">
                  <a:extLst>
                    <a:ext uri="{9D8B030D-6E8A-4147-A177-3AD203B41FA5}">
                      <a16:colId xmlns:a16="http://schemas.microsoft.com/office/drawing/2014/main" val="1891864547"/>
                    </a:ext>
                  </a:extLst>
                </a:gridCol>
                <a:gridCol w="635460">
                  <a:extLst>
                    <a:ext uri="{9D8B030D-6E8A-4147-A177-3AD203B41FA5}">
                      <a16:colId xmlns:a16="http://schemas.microsoft.com/office/drawing/2014/main" val="3766509407"/>
                    </a:ext>
                  </a:extLst>
                </a:gridCol>
                <a:gridCol w="404742">
                  <a:extLst>
                    <a:ext uri="{9D8B030D-6E8A-4147-A177-3AD203B41FA5}">
                      <a16:colId xmlns:a16="http://schemas.microsoft.com/office/drawing/2014/main" val="2949848098"/>
                    </a:ext>
                  </a:extLst>
                </a:gridCol>
                <a:gridCol w="1000800">
                  <a:extLst>
                    <a:ext uri="{9D8B030D-6E8A-4147-A177-3AD203B41FA5}">
                      <a16:colId xmlns:a16="http://schemas.microsoft.com/office/drawing/2014/main" val="812195233"/>
                    </a:ext>
                  </a:extLst>
                </a:gridCol>
                <a:gridCol w="898356">
                  <a:extLst>
                    <a:ext uri="{9D8B030D-6E8A-4147-A177-3AD203B41FA5}">
                      <a16:colId xmlns:a16="http://schemas.microsoft.com/office/drawing/2014/main" val="2035332051"/>
                    </a:ext>
                  </a:extLst>
                </a:gridCol>
                <a:gridCol w="898356">
                  <a:extLst>
                    <a:ext uri="{9D8B030D-6E8A-4147-A177-3AD203B41FA5}">
                      <a16:colId xmlns:a16="http://schemas.microsoft.com/office/drawing/2014/main" val="2904514499"/>
                    </a:ext>
                  </a:extLst>
                </a:gridCol>
                <a:gridCol w="898356">
                  <a:extLst>
                    <a:ext uri="{9D8B030D-6E8A-4147-A177-3AD203B41FA5}">
                      <a16:colId xmlns:a16="http://schemas.microsoft.com/office/drawing/2014/main" val="4090807549"/>
                    </a:ext>
                  </a:extLst>
                </a:gridCol>
                <a:gridCol w="898356">
                  <a:extLst>
                    <a:ext uri="{9D8B030D-6E8A-4147-A177-3AD203B41FA5}">
                      <a16:colId xmlns:a16="http://schemas.microsoft.com/office/drawing/2014/main" val="597772529"/>
                    </a:ext>
                  </a:extLst>
                </a:gridCol>
                <a:gridCol w="898356">
                  <a:extLst>
                    <a:ext uri="{9D8B030D-6E8A-4147-A177-3AD203B41FA5}">
                      <a16:colId xmlns:a16="http://schemas.microsoft.com/office/drawing/2014/main" val="604764576"/>
                    </a:ext>
                  </a:extLst>
                </a:gridCol>
                <a:gridCol w="520101">
                  <a:extLst>
                    <a:ext uri="{9D8B030D-6E8A-4147-A177-3AD203B41FA5}">
                      <a16:colId xmlns:a16="http://schemas.microsoft.com/office/drawing/2014/main" val="14357417"/>
                    </a:ext>
                  </a:extLst>
                </a:gridCol>
                <a:gridCol w="520101">
                  <a:extLst>
                    <a:ext uri="{9D8B030D-6E8A-4147-A177-3AD203B41FA5}">
                      <a16:colId xmlns:a16="http://schemas.microsoft.com/office/drawing/2014/main" val="899699014"/>
                    </a:ext>
                  </a:extLst>
                </a:gridCol>
                <a:gridCol w="520101">
                  <a:extLst>
                    <a:ext uri="{9D8B030D-6E8A-4147-A177-3AD203B41FA5}">
                      <a16:colId xmlns:a16="http://schemas.microsoft.com/office/drawing/2014/main" val="458195908"/>
                    </a:ext>
                  </a:extLst>
                </a:gridCol>
                <a:gridCol w="520101">
                  <a:extLst>
                    <a:ext uri="{9D8B030D-6E8A-4147-A177-3AD203B41FA5}">
                      <a16:colId xmlns:a16="http://schemas.microsoft.com/office/drawing/2014/main" val="2826201955"/>
                    </a:ext>
                  </a:extLst>
                </a:gridCol>
                <a:gridCol w="520101">
                  <a:extLst>
                    <a:ext uri="{9D8B030D-6E8A-4147-A177-3AD203B41FA5}">
                      <a16:colId xmlns:a16="http://schemas.microsoft.com/office/drawing/2014/main" val="3522614780"/>
                    </a:ext>
                  </a:extLst>
                </a:gridCol>
              </a:tblGrid>
              <a:tr h="29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CRYSTALS-Kyber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kyber512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440519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777761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639967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928656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783765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1373997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extLst>
                  <a:ext uri="{0D108BD9-81ED-4DB2-BD59-A6C34878D82A}">
                    <a16:rowId xmlns:a16="http://schemas.microsoft.com/office/drawing/2014/main" val="451391528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CRYSTALS-Kyber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kyber768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729808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1225270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982173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1618276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1171685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1749946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2400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1088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1152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extLst>
                  <a:ext uri="{0D108BD9-81ED-4DB2-BD59-A6C34878D82A}">
                    <a16:rowId xmlns:a16="http://schemas.microsoft.com/office/drawing/2014/main" val="388782259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CRYSTALS-Kyber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kyber1024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1074457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1351579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1366784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2112734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1652596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2703872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3168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extLst>
                  <a:ext uri="{0D108BD9-81ED-4DB2-BD59-A6C34878D82A}">
                    <a16:rowId xmlns:a16="http://schemas.microsoft.com/office/drawing/2014/main" val="117758189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604560"/>
              </p:ext>
            </p:extLst>
          </p:nvPr>
        </p:nvGraphicFramePr>
        <p:xfrm>
          <a:off x="45720" y="877824"/>
          <a:ext cx="12146283" cy="512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3631">
                  <a:extLst>
                    <a:ext uri="{9D8B030D-6E8A-4147-A177-3AD203B41FA5}">
                      <a16:colId xmlns:a16="http://schemas.microsoft.com/office/drawing/2014/main" val="1383869964"/>
                    </a:ext>
                  </a:extLst>
                </a:gridCol>
                <a:gridCol w="1150438">
                  <a:extLst>
                    <a:ext uri="{9D8B030D-6E8A-4147-A177-3AD203B41FA5}">
                      <a16:colId xmlns:a16="http://schemas.microsoft.com/office/drawing/2014/main" val="2268514131"/>
                    </a:ext>
                  </a:extLst>
                </a:gridCol>
                <a:gridCol w="550209">
                  <a:extLst>
                    <a:ext uri="{9D8B030D-6E8A-4147-A177-3AD203B41FA5}">
                      <a16:colId xmlns:a16="http://schemas.microsoft.com/office/drawing/2014/main" val="3314376955"/>
                    </a:ext>
                  </a:extLst>
                </a:gridCol>
                <a:gridCol w="624682">
                  <a:extLst>
                    <a:ext uri="{9D8B030D-6E8A-4147-A177-3AD203B41FA5}">
                      <a16:colId xmlns:a16="http://schemas.microsoft.com/office/drawing/2014/main" val="4207382902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8213969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1326309395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1038620906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92540408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84575721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1091233002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870725900"/>
                    </a:ext>
                  </a:extLst>
                </a:gridCol>
                <a:gridCol w="539496">
                  <a:extLst>
                    <a:ext uri="{9D8B030D-6E8A-4147-A177-3AD203B41FA5}">
                      <a16:colId xmlns:a16="http://schemas.microsoft.com/office/drawing/2014/main" val="1753522076"/>
                    </a:ext>
                  </a:extLst>
                </a:gridCol>
                <a:gridCol w="521208">
                  <a:extLst>
                    <a:ext uri="{9D8B030D-6E8A-4147-A177-3AD203B41FA5}">
                      <a16:colId xmlns:a16="http://schemas.microsoft.com/office/drawing/2014/main" val="3811570661"/>
                    </a:ext>
                  </a:extLst>
                </a:gridCol>
                <a:gridCol w="557784">
                  <a:extLst>
                    <a:ext uri="{9D8B030D-6E8A-4147-A177-3AD203B41FA5}">
                      <a16:colId xmlns:a16="http://schemas.microsoft.com/office/drawing/2014/main" val="36415621"/>
                    </a:ext>
                  </a:extLst>
                </a:gridCol>
                <a:gridCol w="431250">
                  <a:extLst>
                    <a:ext uri="{9D8B030D-6E8A-4147-A177-3AD203B41FA5}">
                      <a16:colId xmlns:a16="http://schemas.microsoft.com/office/drawing/2014/main" val="2591025775"/>
                    </a:ext>
                  </a:extLst>
                </a:gridCol>
                <a:gridCol w="550209">
                  <a:extLst>
                    <a:ext uri="{9D8B030D-6E8A-4147-A177-3AD203B41FA5}">
                      <a16:colId xmlns:a16="http://schemas.microsoft.com/office/drawing/2014/main" val="1439896498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Frodo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FrodoKEM-640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Times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1364752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1589050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1815181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2938233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1804051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4428250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19872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9616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9736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236447169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Frodo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FrodoKEM-976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Times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2772340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4078228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3665833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7419629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3560771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6801659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31272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15632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15768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156136589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127722"/>
              </p:ext>
            </p:extLst>
          </p:nvPr>
        </p:nvGraphicFramePr>
        <p:xfrm>
          <a:off x="45722" y="1389888"/>
          <a:ext cx="12146280" cy="363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6150">
                  <a:extLst>
                    <a:ext uri="{9D8B030D-6E8A-4147-A177-3AD203B41FA5}">
                      <a16:colId xmlns:a16="http://schemas.microsoft.com/office/drawing/2014/main" val="2540481411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3615386966"/>
                    </a:ext>
                  </a:extLst>
                </a:gridCol>
                <a:gridCol w="201168">
                  <a:extLst>
                    <a:ext uri="{9D8B030D-6E8A-4147-A177-3AD203B41FA5}">
                      <a16:colId xmlns:a16="http://schemas.microsoft.com/office/drawing/2014/main" val="10323126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96908520"/>
                    </a:ext>
                  </a:extLst>
                </a:gridCol>
                <a:gridCol w="576072">
                  <a:extLst>
                    <a:ext uri="{9D8B030D-6E8A-4147-A177-3AD203B41FA5}">
                      <a16:colId xmlns:a16="http://schemas.microsoft.com/office/drawing/2014/main" val="312698341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val="1465128092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322673718"/>
                    </a:ext>
                  </a:extLst>
                </a:gridCol>
                <a:gridCol w="905256">
                  <a:extLst>
                    <a:ext uri="{9D8B030D-6E8A-4147-A177-3AD203B41FA5}">
                      <a16:colId xmlns:a16="http://schemas.microsoft.com/office/drawing/2014/main" val="180973563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30199980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2848973451"/>
                    </a:ext>
                  </a:extLst>
                </a:gridCol>
                <a:gridCol w="905256">
                  <a:extLst>
                    <a:ext uri="{9D8B030D-6E8A-4147-A177-3AD203B41FA5}">
                      <a16:colId xmlns:a16="http://schemas.microsoft.com/office/drawing/2014/main" val="1847886582"/>
                    </a:ext>
                  </a:extLst>
                </a:gridCol>
                <a:gridCol w="530352">
                  <a:extLst>
                    <a:ext uri="{9D8B030D-6E8A-4147-A177-3AD203B41FA5}">
                      <a16:colId xmlns:a16="http://schemas.microsoft.com/office/drawing/2014/main" val="3603709720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21180887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1599683159"/>
                    </a:ext>
                  </a:extLst>
                </a:gridCol>
                <a:gridCol w="440393">
                  <a:extLst>
                    <a:ext uri="{9D8B030D-6E8A-4147-A177-3AD203B41FA5}">
                      <a16:colId xmlns:a16="http://schemas.microsoft.com/office/drawing/2014/main" val="935536667"/>
                    </a:ext>
                  </a:extLst>
                </a:gridCol>
                <a:gridCol w="550209">
                  <a:extLst>
                    <a:ext uri="{9D8B030D-6E8A-4147-A177-3AD203B41FA5}">
                      <a16:colId xmlns:a16="http://schemas.microsoft.com/office/drawing/2014/main" val="1341512739"/>
                    </a:ext>
                  </a:extLst>
                </a:gridCol>
              </a:tblGrid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newhope512cpa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438874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483028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674805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714350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129251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132934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2895528557"/>
                  </a:ext>
                </a:extLst>
              </a:tr>
              <a:tr h="25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newhope512cca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513054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551834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776525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819449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874199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1013095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3733790980"/>
                  </a:ext>
                </a:extLst>
              </a:tr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newhope1024cpa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955693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985806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1402605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1525623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267971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281615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2176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3530788132"/>
                  </a:ext>
                </a:extLst>
              </a:tr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newhope1024cca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1023877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1076737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1528702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1627156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1755817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1825233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3680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2208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3549999995"/>
                  </a:ext>
                </a:extLst>
              </a:tr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 Prime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sntrup4591761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43633012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43865807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22761101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27101314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59551582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62508579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155422688"/>
                  </a:ext>
                </a:extLst>
              </a:tr>
              <a:tr h="432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 Prime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ntrulpr4591761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9579562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14060919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45677602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44116905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68706766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71245370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2168655212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NTRU-HRSS-KEM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NTRU-HRSS-KEM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177885211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191376309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3738930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3965430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10952767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11383908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3769023202"/>
                  </a:ext>
                </a:extLst>
              </a:tr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NTRUEncrypt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ntru-kem-443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1157176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1257307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324235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394406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343907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363281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3264981482"/>
                  </a:ext>
                </a:extLst>
              </a:tr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NTRUEncrypt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ntru-kem-743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2895635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3031086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530839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579527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668692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767267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1173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1218544223"/>
                  </a:ext>
                </a:extLst>
              </a:tr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NTRUEncrypt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ntru-kem-1024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130923156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135483043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214349837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224147211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373198501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385916996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8194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4097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4097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14658141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18828"/>
              </p:ext>
            </p:extLst>
          </p:nvPr>
        </p:nvGraphicFramePr>
        <p:xfrm>
          <a:off x="45720" y="5029503"/>
          <a:ext cx="12146281" cy="14087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7008">
                  <a:extLst>
                    <a:ext uri="{9D8B030D-6E8A-4147-A177-3AD203B41FA5}">
                      <a16:colId xmlns:a16="http://schemas.microsoft.com/office/drawing/2014/main" val="4005728062"/>
                    </a:ext>
                  </a:extLst>
                </a:gridCol>
                <a:gridCol w="1246563">
                  <a:extLst>
                    <a:ext uri="{9D8B030D-6E8A-4147-A177-3AD203B41FA5}">
                      <a16:colId xmlns:a16="http://schemas.microsoft.com/office/drawing/2014/main" val="3296395802"/>
                    </a:ext>
                  </a:extLst>
                </a:gridCol>
                <a:gridCol w="30706">
                  <a:extLst>
                    <a:ext uri="{9D8B030D-6E8A-4147-A177-3AD203B41FA5}">
                      <a16:colId xmlns:a16="http://schemas.microsoft.com/office/drawing/2014/main" val="693359509"/>
                    </a:ext>
                  </a:extLst>
                </a:gridCol>
                <a:gridCol w="688691">
                  <a:extLst>
                    <a:ext uri="{9D8B030D-6E8A-4147-A177-3AD203B41FA5}">
                      <a16:colId xmlns:a16="http://schemas.microsoft.com/office/drawing/2014/main" val="2310778599"/>
                    </a:ext>
                  </a:extLst>
                </a:gridCol>
                <a:gridCol w="905256">
                  <a:extLst>
                    <a:ext uri="{9D8B030D-6E8A-4147-A177-3AD203B41FA5}">
                      <a16:colId xmlns:a16="http://schemas.microsoft.com/office/drawing/2014/main" val="3886968788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val="3158239319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85232234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95153831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3887468916"/>
                    </a:ext>
                  </a:extLst>
                </a:gridCol>
                <a:gridCol w="850392">
                  <a:extLst>
                    <a:ext uri="{9D8B030D-6E8A-4147-A177-3AD203B41FA5}">
                      <a16:colId xmlns:a16="http://schemas.microsoft.com/office/drawing/2014/main" val="202732724"/>
                    </a:ext>
                  </a:extLst>
                </a:gridCol>
                <a:gridCol w="923544">
                  <a:extLst>
                    <a:ext uri="{9D8B030D-6E8A-4147-A177-3AD203B41FA5}">
                      <a16:colId xmlns:a16="http://schemas.microsoft.com/office/drawing/2014/main" val="2609478174"/>
                    </a:ext>
                  </a:extLst>
                </a:gridCol>
                <a:gridCol w="539496">
                  <a:extLst>
                    <a:ext uri="{9D8B030D-6E8A-4147-A177-3AD203B41FA5}">
                      <a16:colId xmlns:a16="http://schemas.microsoft.com/office/drawing/2014/main" val="3849839779"/>
                    </a:ext>
                  </a:extLst>
                </a:gridCol>
                <a:gridCol w="740664">
                  <a:extLst>
                    <a:ext uri="{9D8B030D-6E8A-4147-A177-3AD203B41FA5}">
                      <a16:colId xmlns:a16="http://schemas.microsoft.com/office/drawing/2014/main" val="2212880379"/>
                    </a:ext>
                  </a:extLst>
                </a:gridCol>
                <a:gridCol w="521208">
                  <a:extLst>
                    <a:ext uri="{9D8B030D-6E8A-4147-A177-3AD203B41FA5}">
                      <a16:colId xmlns:a16="http://schemas.microsoft.com/office/drawing/2014/main" val="1850578596"/>
                    </a:ext>
                  </a:extLst>
                </a:gridCol>
                <a:gridCol w="230080">
                  <a:extLst>
                    <a:ext uri="{9D8B030D-6E8A-4147-A177-3AD203B41FA5}">
                      <a16:colId xmlns:a16="http://schemas.microsoft.com/office/drawing/2014/main" val="4273103832"/>
                    </a:ext>
                  </a:extLst>
                </a:gridCol>
                <a:gridCol w="550209">
                  <a:extLst>
                    <a:ext uri="{9D8B030D-6E8A-4147-A177-3AD203B41FA5}">
                      <a16:colId xmlns:a16="http://schemas.microsoft.com/office/drawing/2014/main" val="3394208417"/>
                    </a:ext>
                  </a:extLst>
                </a:gridCol>
              </a:tblGrid>
              <a:tr h="2917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Lizard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KEM_CATEGORY1_N536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Times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40869466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45807345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1362446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1382731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1029449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1359913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8608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1130496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17696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394606330"/>
                  </a:ext>
                </a:extLst>
              </a:tr>
              <a:tr h="2917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Lizard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KEM_CATEGORY1_N663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Times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53580859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58381975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1680898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2124422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1265266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1828766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10640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1390592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10896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1470317820"/>
                  </a:ext>
                </a:extLst>
              </a:tr>
              <a:tr h="550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Lizard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RING_CATEGORY3_N1024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Times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357107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916915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156802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334678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205620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217213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4144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441718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800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Pros /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334906"/>
          </a:xfrm>
        </p:spPr>
        <p:txBody>
          <a:bodyPr>
            <a:normAutofit/>
          </a:bodyPr>
          <a:lstStyle/>
          <a:p>
            <a:r>
              <a:rPr lang="en-US" b="1" dirty="0" err="1"/>
              <a:t>Kyber</a:t>
            </a:r>
            <a:r>
              <a:rPr lang="en-US" b="1" dirty="0"/>
              <a:t> (vs SIDH):  </a:t>
            </a:r>
            <a:r>
              <a:rPr lang="en-US" dirty="0"/>
              <a:t>3x larger</a:t>
            </a:r>
            <a:r>
              <a:rPr lang="en-US" b="1" dirty="0"/>
              <a:t> </a:t>
            </a:r>
            <a:r>
              <a:rPr lang="en-US" dirty="0"/>
              <a:t>keys, but 2x faster, and more standard assumption;</a:t>
            </a:r>
          </a:p>
          <a:p>
            <a:endParaRPr lang="en-US" b="1" dirty="0"/>
          </a:p>
          <a:p>
            <a:r>
              <a:rPr lang="en-US" b="1" dirty="0" err="1"/>
              <a:t>Kyber</a:t>
            </a:r>
            <a:r>
              <a:rPr lang="en-US" b="1" dirty="0"/>
              <a:t> (vs code-based): </a:t>
            </a:r>
            <a:r>
              <a:rPr lang="en-US" dirty="0"/>
              <a:t>much smaller keys, but less conservative assumption (besides QC-MDPC, which (they say) can’t be used for CCA KEMs.)</a:t>
            </a:r>
          </a:p>
          <a:p>
            <a:endParaRPr lang="en-US" b="1" dirty="0"/>
          </a:p>
          <a:p>
            <a:r>
              <a:rPr lang="en-US" b="1" dirty="0" err="1"/>
              <a:t>Kyber</a:t>
            </a:r>
            <a:r>
              <a:rPr lang="en-US" b="1" dirty="0"/>
              <a:t> (vs LWE, e.g., Frodo): </a:t>
            </a:r>
            <a:r>
              <a:rPr lang="en-US" dirty="0" smtClean="0"/>
              <a:t>“10x </a:t>
            </a:r>
            <a:r>
              <a:rPr lang="en-US" dirty="0"/>
              <a:t>smaller keys, 10x faster</a:t>
            </a:r>
            <a:r>
              <a:rPr lang="en-US" dirty="0" smtClean="0"/>
              <a:t>,” </a:t>
            </a:r>
            <a:r>
              <a:rPr lang="en-US" dirty="0"/>
              <a:t>but more structured assumption;</a:t>
            </a:r>
          </a:p>
          <a:p>
            <a:endParaRPr lang="en-US" b="1" dirty="0"/>
          </a:p>
          <a:p>
            <a:r>
              <a:rPr lang="en-US" b="1" dirty="0" err="1"/>
              <a:t>Kyber</a:t>
            </a:r>
            <a:r>
              <a:rPr lang="en-US" b="1" dirty="0"/>
              <a:t> (vs Ring-LWE, e.g., </a:t>
            </a:r>
            <a:r>
              <a:rPr lang="en-US" b="1" dirty="0" err="1"/>
              <a:t>NewHope</a:t>
            </a:r>
            <a:r>
              <a:rPr lang="en-US" b="1" dirty="0"/>
              <a:t>): </a:t>
            </a:r>
            <a:r>
              <a:rPr lang="en-US" dirty="0"/>
              <a:t>easier to scale up security strength, a bit less structure;</a:t>
            </a:r>
          </a:p>
          <a:p>
            <a:endParaRPr lang="en-US" b="1" dirty="0"/>
          </a:p>
          <a:p>
            <a:r>
              <a:rPr lang="en-US" b="1" dirty="0" err="1"/>
              <a:t>Kyber</a:t>
            </a:r>
            <a:r>
              <a:rPr lang="en-US" b="1" dirty="0"/>
              <a:t> (vs NTRU): </a:t>
            </a:r>
            <a:r>
              <a:rPr lang="en-US" dirty="0"/>
              <a:t>more efficient, fewer known attack approaches.</a:t>
            </a:r>
            <a:endParaRPr lang="en-US" b="1" dirty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74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kyber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334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KEM submission based on Module-LWE </a:t>
            </a:r>
            <a:r>
              <a:rPr lang="en-US" i="1" dirty="0"/>
              <a:t>(and Module-LWR?)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Part of “CRYSTALS” suite (other part is </a:t>
            </a:r>
            <a:r>
              <a:rPr lang="en-US" dirty="0" err="1"/>
              <a:t>Dilithium</a:t>
            </a:r>
            <a:r>
              <a:rPr lang="en-US" dirty="0"/>
              <a:t>.)</a:t>
            </a:r>
          </a:p>
          <a:p>
            <a:pPr marL="0" indent="0">
              <a:buNone/>
            </a:pPr>
            <a:r>
              <a:rPr lang="en-US" b="1" dirty="0"/>
              <a:t>Team: </a:t>
            </a:r>
            <a:r>
              <a:rPr lang="en-US" dirty="0"/>
              <a:t>Roberto </a:t>
            </a:r>
            <a:r>
              <a:rPr lang="en-US" dirty="0" err="1"/>
              <a:t>Avanzi</a:t>
            </a:r>
            <a:r>
              <a:rPr lang="en-US" dirty="0"/>
              <a:t>, </a:t>
            </a:r>
            <a:r>
              <a:rPr lang="en-US" dirty="0" err="1"/>
              <a:t>Joppe</a:t>
            </a:r>
            <a:r>
              <a:rPr lang="en-US" dirty="0"/>
              <a:t> Bos, Léo </a:t>
            </a:r>
            <a:r>
              <a:rPr lang="en-US" dirty="0" err="1"/>
              <a:t>Ducas</a:t>
            </a:r>
            <a:r>
              <a:rPr lang="en-US" dirty="0"/>
              <a:t>, Eike </a:t>
            </a:r>
            <a:r>
              <a:rPr lang="en-US" dirty="0" err="1"/>
              <a:t>Kiltz</a:t>
            </a:r>
            <a:r>
              <a:rPr lang="en-US" dirty="0"/>
              <a:t>, </a:t>
            </a:r>
            <a:r>
              <a:rPr lang="en-US" dirty="0" err="1"/>
              <a:t>Tancrède</a:t>
            </a:r>
            <a:r>
              <a:rPr lang="en-US" dirty="0"/>
              <a:t> </a:t>
            </a:r>
            <a:r>
              <a:rPr lang="en-US" dirty="0" err="1"/>
              <a:t>Lepoint</a:t>
            </a:r>
            <a:r>
              <a:rPr lang="en-US" dirty="0"/>
              <a:t>,  Vadim </a:t>
            </a:r>
            <a:r>
              <a:rPr lang="en-US" dirty="0" err="1"/>
              <a:t>Lyubashevsky</a:t>
            </a:r>
            <a:r>
              <a:rPr lang="en-US" dirty="0"/>
              <a:t>, John M. </a:t>
            </a:r>
            <a:r>
              <a:rPr lang="en-US" dirty="0" err="1"/>
              <a:t>Schanck</a:t>
            </a:r>
            <a:r>
              <a:rPr lang="en-US" dirty="0"/>
              <a:t>, Peter Schwabe,  Gregor Seiler, Damien </a:t>
            </a:r>
            <a:r>
              <a:rPr lang="en-US" dirty="0" err="1"/>
              <a:t>Stehlé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Refs: </a:t>
            </a:r>
            <a:r>
              <a:rPr lang="en-US" dirty="0"/>
              <a:t>supporting docs and </a:t>
            </a:r>
            <a:r>
              <a:rPr lang="en-US" dirty="0">
                <a:hlinkClick r:id="rId2"/>
              </a:rPr>
              <a:t>https://eprint.iacr.org/2017/634</a:t>
            </a:r>
            <a:r>
              <a:rPr lang="en-US" dirty="0"/>
              <a:t> (</a:t>
            </a:r>
            <a:r>
              <a:rPr lang="en-US" sz="1400" i="1" dirty="0"/>
              <a:t>CRYSTALS – </a:t>
            </a:r>
            <a:r>
              <a:rPr lang="en-US" sz="1400" i="1" dirty="0" err="1"/>
              <a:t>Kyber</a:t>
            </a:r>
            <a:r>
              <a:rPr lang="en-US" sz="1400" i="1" dirty="0"/>
              <a:t>: a CCA-secure module-lattice-based KEM</a:t>
            </a:r>
            <a:r>
              <a:rPr lang="en-US" dirty="0"/>
              <a:t>)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The usual two steps: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err="1"/>
              <a:t>Kyber.CPAPKE</a:t>
            </a: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err="1"/>
              <a:t>Kyber.CCAKEM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638D58B-D39A-41B5-8550-72D4511FEC3C}"/>
              </a:ext>
            </a:extLst>
          </p:cNvPr>
          <p:cNvGrpSpPr/>
          <p:nvPr/>
        </p:nvGrpSpPr>
        <p:grpSpPr>
          <a:xfrm>
            <a:off x="6019800" y="4690533"/>
            <a:ext cx="5097486" cy="1997380"/>
            <a:chOff x="6019800" y="4690533"/>
            <a:chExt cx="5097486" cy="199738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7CC2ECD-7A4F-45CB-86D0-7A68080E2CBB}"/>
                </a:ext>
              </a:extLst>
            </p:cNvPr>
            <p:cNvCxnSpPr/>
            <p:nvPr/>
          </p:nvCxnSpPr>
          <p:spPr>
            <a:xfrm>
              <a:off x="6019800" y="4690533"/>
              <a:ext cx="0" cy="72813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3E98FB5-BEBC-4272-93BB-C983038614DC}"/>
                </a:ext>
              </a:extLst>
            </p:cNvPr>
            <p:cNvSpPr txBox="1"/>
            <p:nvPr/>
          </p:nvSpPr>
          <p:spPr>
            <a:xfrm>
              <a:off x="6019800" y="4858376"/>
              <a:ext cx="22885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“tweaked” Fujisaki-Okamoto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F8F7A50-2F62-455B-A81C-7DE04A4EAC1A}"/>
                </a:ext>
              </a:extLst>
            </p:cNvPr>
            <p:cNvCxnSpPr/>
            <p:nvPr/>
          </p:nvCxnSpPr>
          <p:spPr>
            <a:xfrm>
              <a:off x="7044267" y="5672667"/>
              <a:ext cx="118533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DF4DAE9-45D8-4733-A2FA-1EF6910D065D}"/>
                </a:ext>
              </a:extLst>
            </p:cNvPr>
            <p:cNvSpPr txBox="1"/>
            <p:nvPr/>
          </p:nvSpPr>
          <p:spPr>
            <a:xfrm>
              <a:off x="8308312" y="5487584"/>
              <a:ext cx="280897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Kyber512 (security level 1)</a:t>
              </a:r>
            </a:p>
            <a:p>
              <a:r>
                <a:rPr lang="en-US" dirty="0"/>
                <a:t>Kyber768 (security level 3)</a:t>
              </a:r>
            </a:p>
            <a:p>
              <a:r>
                <a:rPr lang="en-US" dirty="0"/>
                <a:t>Kyber1024 (security level 5)</a:t>
              </a:r>
            </a:p>
            <a:p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6E4E617-69D0-4C49-BCDA-F6450B734EDF}"/>
                </a:ext>
              </a:extLst>
            </p:cNvPr>
            <p:cNvCxnSpPr/>
            <p:nvPr/>
          </p:nvCxnSpPr>
          <p:spPr>
            <a:xfrm>
              <a:off x="7044267" y="5672667"/>
              <a:ext cx="1193800" cy="2709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3BA8884-193D-41DE-9C9F-D7FD2B32323A}"/>
                </a:ext>
              </a:extLst>
            </p:cNvPr>
            <p:cNvCxnSpPr/>
            <p:nvPr/>
          </p:nvCxnSpPr>
          <p:spPr>
            <a:xfrm>
              <a:off x="7044267" y="5672667"/>
              <a:ext cx="1185333" cy="5065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069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Core math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Recall LWE:</a:t>
                </a:r>
              </a:p>
              <a:p>
                <a:r>
                  <a:rPr lang="en-US" dirty="0"/>
                  <a:t>random secret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𝒰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hard (search): find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from samples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</m:oMath>
                </a14:m>
                <a:r>
                  <a:rPr lang="en-US" dirty="0"/>
                  <a:t> [where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𝒰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dirty="0"/>
                  <a:t>];</a:t>
                </a:r>
              </a:p>
              <a:p>
                <a:r>
                  <a:rPr lang="en-US" dirty="0"/>
                  <a:t>hard (decision): distinguish above (i.e., LWE) samples from random (i.e.,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𝒰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/>
                  <a:t>)</a:t>
                </a:r>
                <a:r>
                  <a:rPr lang="en-US" b="0" i="1" dirty="0"/>
                  <a:t> </a:t>
                </a:r>
                <a:r>
                  <a:rPr lang="en-US" b="0" dirty="0"/>
                  <a:t>samples</a:t>
                </a:r>
                <a:r>
                  <a:rPr lang="en-US" b="0" i="1" dirty="0"/>
                  <a:t>.</a:t>
                </a:r>
              </a:p>
              <a:p>
                <a:pPr marL="0" indent="0">
                  <a:buNone/>
                </a:pPr>
                <a:r>
                  <a:rPr lang="en-US" b="1" dirty="0"/>
                  <a:t>Module-LWE:</a:t>
                </a:r>
              </a:p>
              <a:p>
                <a:r>
                  <a:rPr lang="en-US" b="0" dirty="0"/>
                  <a:t>define </a:t>
                </a:r>
                <a:r>
                  <a:rPr lang="en-US" dirty="0"/>
                  <a:t>ring of polynomials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; </a:t>
                </a:r>
              </a:p>
              <a:p>
                <a:r>
                  <a:rPr lang="en-US" dirty="0"/>
                  <a:t>hard (decision): for a secret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𝒰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, distinguish samples: </a:t>
                </a:r>
              </a:p>
              <a:p>
                <a:pPr marL="800100" lvl="2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p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where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𝒰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/>
                  <a:t>;</a:t>
                </a:r>
              </a:p>
              <a:p>
                <a:pPr marL="800100" lvl="2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𝒰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(probably also hard if we sample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/>
                  <a:t> via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𝜒</m:t>
                    </m:r>
                  </m:oMath>
                </a14:m>
                <a:r>
                  <a:rPr lang="en-US" dirty="0"/>
                  <a:t>.)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  <a:blipFill>
                <a:blip r:embed="rId2"/>
                <a:stretch>
                  <a:fillRect l="-539" t="-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4DAC1BA-7790-4BEC-971C-CAA06D85211D}"/>
              </a:ext>
            </a:extLst>
          </p:cNvPr>
          <p:cNvCxnSpPr/>
          <p:nvPr/>
        </p:nvCxnSpPr>
        <p:spPr>
          <a:xfrm flipH="1">
            <a:off x="8483600" y="1490133"/>
            <a:ext cx="448733" cy="61806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6A9C1D-05BE-417C-9734-5F1F0CCFD3D5}"/>
              </a:ext>
            </a:extLst>
          </p:cNvPr>
          <p:cNvSpPr txBox="1"/>
          <p:nvPr/>
        </p:nvSpPr>
        <p:spPr>
          <a:xfrm>
            <a:off x="8871948" y="1204358"/>
            <a:ext cx="2499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error distribution, e.g., Gaussian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68B7C81-A26B-4B53-9A96-16DBD7307D3D}"/>
              </a:ext>
            </a:extLst>
          </p:cNvPr>
          <p:cNvGrpSpPr/>
          <p:nvPr/>
        </p:nvGrpSpPr>
        <p:grpSpPr>
          <a:xfrm>
            <a:off x="5834888" y="4538472"/>
            <a:ext cx="2051283" cy="662942"/>
            <a:chOff x="5834888" y="4538472"/>
            <a:chExt cx="2051283" cy="662942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EE651B2D-68F4-4697-A98F-08589FEEF83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34888" y="4538472"/>
              <a:ext cx="832103" cy="417575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158A1C-7055-4D42-9D2F-D029415BB6B5}"/>
                </a:ext>
              </a:extLst>
            </p:cNvPr>
            <p:cNvSpPr txBox="1"/>
            <p:nvPr/>
          </p:nvSpPr>
          <p:spPr>
            <a:xfrm>
              <a:off x="6666991" y="4678194"/>
              <a:ext cx="12191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8000"/>
                  </a:solidFill>
                </a:rPr>
                <a:t>e.g., </a:t>
              </a:r>
              <a:r>
                <a:rPr lang="en-US" sz="1400" dirty="0" err="1">
                  <a:solidFill>
                    <a:srgbClr val="008000"/>
                  </a:solidFill>
                </a:rPr>
                <a:t>entrywise</a:t>
              </a:r>
              <a:endParaRPr lang="en-US" sz="1400" dirty="0">
                <a:solidFill>
                  <a:srgbClr val="008000"/>
                </a:solidFill>
              </a:endParaRPr>
            </a:p>
            <a:p>
              <a:r>
                <a:rPr lang="en-US" sz="1400" dirty="0">
                  <a:solidFill>
                    <a:srgbClr val="008000"/>
                  </a:solidFill>
                </a:rPr>
                <a:t>Gaussian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697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Kyber.CPAPKE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IND-CPA-secure PKE. </a:t>
                </a:r>
                <a:r>
                  <a:rPr lang="en-US" dirty="0"/>
                  <a:t>The basic approach:</a:t>
                </a:r>
              </a:p>
              <a:p>
                <a:pPr marL="0" indent="0">
                  <a:buNone/>
                </a:pPr>
                <a:r>
                  <a:rPr lang="en-US" b="1" dirty="0" err="1"/>
                  <a:t>KeyGen</a:t>
                </a:r>
                <a:r>
                  <a:rPr lang="en-US" b="1" dirty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≔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𝑨𝒔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output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≔(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≔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b="1" dirty="0"/>
                  <a:t>Enc </a:t>
                </a:r>
                <a:r>
                  <a:rPr lang="en-US" dirty="0"/>
                  <a:t>(on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) </a:t>
                </a:r>
                <a:r>
                  <a:rPr lang="en-US" b="1" dirty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≔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i="0" dirty="0">
                    <a:latin typeface="+mj-lt"/>
                  </a:rPr>
                  <a:t>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≔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begChr m:val="⌊"/>
                        <m:endChr m:val="⌋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/2</m:t>
                        </m:r>
                      </m:e>
                    </m:d>
                  </m:oMath>
                </a14:m>
                <a:r>
                  <a:rPr lang="en-US" b="1" dirty="0"/>
                  <a:t>.</a:t>
                </a:r>
              </a:p>
              <a:p>
                <a:r>
                  <a:rPr lang="en-US" dirty="0"/>
                  <a:t>output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b="1" dirty="0"/>
                  <a:t>Dec </a:t>
                </a:r>
                <a:r>
                  <a:rPr lang="en-US" dirty="0"/>
                  <a:t>(on input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):</a:t>
                </a:r>
              </a:p>
              <a:p>
                <a:r>
                  <a:rPr lang="en-US" dirty="0"/>
                  <a:t>output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US" dirty="0"/>
                  <a:t> (rounded).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  <a:blipFill>
                <a:blip r:embed="rId2"/>
                <a:stretch>
                  <a:fillRect l="-539" t="-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4597400" y="3108123"/>
            <a:ext cx="2242504" cy="642610"/>
            <a:chOff x="4597400" y="3108123"/>
            <a:chExt cx="2242504" cy="64261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592D37F3-873F-42E9-B79E-3FAEF3B5D811}"/>
                </a:ext>
              </a:extLst>
            </p:cNvPr>
            <p:cNvCxnSpPr/>
            <p:nvPr/>
          </p:nvCxnSpPr>
          <p:spPr>
            <a:xfrm flipH="1">
              <a:off x="4597400" y="3369733"/>
              <a:ext cx="863600" cy="381000"/>
            </a:xfrm>
            <a:prstGeom prst="straightConnector1">
              <a:avLst/>
            </a:prstGeom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C1A2C7A-709A-4121-9732-6BA07BDE77D0}"/>
                    </a:ext>
                  </a:extLst>
                </p:cNvPr>
                <p:cNvSpPr txBox="1"/>
                <p:nvPr/>
              </p:nvSpPr>
              <p:spPr>
                <a:xfrm>
                  <a:off x="5461000" y="3108123"/>
                  <a:ext cx="137890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008000"/>
                      </a:solidFill>
                    </a:rPr>
                    <a:t>viewed as a poly</a:t>
                  </a:r>
                </a:p>
                <a:p>
                  <a:r>
                    <a:rPr lang="en-US" sz="1400" dirty="0">
                      <a:solidFill>
                        <a:srgbClr val="008000"/>
                      </a:solidFill>
                    </a:rPr>
                    <a:t>with 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{0,1}</m:t>
                      </m:r>
                    </m:oMath>
                  </a14:m>
                  <a:r>
                    <a:rPr lang="en-US" sz="1400" dirty="0">
                      <a:solidFill>
                        <a:srgbClr val="008000"/>
                      </a:solidFill>
                    </a:rPr>
                    <a:t>-coeff.</a:t>
                  </a:r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C1A2C7A-709A-4121-9732-6BA07BDE77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61000" y="3108123"/>
                  <a:ext cx="1378904" cy="523220"/>
                </a:xfrm>
                <a:prstGeom prst="rect">
                  <a:avLst/>
                </a:prstGeom>
                <a:blipFill>
                  <a:blip r:embed="rId3"/>
                  <a:stretch>
                    <a:fillRect l="-1327" t="-2326" b="-1046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Rectangle 3"/>
          <p:cNvSpPr/>
          <p:nvPr/>
        </p:nvSpPr>
        <p:spPr>
          <a:xfrm>
            <a:off x="8931052" y="1652524"/>
            <a:ext cx="2660080" cy="21945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91132" y="1652524"/>
            <a:ext cx="346868" cy="21945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386620"/>
              </p:ext>
            </p:extLst>
          </p:nvPr>
        </p:nvGraphicFramePr>
        <p:xfrm>
          <a:off x="8931052" y="1652524"/>
          <a:ext cx="300694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2750">
                  <a:extLst>
                    <a:ext uri="{9D8B030D-6E8A-4147-A177-3AD203B41FA5}">
                      <a16:colId xmlns:a16="http://schemas.microsoft.com/office/drawing/2014/main" val="754179526"/>
                    </a:ext>
                  </a:extLst>
                </a:gridCol>
                <a:gridCol w="344198">
                  <a:extLst>
                    <a:ext uri="{9D8B030D-6E8A-4147-A177-3AD203B41FA5}">
                      <a16:colId xmlns:a16="http://schemas.microsoft.com/office/drawing/2014/main" val="3004952309"/>
                    </a:ext>
                  </a:extLst>
                </a:gridCol>
              </a:tblGrid>
              <a:tr h="2589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210881"/>
                  </a:ext>
                </a:extLst>
              </a:tr>
              <a:tr h="25892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618195"/>
                  </a:ext>
                </a:extLst>
              </a:tr>
              <a:tr h="2589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000666"/>
                  </a:ext>
                </a:extLst>
              </a:tr>
              <a:tr h="2589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444824"/>
                  </a:ext>
                </a:extLst>
              </a:tr>
              <a:tr h="25892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53929"/>
                  </a:ext>
                </a:extLst>
              </a:tr>
              <a:tr h="25892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124392"/>
                  </a:ext>
                </a:extLst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10044378" y="2457415"/>
            <a:ext cx="1867322" cy="584775"/>
            <a:chOff x="9180778" y="2457415"/>
            <a:chExt cx="1867322" cy="5847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0648632" y="2518971"/>
                  <a:ext cx="39946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𝒕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48632" y="2518971"/>
                  <a:ext cx="399468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9180778" y="2457415"/>
                  <a:ext cx="56938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𝑨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80778" y="2457415"/>
                  <a:ext cx="569387" cy="58477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546497"/>
              </p:ext>
            </p:extLst>
          </p:nvPr>
        </p:nvGraphicFramePr>
        <p:xfrm>
          <a:off x="6521451" y="1652524"/>
          <a:ext cx="2350578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1763">
                  <a:extLst>
                    <a:ext uri="{9D8B030D-6E8A-4147-A177-3AD203B41FA5}">
                      <a16:colId xmlns:a16="http://schemas.microsoft.com/office/drawing/2014/main" val="1838429567"/>
                    </a:ext>
                  </a:extLst>
                </a:gridCol>
                <a:gridCol w="391763">
                  <a:extLst>
                    <a:ext uri="{9D8B030D-6E8A-4147-A177-3AD203B41FA5}">
                      <a16:colId xmlns:a16="http://schemas.microsoft.com/office/drawing/2014/main" val="1691132307"/>
                    </a:ext>
                  </a:extLst>
                </a:gridCol>
                <a:gridCol w="391763">
                  <a:extLst>
                    <a:ext uri="{9D8B030D-6E8A-4147-A177-3AD203B41FA5}">
                      <a16:colId xmlns:a16="http://schemas.microsoft.com/office/drawing/2014/main" val="75268752"/>
                    </a:ext>
                  </a:extLst>
                </a:gridCol>
                <a:gridCol w="391763">
                  <a:extLst>
                    <a:ext uri="{9D8B030D-6E8A-4147-A177-3AD203B41FA5}">
                      <a16:colId xmlns:a16="http://schemas.microsoft.com/office/drawing/2014/main" val="635902772"/>
                    </a:ext>
                  </a:extLst>
                </a:gridCol>
                <a:gridCol w="391763">
                  <a:extLst>
                    <a:ext uri="{9D8B030D-6E8A-4147-A177-3AD203B41FA5}">
                      <a16:colId xmlns:a16="http://schemas.microsoft.com/office/drawing/2014/main" val="3935239276"/>
                    </a:ext>
                  </a:extLst>
                </a:gridCol>
                <a:gridCol w="391763">
                  <a:extLst>
                    <a:ext uri="{9D8B030D-6E8A-4147-A177-3AD203B41FA5}">
                      <a16:colId xmlns:a16="http://schemas.microsoft.com/office/drawing/2014/main" val="3194222509"/>
                    </a:ext>
                  </a:extLst>
                </a:gridCol>
              </a:tblGrid>
              <a:tr h="3572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442128"/>
                  </a:ext>
                </a:extLst>
              </a:tr>
            </a:tbl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7486010" y="1604571"/>
            <a:ext cx="2964168" cy="3100779"/>
            <a:chOff x="7486010" y="1604571"/>
            <a:chExt cx="2964168" cy="31007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7486010" y="1604571"/>
                  <a:ext cx="43473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86010" y="1604571"/>
                  <a:ext cx="434734" cy="46166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Arrow Connector 28"/>
            <p:cNvCxnSpPr/>
            <p:nvPr/>
          </p:nvCxnSpPr>
          <p:spPr>
            <a:xfrm>
              <a:off x="10450178" y="4057650"/>
              <a:ext cx="0" cy="64770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08776"/>
              </p:ext>
            </p:extLst>
          </p:nvPr>
        </p:nvGraphicFramePr>
        <p:xfrm>
          <a:off x="8944202" y="4860628"/>
          <a:ext cx="2980648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1348">
                  <a:extLst>
                    <a:ext uri="{9D8B030D-6E8A-4147-A177-3AD203B41FA5}">
                      <a16:colId xmlns:a16="http://schemas.microsoft.com/office/drawing/2014/main" val="2447139656"/>
                    </a:ext>
                  </a:extLst>
                </a:gridCol>
                <a:gridCol w="329300">
                  <a:extLst>
                    <a:ext uri="{9D8B030D-6E8A-4147-A177-3AD203B41FA5}">
                      <a16:colId xmlns:a16="http://schemas.microsoft.com/office/drawing/2014/main" val="3217692886"/>
                    </a:ext>
                  </a:extLst>
                </a:gridCol>
              </a:tblGrid>
              <a:tr h="2711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199422"/>
                  </a:ext>
                </a:extLst>
              </a:tr>
            </a:tbl>
          </a:graphicData>
        </a:graphic>
      </p:graphicFrame>
      <p:grpSp>
        <p:nvGrpSpPr>
          <p:cNvPr id="35" name="Group 34"/>
          <p:cNvGrpSpPr/>
          <p:nvPr/>
        </p:nvGrpSpPr>
        <p:grpSpPr>
          <a:xfrm>
            <a:off x="10053679" y="5381667"/>
            <a:ext cx="1658287" cy="1211149"/>
            <a:chOff x="8129628" y="2249857"/>
            <a:chExt cx="1658287" cy="1211149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92D37F3-873F-42E9-B79E-3FAEF3B5D811}"/>
                </a:ext>
              </a:extLst>
            </p:cNvPr>
            <p:cNvCxnSpPr/>
            <p:nvPr/>
          </p:nvCxnSpPr>
          <p:spPr>
            <a:xfrm flipV="1">
              <a:off x="9039224" y="2249857"/>
              <a:ext cx="748691" cy="893240"/>
            </a:xfrm>
            <a:prstGeom prst="straightConnector1">
              <a:avLst/>
            </a:prstGeom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C1A2C7A-709A-4121-9732-6BA07BDE77D0}"/>
                </a:ext>
              </a:extLst>
            </p:cNvPr>
            <p:cNvSpPr txBox="1"/>
            <p:nvPr/>
          </p:nvSpPr>
          <p:spPr>
            <a:xfrm>
              <a:off x="8129628" y="3153229"/>
              <a:ext cx="12839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8000"/>
                  </a:solidFill>
                </a:rPr>
                <a:t>encode m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6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Kyber.CPAPKE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48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IND-CPA-secure PKE. </a:t>
            </a:r>
            <a:r>
              <a:rPr lang="en-US" dirty="0"/>
              <a:t>In more detail (from </a:t>
            </a:r>
            <a:r>
              <a:rPr lang="en-US" dirty="0" err="1"/>
              <a:t>Kyber</a:t>
            </a:r>
            <a:r>
              <a:rPr lang="en-US" dirty="0"/>
              <a:t> paper):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is CPA-secure (under </a:t>
            </a:r>
            <a:r>
              <a:rPr lang="en-US" b="1" dirty="0"/>
              <a:t>Module-LWE </a:t>
            </a:r>
            <a:r>
              <a:rPr lang="en-US" dirty="0"/>
              <a:t>hardness) </a:t>
            </a:r>
            <a:r>
              <a:rPr lang="en-US" i="1" dirty="0"/>
              <a:t>if we drop the compression/decompression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Actual spec algorithm is more complicated, due to optimizations (encoding/decoding, NTTs, etc.)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85B7D86-63CB-4D79-9A5B-6A87AC3DC7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16" y="1540207"/>
            <a:ext cx="6075429" cy="20847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37998BE-3354-4FD0-AE0C-B68C34670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400" y="1575014"/>
            <a:ext cx="6126600" cy="293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511DC7-3E70-4BD0-B23B-B56AFB296F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878" y="3755627"/>
            <a:ext cx="5980720" cy="1720787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6347400" y="4512947"/>
            <a:ext cx="5562600" cy="1005013"/>
            <a:chOff x="6629401" y="5130611"/>
            <a:chExt cx="5562600" cy="1005013"/>
          </a:xfrm>
        </p:grpSpPr>
        <p:sp>
          <p:nvSpPr>
            <p:cNvPr id="5" name="Rectangle 4"/>
            <p:cNvSpPr/>
            <p:nvPr/>
          </p:nvSpPr>
          <p:spPr>
            <a:xfrm>
              <a:off x="6629401" y="5130611"/>
              <a:ext cx="5562600" cy="100501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730923" y="5237809"/>
              <a:ext cx="5461077" cy="897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998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Kyber.CCAKEM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IND-CCA-secure KEM. </a:t>
                </a:r>
              </a:p>
              <a:p>
                <a:pPr marL="0" indent="0">
                  <a:buNone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be two hash functions.</a:t>
                </a:r>
              </a:p>
              <a:p>
                <a:pPr marL="0" indent="0">
                  <a:buNone/>
                </a:pPr>
                <a:r>
                  <a:rPr lang="en-US" b="1" dirty="0" err="1"/>
                  <a:t>Encaps</a:t>
                </a:r>
                <a:r>
                  <a:rPr lang="en-US" b="1" dirty="0"/>
                  <a:t> </a:t>
                </a:r>
                <a:r>
                  <a:rPr lang="en-US" dirty="0"/>
                  <a:t>(with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𝑝𝑘</m:t>
                    </m:r>
                  </m:oMath>
                </a14:m>
                <a:r>
                  <a:rPr lang="en-US" dirty="0"/>
                  <a:t>):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256</m:t>
                        </m:r>
                      </m:sup>
                    </m:sSup>
                  </m:oMath>
                </a14:m>
                <a:r>
                  <a:rPr lang="en-US" dirty="0"/>
                  <a:t>; 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𝑝𝑘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r>
                  <a:rPr lang="en-US" dirty="0"/>
                  <a:t>;</a:t>
                </a:r>
              </a:p>
              <a:p>
                <a:r>
                  <a:rPr lang="en-US" altLang="zh-CN" b="0" dirty="0"/>
                  <a:t>output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≔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𝐊𝐲𝐛𝐞𝐫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𝐂𝐏𝐀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𝐄𝐧𝐜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altLang="zh-CN" dirty="0"/>
                  <a:t>and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/>
                  <a:t>Decaps</a:t>
                </a:r>
                <a:r>
                  <a:rPr lang="en-US" b="1" dirty="0"/>
                  <a:t> </a:t>
                </a:r>
                <a:r>
                  <a:rPr lang="en-US" dirty="0"/>
                  <a:t>(with input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𝑠𝑘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):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𝐊𝐲𝐛𝐞𝐫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𝐂𝐏𝐀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𝐃𝐞𝐜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; set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)≔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𝑝𝑘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r>
                  <a:rPr lang="en-US" dirty="0"/>
                  <a:t>;</a:t>
                </a:r>
              </a:p>
              <a:p>
                <a:r>
                  <a:rPr lang="en-US" dirty="0"/>
                  <a:t>set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≔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𝐊𝐲𝐛𝐞𝐫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𝐂𝐏𝐀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𝐄𝐧𝐜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r>
                  <a:rPr lang="en-US" dirty="0"/>
                  <a:t>;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return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	  else return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  <a:blipFill>
                <a:blip r:embed="rId2"/>
                <a:stretch>
                  <a:fillRect l="-539" t="-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B62339AE-B9C0-48AA-B647-4FE1551A6B8A}"/>
              </a:ext>
            </a:extLst>
          </p:cNvPr>
          <p:cNvGrpSpPr/>
          <p:nvPr/>
        </p:nvGrpSpPr>
        <p:grpSpPr>
          <a:xfrm>
            <a:off x="3433313" y="5624423"/>
            <a:ext cx="1531517" cy="1063866"/>
            <a:chOff x="3433313" y="5624423"/>
            <a:chExt cx="1531517" cy="1063866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71C7EF66-D2B6-4106-BF81-E3EA8251E312}"/>
                </a:ext>
              </a:extLst>
            </p:cNvPr>
            <p:cNvCxnSpPr/>
            <p:nvPr/>
          </p:nvCxnSpPr>
          <p:spPr>
            <a:xfrm flipH="1" flipV="1">
              <a:off x="3433313" y="5624423"/>
              <a:ext cx="276045" cy="802256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1AEA4C4F-0A16-4803-9A93-90F122B4B852}"/>
                    </a:ext>
                  </a:extLst>
                </p:cNvPr>
                <p:cNvSpPr txBox="1"/>
                <p:nvPr/>
              </p:nvSpPr>
              <p:spPr>
                <a:xfrm>
                  <a:off x="3709358" y="6165069"/>
                  <a:ext cx="125547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008000"/>
                      </a:solidFill>
                    </a:rPr>
                    <a:t>random string </a:t>
                  </a:r>
                </a:p>
                <a:p>
                  <a:r>
                    <a:rPr lang="en-US" sz="1400" dirty="0">
                      <a:solidFill>
                        <a:srgbClr val="008000"/>
                      </a:solidFill>
                    </a:rPr>
                    <a:t>included in </a:t>
                  </a:r>
                  <a14:m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𝑠𝑘</m:t>
                      </m:r>
                    </m:oMath>
                  </a14:m>
                  <a:endParaRPr lang="en-US" sz="1400" dirty="0">
                    <a:solidFill>
                      <a:srgbClr val="008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1AEA4C4F-0A16-4803-9A93-90F122B4B8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9358" y="6165069"/>
                  <a:ext cx="1255472" cy="523220"/>
                </a:xfrm>
                <a:prstGeom prst="rect">
                  <a:avLst/>
                </a:prstGeom>
                <a:blipFill>
                  <a:blip r:embed="rId3"/>
                  <a:stretch>
                    <a:fillRect l="-1456" t="-1163" r="-485" b="-1162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5203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Kyber.CCAKEM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054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IND-CCA-secure KEM. </a:t>
            </a:r>
            <a:r>
              <a:rPr lang="en-US" dirty="0"/>
              <a:t>In more detail (from </a:t>
            </a:r>
            <a:r>
              <a:rPr lang="en-US" dirty="0" err="1"/>
              <a:t>Kyber</a:t>
            </a:r>
            <a:r>
              <a:rPr lang="en-US" dirty="0"/>
              <a:t> paper):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Actual spec algorithm is a bit more complicated, due to some optimizations.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3046"/>
            <a:ext cx="6385701" cy="24569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530" y="1499778"/>
            <a:ext cx="6446748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44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334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Assumption </a:t>
            </a:r>
            <a:r>
              <a:rPr lang="en-US" dirty="0"/>
              <a:t>(hope?):</a:t>
            </a:r>
            <a:r>
              <a:rPr lang="en-US" b="1" dirty="0"/>
              <a:t> </a:t>
            </a:r>
            <a:r>
              <a:rPr lang="en-US" dirty="0"/>
              <a:t>ring structure doesn’t matter, so all attacks will be LWE attacks. </a:t>
            </a:r>
          </a:p>
          <a:p>
            <a:pPr marL="0" indent="0">
              <a:buNone/>
            </a:pPr>
            <a:r>
              <a:rPr lang="en-US" dirty="0"/>
              <a:t>Is this fair? Depends on, e.g., if you think the recent progress on quantum algorithms for Ideal-SVP matters.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“Core-SVP hardness”</a:t>
            </a:r>
          </a:p>
          <a:p>
            <a:r>
              <a:rPr lang="en-US" dirty="0"/>
              <a:t>lattice reduction (i.e., finding a pretty-short, almost-ortho-basis) via the BKZ-algorithm…</a:t>
            </a:r>
          </a:p>
          <a:p>
            <a:r>
              <a:rPr lang="en-US" dirty="0"/>
              <a:t>… but this requires a subroutine for solving SVP in a lower-dim lattice;</a:t>
            </a:r>
          </a:p>
          <a:p>
            <a:r>
              <a:rPr lang="en-US" dirty="0"/>
              <a:t>conservative: only analyze cost of one SVP call (even though poly-many needed) “core SVP hardness.”</a:t>
            </a:r>
          </a:p>
          <a:p>
            <a:r>
              <a:rPr lang="en-US" dirty="0"/>
              <a:t>SVP can be done using enumeration or sieving; they take a “reasonable lower bound” for both.</a:t>
            </a:r>
          </a:p>
          <a:p>
            <a:r>
              <a:rPr lang="en-US" dirty="0"/>
              <a:t>Two core approaches to SVP: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Primal attack: build unique-SVP instance from LWE, solve it using BKZ.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Dual attack: find short vectors in “dual” of LWE instance using BKZ; this gives distinguisher.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61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Security proofs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33490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tight reduction from </a:t>
            </a:r>
            <a:r>
              <a:rPr lang="en-US" b="1" dirty="0"/>
              <a:t>Module-LWE</a:t>
            </a:r>
            <a:r>
              <a:rPr lang="en-US" dirty="0"/>
              <a:t> in </a:t>
            </a:r>
            <a:r>
              <a:rPr lang="en-US" b="1" dirty="0"/>
              <a:t>ROM: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non-tight reduction from </a:t>
            </a:r>
            <a:r>
              <a:rPr lang="en-US" b="1" dirty="0"/>
              <a:t>Module-LWE</a:t>
            </a:r>
            <a:r>
              <a:rPr lang="en-US" dirty="0"/>
              <a:t> in </a:t>
            </a:r>
            <a:r>
              <a:rPr lang="en-US" b="1" dirty="0"/>
              <a:t>QROM: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some caveats:</a:t>
            </a:r>
          </a:p>
          <a:p>
            <a:r>
              <a:rPr lang="en-US" b="1" dirty="0"/>
              <a:t>+ </a:t>
            </a:r>
            <a:r>
              <a:rPr lang="en-US" dirty="0"/>
              <a:t>there has been more progress recently on some of these reductions;</a:t>
            </a:r>
          </a:p>
          <a:p>
            <a:r>
              <a:rPr lang="en-US" b="1" dirty="0"/>
              <a:t>- </a:t>
            </a:r>
            <a:r>
              <a:rPr lang="en-US" dirty="0"/>
              <a:t>it was observed that they actually also rely on </a:t>
            </a:r>
            <a:r>
              <a:rPr lang="en-US" b="1" dirty="0"/>
              <a:t>LWR</a:t>
            </a:r>
            <a:r>
              <a:rPr lang="en-US" dirty="0"/>
              <a:t> so it’s not clear to me what these proofs mean.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71327B-6611-42C9-B4FD-43B33523B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478" y="2093169"/>
            <a:ext cx="7086300" cy="44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F981AE-5338-45D2-889C-B6BBEEBB9F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4431" y="3246874"/>
            <a:ext cx="7893601" cy="6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8285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EF354BA-37EB-4544-A395-5615538DBC4A}"/>
</file>

<file path=customXml/itemProps2.xml><?xml version="1.0" encoding="utf-8"?>
<ds:datastoreItem xmlns:ds="http://schemas.openxmlformats.org/officeDocument/2006/customXml" ds:itemID="{86D8E527-515E-4353-8BA7-6572AE55FFD9}"/>
</file>

<file path=customXml/itemProps3.xml><?xml version="1.0" encoding="utf-8"?>
<ds:datastoreItem xmlns:ds="http://schemas.openxmlformats.org/officeDocument/2006/customXml" ds:itemID="{91D4393A-17E8-445A-AB3F-36111123EE2B}"/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1025</TotalTime>
  <Words>1007</Words>
  <Application>Microsoft Office PowerPoint</Application>
  <PresentationFormat>Widescreen</PresentationFormat>
  <Paragraphs>461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Gill Sans MT</vt:lpstr>
      <vt:lpstr>Menlo</vt:lpstr>
      <vt:lpstr>华文中宋</vt:lpstr>
      <vt:lpstr>Parcel</vt:lpstr>
      <vt:lpstr>Kyber</vt:lpstr>
      <vt:lpstr>kyber</vt:lpstr>
      <vt:lpstr>Core math</vt:lpstr>
      <vt:lpstr>Kyber.CPAPKE</vt:lpstr>
      <vt:lpstr>Kyber.CPAPKE</vt:lpstr>
      <vt:lpstr>Kyber.CCAKEM</vt:lpstr>
      <vt:lpstr>Kyber.CCAKEM</vt:lpstr>
      <vt:lpstr>attacks</vt:lpstr>
      <vt:lpstr>Security proofs</vt:lpstr>
      <vt:lpstr>Parameter sets, security strength</vt:lpstr>
      <vt:lpstr>Some Design rationale</vt:lpstr>
      <vt:lpstr>performance</vt:lpstr>
      <vt:lpstr>PowerPoint Presentation</vt:lpstr>
      <vt:lpstr>Pros / cons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NewHope</dc:title>
  <dc:creator>Gorjan</dc:creator>
  <cp:lastModifiedBy>Gorjan</cp:lastModifiedBy>
  <cp:revision>261</cp:revision>
  <dcterms:created xsi:type="dcterms:W3CDTF">2018-06-12T18:57:34Z</dcterms:created>
  <dcterms:modified xsi:type="dcterms:W3CDTF">2018-08-14T14:13:57Z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