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1" r:id="rId3"/>
    <p:sldId id="273" r:id="rId4"/>
    <p:sldId id="258" r:id="rId5"/>
    <p:sldId id="289" r:id="rId6"/>
    <p:sldId id="288" r:id="rId7"/>
    <p:sldId id="291" r:id="rId8"/>
    <p:sldId id="285" r:id="rId9"/>
    <p:sldId id="290" r:id="rId10"/>
    <p:sldId id="293" r:id="rId11"/>
    <p:sldId id="283" r:id="rId12"/>
    <p:sldId id="295" r:id="rId13"/>
    <p:sldId id="294" r:id="rId14"/>
    <p:sldId id="296" r:id="rId15"/>
    <p:sldId id="297" r:id="rId16"/>
    <p:sldId id="299" r:id="rId17"/>
    <p:sldId id="301" r:id="rId18"/>
    <p:sldId id="305" r:id="rId19"/>
    <p:sldId id="306" r:id="rId20"/>
    <p:sldId id="307" r:id="rId21"/>
    <p:sldId id="309" r:id="rId22"/>
    <p:sldId id="310" r:id="rId23"/>
    <p:sldId id="302"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F3A682E-2912-4E37-8EA1-B6D4E9269BF9}"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1864808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A682E-2912-4E37-8EA1-B6D4E9269BF9}"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24989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A682E-2912-4E37-8EA1-B6D4E9269BF9}"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22149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A682E-2912-4E37-8EA1-B6D4E9269BF9}"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162265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F3A682E-2912-4E37-8EA1-B6D4E9269BF9}"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33745433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F3A682E-2912-4E37-8EA1-B6D4E9269BF9}" type="datetimeFigureOut">
              <a:rPr lang="en-US" smtClean="0"/>
              <a:t>10/29/2018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2307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F3A682E-2912-4E37-8EA1-B6D4E9269BF9}"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12839-B9EA-4BFA-8B2A-A3DEECDEC8D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177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A682E-2912-4E37-8EA1-B6D4E9269BF9}"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37724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A682E-2912-4E37-8EA1-B6D4E9269BF9}"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213067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F3A682E-2912-4E37-8EA1-B6D4E9269BF9}" type="datetimeFigureOut">
              <a:rPr lang="en-US" smtClean="0"/>
              <a:t>10/29/2018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731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F3A682E-2912-4E37-8EA1-B6D4E9269BF9}" type="datetimeFigureOut">
              <a:rPr lang="en-US" smtClean="0"/>
              <a:t>10/29/2018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4912839-B9EA-4BFA-8B2A-A3DEECDEC8D7}" type="slidenum">
              <a:rPr lang="en-US" smtClean="0"/>
              <a:t>‹#›</a:t>
            </a:fld>
            <a:endParaRPr lang="en-US"/>
          </a:p>
        </p:txBody>
      </p:sp>
    </p:spTree>
    <p:extLst>
      <p:ext uri="{BB962C8B-B14F-4D97-AF65-F5344CB8AC3E}">
        <p14:creationId xmlns:p14="http://schemas.microsoft.com/office/powerpoint/2010/main" val="76893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F3A682E-2912-4E37-8EA1-B6D4E9269BF9}" type="datetimeFigureOut">
              <a:rPr lang="en-US" smtClean="0"/>
              <a:t>10/29/2018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4912839-B9EA-4BFA-8B2A-A3DEECDEC8D7}" type="slidenum">
              <a:rPr lang="en-US" smtClean="0"/>
              <a:t>‹#›</a:t>
            </a:fld>
            <a:endParaRPr lang="en-US"/>
          </a:p>
        </p:txBody>
      </p:sp>
    </p:spTree>
    <p:extLst>
      <p:ext uri="{BB962C8B-B14F-4D97-AF65-F5344CB8AC3E}">
        <p14:creationId xmlns:p14="http://schemas.microsoft.com/office/powerpoint/2010/main" val="6238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MLWE/MLWR-based schemes</a:t>
            </a:r>
          </a:p>
        </p:txBody>
      </p:sp>
      <p:sp>
        <p:nvSpPr>
          <p:cNvPr id="3" name="Subtitle 2"/>
          <p:cNvSpPr>
            <a:spLocks noGrp="1"/>
          </p:cNvSpPr>
          <p:nvPr>
            <p:ph type="subTitle" idx="1"/>
          </p:nvPr>
        </p:nvSpPr>
        <p:spPr>
          <a:xfrm>
            <a:off x="2695194" y="4545874"/>
            <a:ext cx="6801612" cy="1046564"/>
          </a:xfrm>
        </p:spPr>
        <p:txBody>
          <a:bodyPr>
            <a:normAutofit/>
          </a:bodyPr>
          <a:lstStyle/>
          <a:p>
            <a:endParaRPr lang="en-US" dirty="0">
              <a:solidFill>
                <a:schemeClr val="bg1"/>
              </a:solidFill>
            </a:endParaRPr>
          </a:p>
          <a:p>
            <a:r>
              <a:rPr lang="en-US" dirty="0">
                <a:solidFill>
                  <a:schemeClr val="bg1"/>
                </a:solidFill>
              </a:rPr>
              <a:t>NIST internal presentation by Gorjan </a:t>
            </a:r>
            <a:r>
              <a:rPr lang="en-US" dirty="0" err="1">
                <a:solidFill>
                  <a:schemeClr val="bg1"/>
                </a:solidFill>
              </a:rPr>
              <a:t>Alagic</a:t>
            </a:r>
            <a:endParaRPr lang="en-US" dirty="0">
              <a:solidFill>
                <a:schemeClr val="bg1"/>
              </a:solidFill>
            </a:endParaRPr>
          </a:p>
        </p:txBody>
      </p:sp>
      <p:cxnSp>
        <p:nvCxnSpPr>
          <p:cNvPr id="5" name="Straight Connector 4">
            <a:extLst>
              <a:ext uri="{FF2B5EF4-FFF2-40B4-BE49-F238E27FC236}">
                <a16:creationId xmlns:a16="http://schemas.microsoft.com/office/drawing/2014/main" id="{6A56744C-7FC8-4899-BC84-97152F4A56AC}"/>
              </a:ext>
            </a:extLst>
          </p:cNvPr>
          <p:cNvCxnSpPr/>
          <p:nvPr/>
        </p:nvCxnSpPr>
        <p:spPr>
          <a:xfrm>
            <a:off x="3315855" y="4886036"/>
            <a:ext cx="54956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334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KYBER: performance</a:t>
            </a:r>
          </a:p>
        </p:txBody>
      </p:sp>
      <p:pic>
        <p:nvPicPr>
          <p:cNvPr id="4" name="Picture 3">
            <a:extLst>
              <a:ext uri="{FF2B5EF4-FFF2-40B4-BE49-F238E27FC236}">
                <a16:creationId xmlns:a16="http://schemas.microsoft.com/office/drawing/2014/main" id="{741B64F2-0FE1-4A9E-9466-338591AE8B04}"/>
              </a:ext>
            </a:extLst>
          </p:cNvPr>
          <p:cNvPicPr>
            <a:picLocks noChangeAspect="1"/>
          </p:cNvPicPr>
          <p:nvPr/>
        </p:nvPicPr>
        <p:blipFill>
          <a:blip r:embed="rId2"/>
          <a:stretch>
            <a:fillRect/>
          </a:stretch>
        </p:blipFill>
        <p:spPr>
          <a:xfrm>
            <a:off x="894080" y="993886"/>
            <a:ext cx="8559678" cy="5448615"/>
          </a:xfrm>
          <a:prstGeom prst="rect">
            <a:avLst/>
          </a:prstGeom>
        </p:spPr>
      </p:pic>
      <p:sp>
        <p:nvSpPr>
          <p:cNvPr id="5" name="TextBox 4"/>
          <p:cNvSpPr txBox="1"/>
          <p:nvPr/>
        </p:nvSpPr>
        <p:spPr>
          <a:xfrm>
            <a:off x="9690754" y="5156463"/>
            <a:ext cx="2379873" cy="1569660"/>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Jacob’s cycle counts seem</a:t>
            </a:r>
          </a:p>
          <a:p>
            <a:pPr algn="ctr"/>
            <a:r>
              <a:rPr lang="en-US" sz="2400" dirty="0">
                <a:solidFill>
                  <a:srgbClr val="FF0000"/>
                </a:solidFill>
                <a:effectLst>
                  <a:outerShdw blurRad="38100" dist="38100" dir="2700000" algn="tl">
                    <a:srgbClr val="000000">
                      <a:alpha val="43137"/>
                    </a:srgbClr>
                  </a:outerShdw>
                </a:effectLst>
              </a:rPr>
              <a:t>quite different from this</a:t>
            </a:r>
          </a:p>
        </p:txBody>
      </p:sp>
    </p:spTree>
    <p:extLst>
      <p:ext uri="{BB962C8B-B14F-4D97-AF65-F5344CB8AC3E}">
        <p14:creationId xmlns:p14="http://schemas.microsoft.com/office/powerpoint/2010/main" val="242850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err="1"/>
              <a:t>Kyber</a:t>
            </a:r>
            <a:r>
              <a:rPr lang="en-US" dirty="0"/>
              <a:t>: Pros / cons</a:t>
            </a:r>
          </a:p>
        </p:txBody>
      </p:sp>
      <p:sp>
        <p:nvSpPr>
          <p:cNvPr id="3" name="Content Placeholder 2"/>
          <p:cNvSpPr>
            <a:spLocks noGrp="1"/>
          </p:cNvSpPr>
          <p:nvPr>
            <p:ph idx="1"/>
          </p:nvPr>
        </p:nvSpPr>
        <p:spPr>
          <a:xfrm>
            <a:off x="894080" y="1185164"/>
            <a:ext cx="10180320" cy="5334906"/>
          </a:xfrm>
        </p:spPr>
        <p:txBody>
          <a:bodyPr>
            <a:normAutofit/>
          </a:bodyPr>
          <a:lstStyle/>
          <a:p>
            <a:r>
              <a:rPr lang="en-US" b="1" dirty="0" err="1"/>
              <a:t>Kyber</a:t>
            </a:r>
            <a:r>
              <a:rPr lang="en-US" b="1" dirty="0"/>
              <a:t> (vs SIDH):  </a:t>
            </a:r>
            <a:r>
              <a:rPr lang="en-US" dirty="0"/>
              <a:t>3x larger</a:t>
            </a:r>
            <a:r>
              <a:rPr lang="en-US" b="1" dirty="0"/>
              <a:t> </a:t>
            </a:r>
            <a:r>
              <a:rPr lang="en-US" dirty="0"/>
              <a:t>keys, but 2x faster, and more standard assumption;</a:t>
            </a:r>
          </a:p>
          <a:p>
            <a:endParaRPr lang="en-US" b="1" dirty="0"/>
          </a:p>
          <a:p>
            <a:r>
              <a:rPr lang="en-US" b="1" dirty="0" err="1"/>
              <a:t>Kyber</a:t>
            </a:r>
            <a:r>
              <a:rPr lang="en-US" b="1" dirty="0"/>
              <a:t> (vs code-based): </a:t>
            </a:r>
            <a:r>
              <a:rPr lang="en-US" dirty="0"/>
              <a:t>much smaller keys, but less conservative assumption (besides QC-MDPC, which (they say) can’t be used for CCA KEMs.)</a:t>
            </a:r>
          </a:p>
          <a:p>
            <a:endParaRPr lang="en-US" b="1" dirty="0"/>
          </a:p>
          <a:p>
            <a:r>
              <a:rPr lang="en-US" b="1" dirty="0" err="1"/>
              <a:t>Kyber</a:t>
            </a:r>
            <a:r>
              <a:rPr lang="en-US" b="1" dirty="0"/>
              <a:t> (vs LWE, e.g., Frodo): </a:t>
            </a:r>
            <a:r>
              <a:rPr lang="en-US" dirty="0"/>
              <a:t>“10x smaller keys, 10x faster,” but more structured assumption;</a:t>
            </a:r>
          </a:p>
          <a:p>
            <a:endParaRPr lang="en-US" b="1" dirty="0"/>
          </a:p>
          <a:p>
            <a:r>
              <a:rPr lang="en-US" b="1" dirty="0" err="1"/>
              <a:t>Kyber</a:t>
            </a:r>
            <a:r>
              <a:rPr lang="en-US" b="1" dirty="0"/>
              <a:t> (vs Ring-LWE, e.g., </a:t>
            </a:r>
            <a:r>
              <a:rPr lang="en-US" b="1" dirty="0" err="1"/>
              <a:t>NewHope</a:t>
            </a:r>
            <a:r>
              <a:rPr lang="en-US" b="1" dirty="0"/>
              <a:t>): </a:t>
            </a:r>
            <a:r>
              <a:rPr lang="en-US" dirty="0"/>
              <a:t>easier to scale up security strength, a bit less structure;</a:t>
            </a:r>
          </a:p>
          <a:p>
            <a:endParaRPr lang="en-US" b="1" dirty="0"/>
          </a:p>
          <a:p>
            <a:r>
              <a:rPr lang="en-US" b="1" dirty="0" err="1"/>
              <a:t>Kyber</a:t>
            </a:r>
            <a:r>
              <a:rPr lang="en-US" b="1" dirty="0"/>
              <a:t> (vs NTRU): </a:t>
            </a:r>
            <a:r>
              <a:rPr lang="en-US" dirty="0"/>
              <a:t>more efficient, fewer known attack approaches.</a:t>
            </a:r>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137474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460733"/>
              </a:xfrm>
            </p:spPr>
            <p:txBody>
              <a:bodyPr>
                <a:normAutofit/>
              </a:bodyPr>
              <a:lstStyle/>
              <a:p>
                <a:pPr marL="0" indent="0">
                  <a:buNone/>
                </a:pPr>
                <a:r>
                  <a:rPr lang="en-US" dirty="0"/>
                  <a:t>Key </a:t>
                </a:r>
                <a:r>
                  <a:rPr lang="en-US" dirty="0" err="1"/>
                  <a:t>EncapsulatIoN</a:t>
                </a:r>
                <a:r>
                  <a:rPr lang="en-US" dirty="0"/>
                  <a:t> and Encryption </a:t>
                </a:r>
                <a:r>
                  <a:rPr lang="en-US" dirty="0" err="1"/>
                  <a:t>baseD</a:t>
                </a:r>
                <a:r>
                  <a:rPr lang="en-US" dirty="0"/>
                  <a:t> on </a:t>
                </a:r>
                <a:r>
                  <a:rPr lang="en-US" dirty="0" err="1"/>
                  <a:t>LattIces</a:t>
                </a:r>
                <a:endParaRPr lang="en-US" dirty="0"/>
              </a:p>
              <a:p>
                <a:pPr marL="0" indent="0">
                  <a:buNone/>
                </a:pPr>
                <a:r>
                  <a:rPr lang="en-US" b="1" dirty="0"/>
                  <a:t>Team: </a:t>
                </a:r>
                <a:r>
                  <a:rPr lang="en-US" dirty="0" err="1"/>
                  <a:t>Rachid</a:t>
                </a:r>
                <a:r>
                  <a:rPr lang="en-US" dirty="0"/>
                  <a:t> El </a:t>
                </a:r>
                <a:r>
                  <a:rPr lang="en-US" dirty="0" err="1"/>
                  <a:t>Bansarkhani</a:t>
                </a:r>
                <a:endParaRPr lang="en-US" dirty="0"/>
              </a:p>
              <a:p>
                <a:pPr marL="0" indent="0">
                  <a:buNone/>
                </a:pPr>
                <a:r>
                  <a:rPr lang="en-US" b="1" dirty="0"/>
                  <a:t>New idea: </a:t>
                </a:r>
                <a:r>
                  <a:rPr lang="en-US" dirty="0"/>
                  <a:t>for some TDFs (</a:t>
                </a:r>
                <a:r>
                  <a:rPr lang="en-US" dirty="0" err="1"/>
                  <a:t>Micciancio-Peikert</a:t>
                </a:r>
                <a:r>
                  <a:rPr lang="en-US" dirty="0"/>
                  <a:t> ‘12) you can use trapdoor to recover </a:t>
                </a:r>
                <a14:m>
                  <m:oMath xmlns:m="http://schemas.openxmlformats.org/officeDocument/2006/math">
                    <m:r>
                      <a:rPr lang="en-US" b="1" i="1" dirty="0" smtClean="0">
                        <a:latin typeface="Cambria Math" panose="02040503050406030204" pitchFamily="18" charset="0"/>
                      </a:rPr>
                      <m:t>𝒔</m:t>
                    </m:r>
                  </m:oMath>
                </a14:m>
                <a:r>
                  <a:rPr lang="en-US" dirty="0"/>
                  <a:t> and </a:t>
                </a:r>
                <a14:m>
                  <m:oMath xmlns:m="http://schemas.openxmlformats.org/officeDocument/2006/math">
                    <m:r>
                      <a:rPr lang="en-US" b="1" i="1" dirty="0" smtClean="0">
                        <a:latin typeface="Cambria Math" panose="02040503050406030204" pitchFamily="18" charset="0"/>
                      </a:rPr>
                      <m:t>𝒆</m:t>
                    </m:r>
                  </m:oMath>
                </a14:m>
                <a:r>
                  <a:rPr lang="en-US" dirty="0"/>
                  <a:t> from </a:t>
                </a:r>
                <a14:m>
                  <m:oMath xmlns:m="http://schemas.openxmlformats.org/officeDocument/2006/math">
                    <m:r>
                      <a:rPr lang="en-US" b="1" i="1">
                        <a:latin typeface="Cambria Math" panose="02040503050406030204" pitchFamily="18" charset="0"/>
                      </a:rPr>
                      <m:t>𝑨𝒔</m:t>
                    </m:r>
                    <m:r>
                      <a:rPr lang="en-US" b="1" i="1">
                        <a:latin typeface="Cambria Math" panose="02040503050406030204" pitchFamily="18" charset="0"/>
                      </a:rPr>
                      <m:t>+</m:t>
                    </m:r>
                    <m:r>
                      <a:rPr lang="en-US" b="1" i="1">
                        <a:latin typeface="Cambria Math" panose="02040503050406030204" pitchFamily="18" charset="0"/>
                      </a:rPr>
                      <m:t>𝒆</m:t>
                    </m:r>
                  </m:oMath>
                </a14:m>
                <a:r>
                  <a:rPr lang="en-US" dirty="0"/>
                  <a:t>. Why not encode the message into the error term?</a:t>
                </a:r>
              </a:p>
              <a:p>
                <a:pPr marL="0" indent="0">
                  <a:buNone/>
                </a:pPr>
                <a:endParaRPr lang="en-US" dirty="0"/>
              </a:p>
              <a:p>
                <a:pPr marL="0" indent="0">
                  <a:buNone/>
                </a:pPr>
                <a:r>
                  <a:rPr lang="en-US" dirty="0"/>
                  <a:t>Recall the secret key is </a:t>
                </a:r>
                <a14:m>
                  <m:oMath xmlns:m="http://schemas.openxmlformats.org/officeDocument/2006/math">
                    <m:r>
                      <a:rPr lang="en-US" b="1" i="1" dirty="0" smtClean="0">
                        <a:latin typeface="Cambria Math" panose="02040503050406030204" pitchFamily="18" charset="0"/>
                      </a:rPr>
                      <m:t>𝒔</m:t>
                    </m:r>
                  </m:oMath>
                </a14:m>
                <a:r>
                  <a:rPr lang="en-US" b="1" dirty="0"/>
                  <a:t> </a:t>
                </a:r>
                <a:r>
                  <a:rPr lang="en-US" dirty="0"/>
                  <a:t>and the public key is </a:t>
                </a:r>
                <a14:m>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𝑨</m:t>
                    </m:r>
                    <m:r>
                      <a:rPr lang="en-US" b="1" i="1" dirty="0" smtClean="0">
                        <a:latin typeface="Cambria Math" panose="02040503050406030204" pitchFamily="18" charset="0"/>
                      </a:rPr>
                      <m:t>, </m:t>
                    </m:r>
                    <m:r>
                      <a:rPr lang="en-US" b="1" i="1" dirty="0" smtClean="0">
                        <a:latin typeface="Cambria Math" panose="02040503050406030204" pitchFamily="18" charset="0"/>
                      </a:rPr>
                      <m:t>𝒕</m:t>
                    </m:r>
                    <m:r>
                      <a:rPr lang="en-US" b="1" i="1" dirty="0" smtClean="0">
                        <a:latin typeface="Cambria Math" panose="02040503050406030204" pitchFamily="18" charset="0"/>
                      </a:rPr>
                      <m:t>)</m:t>
                    </m:r>
                  </m:oMath>
                </a14:m>
                <a:r>
                  <a:rPr lang="en-US" dirty="0"/>
                  <a:t> where </a:t>
                </a:r>
                <a14:m>
                  <m:oMath xmlns:m="http://schemas.openxmlformats.org/officeDocument/2006/math">
                    <m:r>
                      <a:rPr lang="en-US" b="1" i="1" dirty="0" smtClean="0">
                        <a:latin typeface="Cambria Math" panose="02040503050406030204" pitchFamily="18" charset="0"/>
                      </a:rPr>
                      <m:t>𝒕</m:t>
                    </m:r>
                    <m:r>
                      <a:rPr lang="en-US" b="1" i="1" dirty="0" smtClean="0">
                        <a:latin typeface="Cambria Math" panose="02040503050406030204" pitchFamily="18" charset="0"/>
                      </a:rPr>
                      <m:t> = </m:t>
                    </m:r>
                    <m:r>
                      <a:rPr lang="en-US" b="1" i="1" dirty="0" err="1" smtClean="0">
                        <a:latin typeface="Cambria Math" panose="02040503050406030204" pitchFamily="18" charset="0"/>
                      </a:rPr>
                      <m:t>𝑨𝒔</m:t>
                    </m:r>
                    <m:r>
                      <a:rPr lang="en-US" b="1" i="1" dirty="0" err="1" smtClean="0">
                        <a:latin typeface="Cambria Math" panose="02040503050406030204" pitchFamily="18" charset="0"/>
                      </a:rPr>
                      <m:t>+</m:t>
                    </m:r>
                    <m:r>
                      <a:rPr lang="en-US" b="1" i="1" dirty="0" err="1" smtClean="0">
                        <a:latin typeface="Cambria Math" panose="02040503050406030204" pitchFamily="18" charset="0"/>
                      </a:rPr>
                      <m:t>𝒆</m:t>
                    </m:r>
                  </m:oMath>
                </a14:m>
                <a:r>
                  <a:rPr lang="en-US" b="1" dirty="0"/>
                  <a:t>.</a:t>
                </a:r>
              </a:p>
              <a:p>
                <a:pPr marL="0" indent="0">
                  <a:buNone/>
                </a:pPr>
                <a:r>
                  <a:rPr lang="en-US" dirty="0"/>
                  <a:t>Normally we do this:</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En</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1" i="1" smtClean="0">
                              <a:latin typeface="Cambria Math" panose="02040503050406030204" pitchFamily="18" charset="0"/>
                            </a:rPr>
                            <m:t>𝑨</m:t>
                          </m:r>
                          <m:r>
                            <a:rPr lang="en-US" b="1" i="1" smtClean="0">
                              <a:latin typeface="Cambria Math" panose="02040503050406030204" pitchFamily="18" charset="0"/>
                            </a:rPr>
                            <m:t>, </m:t>
                          </m:r>
                          <m:r>
                            <a:rPr lang="en-US" b="1" i="1" smtClean="0">
                              <a:latin typeface="Cambria Math" panose="02040503050406030204" pitchFamily="18" charset="0"/>
                            </a:rPr>
                            <m:t>𝒕</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1" i="1" smtClean="0">
                          <a:latin typeface="Cambria Math" panose="02040503050406030204" pitchFamily="18" charset="0"/>
                        </a:rPr>
                        <m:t>𝑨𝒓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𝒆</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1" i="1" smtClean="0">
                          <a:latin typeface="Cambria Math" panose="02040503050406030204" pitchFamily="18" charset="0"/>
                        </a:rPr>
                        <m:t>𝒕𝒓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𝒆</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KINDI is something like this:</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En</m:t>
                      </m:r>
                      <m:sSub>
                        <m:sSubPr>
                          <m:ctrlPr>
                            <a:rPr lang="en-US" i="1">
                              <a:latin typeface="Cambria Math" panose="02040503050406030204" pitchFamily="18" charset="0"/>
                            </a:rPr>
                          </m:ctrlPr>
                        </m:sSubPr>
                        <m:e>
                          <m:r>
                            <m:rPr>
                              <m:sty m:val="p"/>
                            </m:rPr>
                            <a:rPr lang="en-US">
                              <a:latin typeface="Cambria Math" panose="02040503050406030204" pitchFamily="18" charset="0"/>
                            </a:rPr>
                            <m:t>c</m:t>
                          </m:r>
                        </m:e>
                        <m:sub>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𝒕</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b="1" i="1">
                          <a:latin typeface="Cambria Math" panose="02040503050406030204" pitchFamily="18" charset="0"/>
                        </a:rPr>
                        <m:t>𝑨𝒓</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𝒆</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 </m:t>
                      </m:r>
                      <m:r>
                        <a:rPr lang="en-US" b="1" i="1">
                          <a:latin typeface="Cambria Math" panose="02040503050406030204" pitchFamily="18" charset="0"/>
                        </a:rPr>
                        <m:t>𝒕𝒓</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𝒆</m:t>
                          </m:r>
                        </m:e>
                        <m:sub>
                          <m:r>
                            <a:rPr lang="en-US" i="1">
                              <a:latin typeface="Cambria Math" panose="02040503050406030204" pitchFamily="18" charset="0"/>
                            </a:rPr>
                            <m:t>2</m:t>
                          </m:r>
                        </m:sub>
                      </m:sSub>
                      <m:r>
                        <a:rPr lang="en-US" i="1">
                          <a:latin typeface="Cambria Math" panose="02040503050406030204" pitchFamily="18" charset="0"/>
                        </a:rPr>
                        <m:t>)</m:t>
                      </m:r>
                    </m:oMath>
                  </m:oMathPara>
                </a14:m>
                <a:endParaRPr lang="en-US" dirty="0"/>
              </a:p>
              <a:p>
                <a:pPr marL="0" indent="0">
                  <a:buNone/>
                </a:pPr>
                <a:r>
                  <a:rPr lang="en-US" dirty="0"/>
                  <a:t>(First component is a vector &amp; second component is a coefficient, so in principle this could lead to better message expansion ratios.)</a:t>
                </a:r>
              </a:p>
              <a:p>
                <a:pPr marL="0" indent="0">
                  <a:buNone/>
                </a:pPr>
                <a:r>
                  <a:rPr lang="en-US" dirty="0"/>
                  <a:t>(This is not *really* what happens; in actuality the errors are sampled differently in the two approaches.)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460733"/>
              </a:xfrm>
              <a:blipFill>
                <a:blip r:embed="rId2"/>
                <a:stretch>
                  <a:fillRect l="-539" t="-558"/>
                </a:stretch>
              </a:blipFill>
            </p:spPr>
            <p:txBody>
              <a:bodyPr/>
              <a:lstStyle/>
              <a:p>
                <a:r>
                  <a:rPr lang="en-US">
                    <a:noFill/>
                  </a:rPr>
                  <a:t> </a:t>
                </a:r>
              </a:p>
            </p:txBody>
          </p:sp>
        </mc:Fallback>
      </mc:AlternateContent>
    </p:spTree>
    <p:extLst>
      <p:ext uri="{BB962C8B-B14F-4D97-AF65-F5344CB8AC3E}">
        <p14:creationId xmlns:p14="http://schemas.microsoft.com/office/powerpoint/2010/main" val="334711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 (CPA): </a:t>
            </a:r>
            <a:r>
              <a:rPr lang="en-US" dirty="0" err="1"/>
              <a:t>Keygen</a:t>
            </a:r>
            <a:r>
              <a:rPr lang="en-US" dirty="0"/>
              <a:t> and </a:t>
            </a:r>
            <a:r>
              <a:rPr lang="en-US" dirty="0" err="1"/>
              <a:t>enc</a:t>
            </a:r>
            <a:endParaRPr lang="en-US" dirty="0"/>
          </a:p>
        </p:txBody>
      </p:sp>
      <p:pic>
        <p:nvPicPr>
          <p:cNvPr id="6" name="Picture 5"/>
          <p:cNvPicPr>
            <a:picLocks noChangeAspect="1"/>
          </p:cNvPicPr>
          <p:nvPr/>
        </p:nvPicPr>
        <p:blipFill>
          <a:blip r:embed="rId2"/>
          <a:stretch>
            <a:fillRect/>
          </a:stretch>
        </p:blipFill>
        <p:spPr>
          <a:xfrm>
            <a:off x="46924" y="863489"/>
            <a:ext cx="9272134" cy="2712825"/>
          </a:xfrm>
          <a:prstGeom prst="rect">
            <a:avLst/>
          </a:prstGeom>
        </p:spPr>
      </p:pic>
      <p:pic>
        <p:nvPicPr>
          <p:cNvPr id="8" name="Picture 7"/>
          <p:cNvPicPr>
            <a:picLocks noChangeAspect="1"/>
          </p:cNvPicPr>
          <p:nvPr/>
        </p:nvPicPr>
        <p:blipFill>
          <a:blip r:embed="rId3"/>
          <a:stretch>
            <a:fillRect/>
          </a:stretch>
        </p:blipFill>
        <p:spPr>
          <a:xfrm>
            <a:off x="46924" y="4342666"/>
            <a:ext cx="8550321" cy="1407484"/>
          </a:xfrm>
          <a:prstGeom prst="rect">
            <a:avLst/>
          </a:prstGeom>
        </p:spPr>
      </p:pic>
      <p:pic>
        <p:nvPicPr>
          <p:cNvPr id="9" name="Picture 8"/>
          <p:cNvPicPr>
            <a:picLocks noChangeAspect="1"/>
          </p:cNvPicPr>
          <p:nvPr/>
        </p:nvPicPr>
        <p:blipFill>
          <a:blip r:embed="rId4"/>
          <a:stretch>
            <a:fillRect/>
          </a:stretch>
        </p:blipFill>
        <p:spPr>
          <a:xfrm>
            <a:off x="3789365" y="5124349"/>
            <a:ext cx="8550321" cy="1587335"/>
          </a:xfrm>
          <a:prstGeom prst="rect">
            <a:avLst/>
          </a:prstGeom>
        </p:spPr>
      </p:pic>
      <p:pic>
        <p:nvPicPr>
          <p:cNvPr id="5" name="Picture 4"/>
          <p:cNvPicPr>
            <a:picLocks noChangeAspect="1"/>
          </p:cNvPicPr>
          <p:nvPr/>
        </p:nvPicPr>
        <p:blipFill>
          <a:blip r:embed="rId5"/>
          <a:stretch>
            <a:fillRect/>
          </a:stretch>
        </p:blipFill>
        <p:spPr>
          <a:xfrm>
            <a:off x="4608416" y="1372108"/>
            <a:ext cx="8120911" cy="3368996"/>
          </a:xfrm>
          <a:prstGeom prst="rect">
            <a:avLst/>
          </a:prstGeom>
        </p:spPr>
      </p:pic>
    </p:spTree>
    <p:extLst>
      <p:ext uri="{BB962C8B-B14F-4D97-AF65-F5344CB8AC3E}">
        <p14:creationId xmlns:p14="http://schemas.microsoft.com/office/powerpoint/2010/main" val="217833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 (CPA): Dec</a:t>
            </a:r>
          </a:p>
        </p:txBody>
      </p:sp>
      <p:pic>
        <p:nvPicPr>
          <p:cNvPr id="3" name="Picture 2"/>
          <p:cNvPicPr>
            <a:picLocks noChangeAspect="1"/>
          </p:cNvPicPr>
          <p:nvPr/>
        </p:nvPicPr>
        <p:blipFill>
          <a:blip r:embed="rId2"/>
          <a:stretch>
            <a:fillRect/>
          </a:stretch>
        </p:blipFill>
        <p:spPr>
          <a:xfrm>
            <a:off x="0" y="855724"/>
            <a:ext cx="9258152" cy="3395765"/>
          </a:xfrm>
          <a:prstGeom prst="rect">
            <a:avLst/>
          </a:prstGeom>
        </p:spPr>
      </p:pic>
      <p:pic>
        <p:nvPicPr>
          <p:cNvPr id="4" name="Picture 3"/>
          <p:cNvPicPr>
            <a:picLocks noChangeAspect="1"/>
          </p:cNvPicPr>
          <p:nvPr/>
        </p:nvPicPr>
        <p:blipFill>
          <a:blip r:embed="rId3"/>
          <a:stretch>
            <a:fillRect/>
          </a:stretch>
        </p:blipFill>
        <p:spPr>
          <a:xfrm>
            <a:off x="2930446" y="3639537"/>
            <a:ext cx="9261554" cy="3218463"/>
          </a:xfrm>
          <a:prstGeom prst="rect">
            <a:avLst/>
          </a:prstGeom>
        </p:spPr>
      </p:pic>
    </p:spTree>
    <p:extLst>
      <p:ext uri="{BB962C8B-B14F-4D97-AF65-F5344CB8AC3E}">
        <p14:creationId xmlns:p14="http://schemas.microsoft.com/office/powerpoint/2010/main" val="129197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 (CCA): KEM</a:t>
            </a:r>
          </a:p>
        </p:txBody>
      </p:sp>
      <p:pic>
        <p:nvPicPr>
          <p:cNvPr id="10" name="Picture 9"/>
          <p:cNvPicPr>
            <a:picLocks noChangeAspect="1"/>
          </p:cNvPicPr>
          <p:nvPr/>
        </p:nvPicPr>
        <p:blipFill>
          <a:blip r:embed="rId2"/>
          <a:stretch>
            <a:fillRect/>
          </a:stretch>
        </p:blipFill>
        <p:spPr>
          <a:xfrm>
            <a:off x="688683" y="4638000"/>
            <a:ext cx="10908901" cy="2220000"/>
          </a:xfrm>
          <a:prstGeom prst="rect">
            <a:avLst/>
          </a:prstGeom>
        </p:spPr>
      </p:pic>
      <p:pic>
        <p:nvPicPr>
          <p:cNvPr id="11" name="Picture 10"/>
          <p:cNvPicPr>
            <a:picLocks noChangeAspect="1"/>
          </p:cNvPicPr>
          <p:nvPr/>
        </p:nvPicPr>
        <p:blipFill>
          <a:blip r:embed="rId3"/>
          <a:stretch>
            <a:fillRect/>
          </a:stretch>
        </p:blipFill>
        <p:spPr>
          <a:xfrm>
            <a:off x="602024" y="2269666"/>
            <a:ext cx="10987951" cy="2318667"/>
          </a:xfrm>
          <a:prstGeom prst="rect">
            <a:avLst/>
          </a:prstGeom>
        </p:spPr>
      </p:pic>
      <p:pic>
        <p:nvPicPr>
          <p:cNvPr id="12" name="Picture 11"/>
          <p:cNvPicPr>
            <a:picLocks noChangeAspect="1"/>
          </p:cNvPicPr>
          <p:nvPr/>
        </p:nvPicPr>
        <p:blipFill>
          <a:blip r:embed="rId4"/>
          <a:stretch>
            <a:fillRect/>
          </a:stretch>
        </p:blipFill>
        <p:spPr>
          <a:xfrm>
            <a:off x="602024" y="977133"/>
            <a:ext cx="10908901" cy="1292533"/>
          </a:xfrm>
          <a:prstGeom prst="rect">
            <a:avLst/>
          </a:prstGeom>
        </p:spPr>
      </p:pic>
    </p:spTree>
    <p:extLst>
      <p:ext uri="{BB962C8B-B14F-4D97-AF65-F5344CB8AC3E}">
        <p14:creationId xmlns:p14="http://schemas.microsoft.com/office/powerpoint/2010/main" val="385679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 Parameter sets, strength, performance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419344"/>
              </a:xfrm>
            </p:spPr>
            <p:txBody>
              <a:bodyPr>
                <a:normAutofit fontScale="92500" lnSpcReduction="10000"/>
              </a:bodyPr>
              <a:lstStyle/>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𝑛</m:t>
                    </m:r>
                  </m:oMath>
                </a14:m>
                <a:r>
                  <a:rPr lang="en-US" dirty="0"/>
                  <a:t>: ring degree</a:t>
                </a:r>
              </a:p>
              <a:p>
                <a:pPr marL="0" indent="0">
                  <a:buNone/>
                </a:pPr>
                <a14:m>
                  <m:oMath xmlns:m="http://schemas.openxmlformats.org/officeDocument/2006/math">
                    <m:r>
                      <a:rPr lang="en-US" b="0" i="1" smtClean="0">
                        <a:latin typeface="Cambria Math" panose="02040503050406030204" pitchFamily="18" charset="0"/>
                      </a:rPr>
                      <m:t>𝑙</m:t>
                    </m:r>
                  </m:oMath>
                </a14:m>
                <a:r>
                  <a:rPr lang="en-US" dirty="0"/>
                  <a:t>: module rank (like </a:t>
                </a:r>
                <a14:m>
                  <m:oMath xmlns:m="http://schemas.openxmlformats.org/officeDocument/2006/math">
                    <m:r>
                      <a:rPr lang="en-US" b="0" i="1" smtClean="0">
                        <a:latin typeface="Cambria Math" panose="02040503050406030204" pitchFamily="18" charset="0"/>
                      </a:rPr>
                      <m:t>𝑘</m:t>
                    </m:r>
                  </m:oMath>
                </a14:m>
                <a:r>
                  <a:rPr lang="en-US" dirty="0"/>
                  <a:t> for </a:t>
                </a:r>
                <a:r>
                  <a:rPr lang="en-US" dirty="0" err="1"/>
                  <a:t>Kyber</a:t>
                </a:r>
                <a:r>
                  <a:rPr lang="en-US" dirty="0"/>
                  <a:t>)</a:t>
                </a:r>
              </a:p>
              <a:p>
                <a:pPr marL="0" indent="0">
                  <a:buNone/>
                </a:pPr>
                <a14:m>
                  <m:oMath xmlns:m="http://schemas.openxmlformats.org/officeDocument/2006/math">
                    <m:r>
                      <a:rPr lang="en-US" b="0" i="1" smtClean="0">
                        <a:latin typeface="Cambria Math" panose="02040503050406030204" pitchFamily="18" charset="0"/>
                      </a:rPr>
                      <m:t>𝑝</m:t>
                    </m:r>
                  </m:oMath>
                </a14:m>
                <a:r>
                  <a:rPr lang="en-US" dirty="0"/>
                  <a:t>: coefficient range for secrets and errors</a:t>
                </a:r>
              </a:p>
              <a:p>
                <a:pPr marL="0" indent="0">
                  <a:buNone/>
                </a:pPr>
                <a14:m>
                  <m:oMath xmlns:m="http://schemas.openxmlformats.org/officeDocument/2006/math">
                    <m:r>
                      <a:rPr lang="en-US" b="0" i="1" smtClean="0">
                        <a:latin typeface="Cambria Math" panose="02040503050406030204" pitchFamily="18" charset="0"/>
                      </a:rPr>
                      <m:t>𝑡</m:t>
                    </m:r>
                  </m:oMath>
                </a14:m>
                <a:r>
                  <a:rPr lang="en-US" dirty="0"/>
                  <a:t>: number of truncated bits per coefficient of the public key</a:t>
                </a:r>
              </a:p>
              <a:p>
                <a:pPr marL="0" indent="0">
                  <a:buNone/>
                </a:pPr>
                <a14:m>
                  <m:oMath xmlns:m="http://schemas.openxmlformats.org/officeDocument/2006/math">
                    <m:r>
                      <a:rPr lang="en-US" i="1">
                        <a:latin typeface="Cambria Math" panose="02040503050406030204" pitchFamily="18" charset="0"/>
                      </a:rPr>
                      <m:t>𝑞</m:t>
                    </m:r>
                  </m:oMath>
                </a14:m>
                <a:r>
                  <a:rPr lang="en-US" dirty="0"/>
                  <a:t>: modulus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419344"/>
              </a:xfrm>
              <a:blipFill>
                <a:blip r:embed="rId2"/>
                <a:stretch>
                  <a:fillRect b="-5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84282263"/>
                  </p:ext>
                </p:extLst>
              </p:nvPr>
            </p:nvGraphicFramePr>
            <p:xfrm>
              <a:off x="84841" y="904973"/>
              <a:ext cx="12028591" cy="3632620"/>
            </p:xfrm>
            <a:graphic>
              <a:graphicData uri="http://schemas.openxmlformats.org/drawingml/2006/table">
                <a:tbl>
                  <a:tblPr firstRow="1" bandRow="1">
                    <a:tableStyleId>{5C22544A-7EE6-4342-B048-85BDC9FD1C3A}</a:tableStyleId>
                  </a:tblPr>
                  <a:tblGrid>
                    <a:gridCol w="1821269">
                      <a:extLst>
                        <a:ext uri="{9D8B030D-6E8A-4147-A177-3AD203B41FA5}">
                          <a16:colId xmlns:a16="http://schemas.microsoft.com/office/drawing/2014/main" val="2774361158"/>
                        </a:ext>
                      </a:extLst>
                    </a:gridCol>
                    <a:gridCol w="565551">
                      <a:extLst>
                        <a:ext uri="{9D8B030D-6E8A-4147-A177-3AD203B41FA5}">
                          <a16:colId xmlns:a16="http://schemas.microsoft.com/office/drawing/2014/main" val="1794990763"/>
                        </a:ext>
                      </a:extLst>
                    </a:gridCol>
                    <a:gridCol w="1993811">
                      <a:extLst>
                        <a:ext uri="{9D8B030D-6E8A-4147-A177-3AD203B41FA5}">
                          <a16:colId xmlns:a16="http://schemas.microsoft.com/office/drawing/2014/main" val="2493339834"/>
                        </a:ext>
                      </a:extLst>
                    </a:gridCol>
                    <a:gridCol w="1633664">
                      <a:extLst>
                        <a:ext uri="{9D8B030D-6E8A-4147-A177-3AD203B41FA5}">
                          <a16:colId xmlns:a16="http://schemas.microsoft.com/office/drawing/2014/main" val="2463471287"/>
                        </a:ext>
                      </a:extLst>
                    </a:gridCol>
                    <a:gridCol w="1503574">
                      <a:extLst>
                        <a:ext uri="{9D8B030D-6E8A-4147-A177-3AD203B41FA5}">
                          <a16:colId xmlns:a16="http://schemas.microsoft.com/office/drawing/2014/main" val="2810871944"/>
                        </a:ext>
                      </a:extLst>
                    </a:gridCol>
                    <a:gridCol w="1503574">
                      <a:extLst>
                        <a:ext uri="{9D8B030D-6E8A-4147-A177-3AD203B41FA5}">
                          <a16:colId xmlns:a16="http://schemas.microsoft.com/office/drawing/2014/main" val="3916489992"/>
                        </a:ext>
                      </a:extLst>
                    </a:gridCol>
                    <a:gridCol w="1503574">
                      <a:extLst>
                        <a:ext uri="{9D8B030D-6E8A-4147-A177-3AD203B41FA5}">
                          <a16:colId xmlns:a16="http://schemas.microsoft.com/office/drawing/2014/main" val="1232241865"/>
                        </a:ext>
                      </a:extLst>
                    </a:gridCol>
                    <a:gridCol w="1503574">
                      <a:extLst>
                        <a:ext uri="{9D8B030D-6E8A-4147-A177-3AD203B41FA5}">
                          <a16:colId xmlns:a16="http://schemas.microsoft.com/office/drawing/2014/main" val="1523782550"/>
                        </a:ext>
                      </a:extLst>
                    </a:gridCol>
                  </a:tblGrid>
                  <a:tr h="433634">
                    <a:tc>
                      <a:txBody>
                        <a:bodyPr/>
                        <a:lstStyle/>
                        <a:p>
                          <a:r>
                            <a:rPr lang="en-US" b="0" dirty="0"/>
                            <a:t>Scheme</a:t>
                          </a:r>
                        </a:p>
                      </a:txBody>
                      <a:tcPr/>
                    </a:tc>
                    <a:tc>
                      <a:txBody>
                        <a:bodyPr/>
                        <a:lstStyle/>
                        <a:p>
                          <a:r>
                            <a:rPr lang="en-US" b="0" dirty="0" err="1"/>
                            <a:t>lvl</a:t>
                          </a:r>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err="1" smtClean="0">
                                    <a:latin typeface="Cambria Math" panose="02040503050406030204" pitchFamily="18" charset="0"/>
                                  </a:rPr>
                                  <m:t>𝑛</m:t>
                                </m:r>
                                <m:r>
                                  <a:rPr lang="en-US" b="0" i="1" dirty="0" err="1" smtClean="0">
                                    <a:latin typeface="Cambria Math" panose="02040503050406030204" pitchFamily="18" charset="0"/>
                                  </a:rPr>
                                  <m:t>,</m:t>
                                </m:r>
                                <m:r>
                                  <a:rPr lang="en-US" b="0" i="1" dirty="0" err="1" smtClean="0">
                                    <a:latin typeface="Cambria Math" panose="02040503050406030204" pitchFamily="18" charset="0"/>
                                  </a:rPr>
                                  <m:t>𝑙</m:t>
                                </m:r>
                                <m:r>
                                  <a:rPr lang="en-US" b="0" i="1" dirty="0" err="1" smtClean="0">
                                    <a:latin typeface="Cambria Math" panose="02040503050406030204" pitchFamily="18" charset="0"/>
                                  </a:rPr>
                                  <m:t>,</m:t>
                                </m:r>
                                <m:r>
                                  <a:rPr lang="en-US" b="0" i="1" dirty="0" err="1" smtClean="0">
                                    <a:latin typeface="Cambria Math" panose="02040503050406030204" pitchFamily="18" charset="0"/>
                                  </a:rPr>
                                  <m:t>𝑝</m:t>
                                </m:r>
                                <m:r>
                                  <a:rPr lang="en-US" b="0" i="1" dirty="0" err="1" smtClean="0">
                                    <a:latin typeface="Cambria Math" panose="02040503050406030204" pitchFamily="18" charset="0"/>
                                  </a:rPr>
                                  <m:t>,</m:t>
                                </m:r>
                                <m:r>
                                  <a:rPr lang="en-US" b="0" i="1" dirty="0" err="1" smtClean="0">
                                    <a:latin typeface="Cambria Math" panose="02040503050406030204" pitchFamily="18" charset="0"/>
                                  </a:rPr>
                                  <m:t>𝑡</m:t>
                                </m:r>
                                <m:r>
                                  <a:rPr lang="en-US" b="0" i="1" dirty="0" err="1" smtClean="0">
                                    <a:latin typeface="Cambria Math" panose="02040503050406030204" pitchFamily="18" charset="0"/>
                                  </a:rPr>
                                  <m:t>,</m:t>
                                </m:r>
                                <m:r>
                                  <a:rPr lang="en-US" b="0" i="1" dirty="0" err="1" smtClean="0">
                                    <a:latin typeface="Cambria Math" panose="02040503050406030204" pitchFamily="18" charset="0"/>
                                  </a:rPr>
                                  <m:t>𝑞</m:t>
                                </m:r>
                                <m:r>
                                  <a:rPr lang="en-US" b="0" i="1" dirty="0" smtClean="0">
                                    <a:latin typeface="Cambria Math" panose="02040503050406030204" pitchFamily="18" charset="0"/>
                                  </a:rPr>
                                  <m:t>)</m:t>
                                </m:r>
                              </m:oMath>
                            </m:oMathPara>
                          </a14:m>
                          <a:endParaRPr lang="en-US" b="0" dirty="0"/>
                        </a:p>
                      </a:txBody>
                      <a:tcPr/>
                    </a:tc>
                    <a:tc>
                      <a:txBody>
                        <a:bodyPr/>
                        <a:lstStyle/>
                        <a:p>
                          <a:r>
                            <a:rPr lang="en-US" b="0" dirty="0" err="1"/>
                            <a:t>Ciphertext</a:t>
                          </a:r>
                          <a:endParaRPr lang="en-US" b="0" dirty="0"/>
                        </a:p>
                      </a:txBody>
                      <a:tcPr/>
                    </a:tc>
                    <a:tc>
                      <a:txBody>
                        <a:bodyPr/>
                        <a:lstStyle/>
                        <a:p>
                          <a:r>
                            <a:rPr lang="en-US" b="0" dirty="0"/>
                            <a:t>Public key</a:t>
                          </a:r>
                        </a:p>
                      </a:txBody>
                      <a:tcPr/>
                    </a:tc>
                    <a:tc>
                      <a:txBody>
                        <a:bodyPr/>
                        <a:lstStyle/>
                        <a:p>
                          <a:r>
                            <a:rPr lang="en-US" b="0" dirty="0" err="1"/>
                            <a:t>KeyGen</a:t>
                          </a:r>
                          <a:endParaRPr lang="en-US" b="0" dirty="0"/>
                        </a:p>
                      </a:txBody>
                      <a:tcPr/>
                    </a:tc>
                    <a:tc>
                      <a:txBody>
                        <a:bodyPr/>
                        <a:lstStyle/>
                        <a:p>
                          <a:r>
                            <a:rPr lang="en-US" b="0" dirty="0" err="1"/>
                            <a:t>Enc</a:t>
                          </a:r>
                          <a:endParaRPr lang="en-US" b="0" dirty="0"/>
                        </a:p>
                      </a:txBody>
                      <a:tcPr/>
                    </a:tc>
                    <a:tc>
                      <a:txBody>
                        <a:bodyPr/>
                        <a:lstStyle/>
                        <a:p>
                          <a:r>
                            <a:rPr lang="en-US" b="0" dirty="0"/>
                            <a:t>Dec</a:t>
                          </a:r>
                        </a:p>
                      </a:txBody>
                      <a:tcPr/>
                    </a:tc>
                    <a:extLst>
                      <a:ext uri="{0D108BD9-81ED-4DB2-BD59-A6C34878D82A}">
                        <a16:rowId xmlns:a16="http://schemas.microsoft.com/office/drawing/2014/main" val="3922783556"/>
                      </a:ext>
                    </a:extLst>
                  </a:tr>
                  <a:tr h="638666">
                    <a:tc>
                      <a:txBody>
                        <a:bodyPr/>
                        <a:lstStyle/>
                        <a:p>
                          <a:r>
                            <a:rPr lang="en-US" b="0" dirty="0"/>
                            <a:t>KINDI-256-3-4-2</a:t>
                          </a:r>
                        </a:p>
                      </a:txBody>
                      <a:tcPr/>
                    </a:tc>
                    <a:tc>
                      <a:txBody>
                        <a:bodyPr/>
                        <a:lstStyle/>
                        <a:p>
                          <a:r>
                            <a:rPr lang="en-US" b="0" dirty="0"/>
                            <a:t>2,3</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256,3,4,2,2</m:t>
                                    </m:r>
                                  </m:e>
                                  <m:sup>
                                    <m:r>
                                      <a:rPr lang="en-US" b="0" i="1" dirty="0" smtClean="0">
                                        <a:latin typeface="Cambria Math" panose="02040503050406030204" pitchFamily="18" charset="0"/>
                                      </a:rPr>
                                      <m:t>14</m:t>
                                    </m:r>
                                  </m:sup>
                                </m:sSup>
                                <m:r>
                                  <a:rPr lang="en-US" b="0" i="1" dirty="0" smtClean="0">
                                    <a:latin typeface="Cambria Math" panose="02040503050406030204" pitchFamily="18" charset="0"/>
                                  </a:rPr>
                                  <m:t>)</m:t>
                                </m:r>
                              </m:oMath>
                            </m:oMathPara>
                          </a14:m>
                          <a:endParaRPr lang="en-US" b="0" dirty="0"/>
                        </a:p>
                      </a:txBody>
                      <a:tcPr/>
                    </a:tc>
                    <a:tc>
                      <a:txBody>
                        <a:bodyPr/>
                        <a:lstStyle/>
                        <a:p>
                          <a:r>
                            <a:rPr lang="en-US" b="0" dirty="0"/>
                            <a:t>1792</a:t>
                          </a:r>
                        </a:p>
                      </a:txBody>
                      <a:tcPr/>
                    </a:tc>
                    <a:tc>
                      <a:txBody>
                        <a:bodyPr/>
                        <a:lstStyle/>
                        <a:p>
                          <a:r>
                            <a:rPr lang="en-US" b="0" dirty="0"/>
                            <a:t>1184</a:t>
                          </a:r>
                        </a:p>
                      </a:txBody>
                      <a:tcPr/>
                    </a:tc>
                    <a:tc>
                      <a:txBody>
                        <a:bodyPr/>
                        <a:lstStyle/>
                        <a:p>
                          <a:r>
                            <a:rPr lang="en-US" b="0" dirty="0"/>
                            <a:t>203096</a:t>
                          </a:r>
                        </a:p>
                      </a:txBody>
                      <a:tcPr/>
                    </a:tc>
                    <a:tc>
                      <a:txBody>
                        <a:bodyPr/>
                        <a:lstStyle/>
                        <a:p>
                          <a:r>
                            <a:rPr lang="en-US" b="0" dirty="0"/>
                            <a:t>260137</a:t>
                          </a:r>
                        </a:p>
                      </a:txBody>
                      <a:tcPr/>
                    </a:tc>
                    <a:tc>
                      <a:txBody>
                        <a:bodyPr/>
                        <a:lstStyle/>
                        <a:p>
                          <a:r>
                            <a:rPr lang="en-US" b="0" dirty="0"/>
                            <a:t>323947</a:t>
                          </a:r>
                        </a:p>
                      </a:txBody>
                      <a:tcPr/>
                    </a:tc>
                    <a:extLst>
                      <a:ext uri="{0D108BD9-81ED-4DB2-BD59-A6C34878D82A}">
                        <a16:rowId xmlns:a16="http://schemas.microsoft.com/office/drawing/2014/main" val="2419995694"/>
                      </a:ext>
                    </a:extLst>
                  </a:tr>
                  <a:tr h="638666">
                    <a:tc>
                      <a:txBody>
                        <a:bodyPr/>
                        <a:lstStyle/>
                        <a:p>
                          <a:r>
                            <a:rPr lang="en-US" b="0" dirty="0"/>
                            <a:t>KINDI-512-2-2-2</a:t>
                          </a:r>
                        </a:p>
                      </a:txBody>
                      <a:tcPr/>
                    </a:tc>
                    <a:tc>
                      <a:txBody>
                        <a:bodyPr/>
                        <a:lstStyle/>
                        <a:p>
                          <a:r>
                            <a:rPr lang="en-US"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256,2,2,2,2</m:t>
                                    </m:r>
                                  </m:e>
                                  <m:sup>
                                    <m:r>
                                      <a:rPr lang="en-US" b="0" i="1" dirty="0" smtClean="0">
                                        <a:latin typeface="Cambria Math" panose="02040503050406030204" pitchFamily="18" charset="0"/>
                                      </a:rPr>
                                      <m:t>13</m:t>
                                    </m:r>
                                  </m:sup>
                                </m:sSup>
                                <m:r>
                                  <a:rPr lang="en-US" b="0" i="1" dirty="0" smtClean="0">
                                    <a:latin typeface="Cambria Math" panose="02040503050406030204" pitchFamily="18" charset="0"/>
                                  </a:rPr>
                                  <m:t>)</m:t>
                                </m:r>
                              </m:oMath>
                            </m:oMathPara>
                          </a14:m>
                          <a:endParaRPr lang="en-US" b="0" dirty="0"/>
                        </a:p>
                        <a:p>
                          <a:endParaRPr lang="en-US" b="0" dirty="0"/>
                        </a:p>
                      </a:txBody>
                      <a:tcPr/>
                    </a:tc>
                    <a:tc>
                      <a:txBody>
                        <a:bodyPr/>
                        <a:lstStyle/>
                        <a:p>
                          <a:r>
                            <a:rPr lang="en-US" b="0" dirty="0"/>
                            <a:t>2496</a:t>
                          </a:r>
                        </a:p>
                      </a:txBody>
                      <a:tcPr/>
                    </a:tc>
                    <a:tc>
                      <a:txBody>
                        <a:bodyPr/>
                        <a:lstStyle/>
                        <a:p>
                          <a:r>
                            <a:rPr lang="en-US" b="0" dirty="0"/>
                            <a:t>1456</a:t>
                          </a:r>
                        </a:p>
                      </a:txBody>
                      <a:tcPr/>
                    </a:tc>
                    <a:tc>
                      <a:txBody>
                        <a:bodyPr/>
                        <a:lstStyle/>
                        <a:p>
                          <a:r>
                            <a:rPr lang="en-US" b="0" dirty="0"/>
                            <a:t>214064</a:t>
                          </a:r>
                        </a:p>
                      </a:txBody>
                      <a:tcPr/>
                    </a:tc>
                    <a:tc>
                      <a:txBody>
                        <a:bodyPr/>
                        <a:lstStyle/>
                        <a:p>
                          <a:r>
                            <a:rPr lang="en-US" b="0" dirty="0"/>
                            <a:t>306043</a:t>
                          </a:r>
                        </a:p>
                      </a:txBody>
                      <a:tcPr/>
                    </a:tc>
                    <a:tc>
                      <a:txBody>
                        <a:bodyPr/>
                        <a:lstStyle/>
                        <a:p>
                          <a:r>
                            <a:rPr lang="en-US" b="0" dirty="0"/>
                            <a:t>377962</a:t>
                          </a:r>
                        </a:p>
                      </a:txBody>
                      <a:tcPr/>
                    </a:tc>
                    <a:extLst>
                      <a:ext uri="{0D108BD9-81ED-4DB2-BD59-A6C34878D82A}">
                        <a16:rowId xmlns:a16="http://schemas.microsoft.com/office/drawing/2014/main" val="2704092894"/>
                      </a:ext>
                    </a:extLst>
                  </a:tr>
                  <a:tr h="638666">
                    <a:tc>
                      <a:txBody>
                        <a:bodyPr/>
                        <a:lstStyle/>
                        <a:p>
                          <a:r>
                            <a:rPr lang="en-US" b="0" dirty="0"/>
                            <a:t>KINDI-512-2-4-1</a:t>
                          </a:r>
                        </a:p>
                      </a:txBody>
                      <a:tcPr/>
                    </a:tc>
                    <a:tc>
                      <a:txBody>
                        <a:bodyPr/>
                        <a:lstStyle/>
                        <a:p>
                          <a:r>
                            <a:rPr lang="en-US"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256,2,4,1,2</m:t>
                                    </m:r>
                                  </m:e>
                                  <m:sup>
                                    <m:r>
                                      <a:rPr lang="en-US" b="0" i="1" dirty="0" smtClean="0">
                                        <a:latin typeface="Cambria Math" panose="02040503050406030204" pitchFamily="18" charset="0"/>
                                      </a:rPr>
                                      <m:t>14</m:t>
                                    </m:r>
                                  </m:sup>
                                </m:sSup>
                                <m:r>
                                  <a:rPr lang="en-US" b="0" i="1" dirty="0" smtClean="0">
                                    <a:latin typeface="Cambria Math" panose="02040503050406030204" pitchFamily="18" charset="0"/>
                                  </a:rPr>
                                  <m:t>)</m:t>
                                </m:r>
                              </m:oMath>
                            </m:oMathPara>
                          </a14:m>
                          <a:endParaRPr lang="en-US" b="0" dirty="0"/>
                        </a:p>
                        <a:p>
                          <a:endParaRPr lang="en-US" b="0" dirty="0"/>
                        </a:p>
                      </a:txBody>
                      <a:tcPr/>
                    </a:tc>
                    <a:tc>
                      <a:txBody>
                        <a:bodyPr/>
                        <a:lstStyle/>
                        <a:p>
                          <a:r>
                            <a:rPr lang="en-US" b="0" dirty="0"/>
                            <a:t>2688</a:t>
                          </a:r>
                        </a:p>
                      </a:txBody>
                      <a:tcPr/>
                    </a:tc>
                    <a:tc>
                      <a:txBody>
                        <a:bodyPr/>
                        <a:lstStyle/>
                        <a:p>
                          <a:r>
                            <a:rPr lang="en-US" b="0" dirty="0"/>
                            <a:t>1728</a:t>
                          </a:r>
                        </a:p>
                      </a:txBody>
                      <a:tcPr/>
                    </a:tc>
                    <a:tc>
                      <a:txBody>
                        <a:bodyPr/>
                        <a:lstStyle/>
                        <a:p>
                          <a:r>
                            <a:rPr lang="en-US" b="0" dirty="0"/>
                            <a:t>215542</a:t>
                          </a:r>
                        </a:p>
                      </a:txBody>
                      <a:tcPr/>
                    </a:tc>
                    <a:tc>
                      <a:txBody>
                        <a:bodyPr/>
                        <a:lstStyle/>
                        <a:p>
                          <a:r>
                            <a:rPr lang="en-US" b="0" dirty="0"/>
                            <a:t>307999</a:t>
                          </a:r>
                        </a:p>
                      </a:txBody>
                      <a:tcPr/>
                    </a:tc>
                    <a:tc>
                      <a:txBody>
                        <a:bodyPr/>
                        <a:lstStyle/>
                        <a:p>
                          <a:r>
                            <a:rPr lang="en-US" b="0" dirty="0"/>
                            <a:t>402041</a:t>
                          </a:r>
                        </a:p>
                      </a:txBody>
                      <a:tcPr/>
                    </a:tc>
                    <a:extLst>
                      <a:ext uri="{0D108BD9-81ED-4DB2-BD59-A6C34878D82A}">
                        <a16:rowId xmlns:a16="http://schemas.microsoft.com/office/drawing/2014/main" val="455936501"/>
                      </a:ext>
                    </a:extLst>
                  </a:tr>
                  <a:tr h="638666">
                    <a:tc>
                      <a:txBody>
                        <a:bodyPr/>
                        <a:lstStyle/>
                        <a:p>
                          <a:r>
                            <a:rPr lang="en-US" b="0" dirty="0"/>
                            <a:t>KINDI-256-5-2-2</a:t>
                          </a:r>
                        </a:p>
                      </a:txBody>
                      <a:tcPr/>
                    </a:tc>
                    <a:tc>
                      <a:txBody>
                        <a:bodyPr/>
                        <a:lstStyle/>
                        <a:p>
                          <a:r>
                            <a:rPr lang="en-US"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256,5,2,2,2</m:t>
                                    </m:r>
                                  </m:e>
                                  <m:sup>
                                    <m:r>
                                      <a:rPr lang="en-US" b="0" i="1" dirty="0" smtClean="0">
                                        <a:latin typeface="Cambria Math" panose="02040503050406030204" pitchFamily="18" charset="0"/>
                                      </a:rPr>
                                      <m:t>14</m:t>
                                    </m:r>
                                  </m:sup>
                                </m:sSup>
                                <m:r>
                                  <a:rPr lang="en-US" b="0" i="1" dirty="0" smtClean="0">
                                    <a:latin typeface="Cambria Math" panose="02040503050406030204" pitchFamily="18" charset="0"/>
                                  </a:rPr>
                                  <m:t>)</m:t>
                                </m:r>
                              </m:oMath>
                            </m:oMathPara>
                          </a14:m>
                          <a:endParaRPr lang="en-US" b="0" dirty="0"/>
                        </a:p>
                        <a:p>
                          <a:endParaRPr lang="en-US" b="0" dirty="0"/>
                        </a:p>
                      </a:txBody>
                      <a:tcPr/>
                    </a:tc>
                    <a:tc>
                      <a:txBody>
                        <a:bodyPr/>
                        <a:lstStyle/>
                        <a:p>
                          <a:r>
                            <a:rPr lang="en-US" b="0" dirty="0"/>
                            <a:t>2688</a:t>
                          </a:r>
                        </a:p>
                      </a:txBody>
                      <a:tcPr/>
                    </a:tc>
                    <a:tc>
                      <a:txBody>
                        <a:bodyPr/>
                        <a:lstStyle/>
                        <a:p>
                          <a:r>
                            <a:rPr lang="en-US" b="0" dirty="0"/>
                            <a:t>1984</a:t>
                          </a:r>
                        </a:p>
                      </a:txBody>
                      <a:tcPr/>
                    </a:tc>
                    <a:tc>
                      <a:txBody>
                        <a:bodyPr/>
                        <a:lstStyle/>
                        <a:p>
                          <a:r>
                            <a:rPr lang="en-US" b="0" dirty="0"/>
                            <a:t>519010</a:t>
                          </a:r>
                        </a:p>
                      </a:txBody>
                      <a:tcPr/>
                    </a:tc>
                    <a:tc>
                      <a:txBody>
                        <a:bodyPr/>
                        <a:lstStyle/>
                        <a:p>
                          <a:r>
                            <a:rPr lang="en-US" b="0" dirty="0"/>
                            <a:t>623436</a:t>
                          </a:r>
                        </a:p>
                      </a:txBody>
                      <a:tcPr/>
                    </a:tc>
                    <a:tc>
                      <a:txBody>
                        <a:bodyPr/>
                        <a:lstStyle/>
                        <a:p>
                          <a:r>
                            <a:rPr lang="en-US" b="0" dirty="0"/>
                            <a:t>723922</a:t>
                          </a:r>
                        </a:p>
                      </a:txBody>
                      <a:tcPr/>
                    </a:tc>
                    <a:extLst>
                      <a:ext uri="{0D108BD9-81ED-4DB2-BD59-A6C34878D82A}">
                        <a16:rowId xmlns:a16="http://schemas.microsoft.com/office/drawing/2014/main" val="190511573"/>
                      </a:ext>
                    </a:extLst>
                  </a:tr>
                  <a:tr h="638666">
                    <a:tc>
                      <a:txBody>
                        <a:bodyPr/>
                        <a:lstStyle/>
                        <a:p>
                          <a:r>
                            <a:rPr lang="en-US" b="0" dirty="0"/>
                            <a:t>KINDI-512-3-2-1</a:t>
                          </a:r>
                        </a:p>
                      </a:txBody>
                      <a:tcPr/>
                    </a:tc>
                    <a:tc>
                      <a:txBody>
                        <a:bodyPr/>
                        <a:lstStyle/>
                        <a:p>
                          <a:r>
                            <a:rPr lang="en-US"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512,3,2,1,2</m:t>
                                    </m:r>
                                  </m:e>
                                  <m:sup>
                                    <m:r>
                                      <a:rPr lang="en-US" b="0" i="1" dirty="0" smtClean="0">
                                        <a:latin typeface="Cambria Math" panose="02040503050406030204" pitchFamily="18" charset="0"/>
                                      </a:rPr>
                                      <m:t>13</m:t>
                                    </m:r>
                                  </m:sup>
                                </m:sSup>
                                <m:r>
                                  <a:rPr lang="en-US" b="0" i="1" dirty="0" smtClean="0">
                                    <a:latin typeface="Cambria Math" panose="02040503050406030204" pitchFamily="18" charset="0"/>
                                  </a:rPr>
                                  <m:t>)</m:t>
                                </m:r>
                              </m:oMath>
                            </m:oMathPara>
                          </a14:m>
                          <a:endParaRPr lang="en-US" b="0" dirty="0"/>
                        </a:p>
                        <a:p>
                          <a:endParaRPr lang="en-US" b="0" dirty="0"/>
                        </a:p>
                      </a:txBody>
                      <a:tcPr/>
                    </a:tc>
                    <a:tc>
                      <a:txBody>
                        <a:bodyPr/>
                        <a:lstStyle/>
                        <a:p>
                          <a:r>
                            <a:rPr lang="en-US" b="0" dirty="0"/>
                            <a:t>3328</a:t>
                          </a:r>
                        </a:p>
                      </a:txBody>
                      <a:tcPr/>
                    </a:tc>
                    <a:tc>
                      <a:txBody>
                        <a:bodyPr/>
                        <a:lstStyle/>
                        <a:p>
                          <a:r>
                            <a:rPr lang="en-US" b="0" dirty="0"/>
                            <a:t>2368</a:t>
                          </a:r>
                        </a:p>
                      </a:txBody>
                      <a:tcPr/>
                    </a:tc>
                    <a:tc>
                      <a:txBody>
                        <a:bodyPr/>
                        <a:lstStyle/>
                        <a:p>
                          <a:r>
                            <a:rPr lang="en-US" b="0" dirty="0"/>
                            <a:t>429952</a:t>
                          </a:r>
                        </a:p>
                      </a:txBody>
                      <a:tcPr/>
                    </a:tc>
                    <a:tc>
                      <a:txBody>
                        <a:bodyPr/>
                        <a:lstStyle/>
                        <a:p>
                          <a:r>
                            <a:rPr lang="en-US" b="0" dirty="0"/>
                            <a:t>562640</a:t>
                          </a:r>
                        </a:p>
                      </a:txBody>
                      <a:tcPr/>
                    </a:tc>
                    <a:tc>
                      <a:txBody>
                        <a:bodyPr/>
                        <a:lstStyle/>
                        <a:p>
                          <a:r>
                            <a:rPr lang="en-US" b="0" dirty="0"/>
                            <a:t>698041</a:t>
                          </a:r>
                        </a:p>
                      </a:txBody>
                      <a:tcPr/>
                    </a:tc>
                    <a:extLst>
                      <a:ext uri="{0D108BD9-81ED-4DB2-BD59-A6C34878D82A}">
                        <a16:rowId xmlns:a16="http://schemas.microsoft.com/office/drawing/2014/main" val="1716403757"/>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84282263"/>
                  </p:ext>
                </p:extLst>
              </p:nvPr>
            </p:nvGraphicFramePr>
            <p:xfrm>
              <a:off x="84841" y="904973"/>
              <a:ext cx="12028591" cy="3632620"/>
            </p:xfrm>
            <a:graphic>
              <a:graphicData uri="http://schemas.openxmlformats.org/drawingml/2006/table">
                <a:tbl>
                  <a:tblPr firstRow="1" bandRow="1">
                    <a:tableStyleId>{5C22544A-7EE6-4342-B048-85BDC9FD1C3A}</a:tableStyleId>
                  </a:tblPr>
                  <a:tblGrid>
                    <a:gridCol w="1821269">
                      <a:extLst>
                        <a:ext uri="{9D8B030D-6E8A-4147-A177-3AD203B41FA5}">
                          <a16:colId xmlns:a16="http://schemas.microsoft.com/office/drawing/2014/main" val="2774361158"/>
                        </a:ext>
                      </a:extLst>
                    </a:gridCol>
                    <a:gridCol w="565551">
                      <a:extLst>
                        <a:ext uri="{9D8B030D-6E8A-4147-A177-3AD203B41FA5}">
                          <a16:colId xmlns:a16="http://schemas.microsoft.com/office/drawing/2014/main" val="1794990763"/>
                        </a:ext>
                      </a:extLst>
                    </a:gridCol>
                    <a:gridCol w="1993811">
                      <a:extLst>
                        <a:ext uri="{9D8B030D-6E8A-4147-A177-3AD203B41FA5}">
                          <a16:colId xmlns:a16="http://schemas.microsoft.com/office/drawing/2014/main" val="2493339834"/>
                        </a:ext>
                      </a:extLst>
                    </a:gridCol>
                    <a:gridCol w="1633664">
                      <a:extLst>
                        <a:ext uri="{9D8B030D-6E8A-4147-A177-3AD203B41FA5}">
                          <a16:colId xmlns:a16="http://schemas.microsoft.com/office/drawing/2014/main" val="2463471287"/>
                        </a:ext>
                      </a:extLst>
                    </a:gridCol>
                    <a:gridCol w="1503574">
                      <a:extLst>
                        <a:ext uri="{9D8B030D-6E8A-4147-A177-3AD203B41FA5}">
                          <a16:colId xmlns:a16="http://schemas.microsoft.com/office/drawing/2014/main" val="2810871944"/>
                        </a:ext>
                      </a:extLst>
                    </a:gridCol>
                    <a:gridCol w="1503574">
                      <a:extLst>
                        <a:ext uri="{9D8B030D-6E8A-4147-A177-3AD203B41FA5}">
                          <a16:colId xmlns:a16="http://schemas.microsoft.com/office/drawing/2014/main" val="3916489992"/>
                        </a:ext>
                      </a:extLst>
                    </a:gridCol>
                    <a:gridCol w="1503574">
                      <a:extLst>
                        <a:ext uri="{9D8B030D-6E8A-4147-A177-3AD203B41FA5}">
                          <a16:colId xmlns:a16="http://schemas.microsoft.com/office/drawing/2014/main" val="1232241865"/>
                        </a:ext>
                      </a:extLst>
                    </a:gridCol>
                    <a:gridCol w="1503574">
                      <a:extLst>
                        <a:ext uri="{9D8B030D-6E8A-4147-A177-3AD203B41FA5}">
                          <a16:colId xmlns:a16="http://schemas.microsoft.com/office/drawing/2014/main" val="1523782550"/>
                        </a:ext>
                      </a:extLst>
                    </a:gridCol>
                  </a:tblGrid>
                  <a:tr h="433634">
                    <a:tc>
                      <a:txBody>
                        <a:bodyPr/>
                        <a:lstStyle/>
                        <a:p>
                          <a:r>
                            <a:rPr lang="en-US" b="0" dirty="0"/>
                            <a:t>Scheme</a:t>
                          </a:r>
                        </a:p>
                      </a:txBody>
                      <a:tcPr/>
                    </a:tc>
                    <a:tc>
                      <a:txBody>
                        <a:bodyPr/>
                        <a:lstStyle/>
                        <a:p>
                          <a:r>
                            <a:rPr lang="en-US" b="0" dirty="0" err="1"/>
                            <a:t>lvl</a:t>
                          </a:r>
                          <a:endParaRPr lang="en-US" b="0" dirty="0"/>
                        </a:p>
                      </a:txBody>
                      <a:tcPr/>
                    </a:tc>
                    <a:tc>
                      <a:txBody>
                        <a:bodyPr/>
                        <a:lstStyle/>
                        <a:p>
                          <a:endParaRPr lang="en-US"/>
                        </a:p>
                      </a:txBody>
                      <a:tcPr>
                        <a:blipFill>
                          <a:blip r:embed="rId3"/>
                          <a:stretch>
                            <a:fillRect l="-120183" t="-7042" r="-385321" b="-743662"/>
                          </a:stretch>
                        </a:blipFill>
                      </a:tcPr>
                    </a:tc>
                    <a:tc>
                      <a:txBody>
                        <a:bodyPr/>
                        <a:lstStyle/>
                        <a:p>
                          <a:r>
                            <a:rPr lang="en-US" b="0" dirty="0" err="1"/>
                            <a:t>Ciphertext</a:t>
                          </a:r>
                          <a:endParaRPr lang="en-US" b="0" dirty="0"/>
                        </a:p>
                      </a:txBody>
                      <a:tcPr/>
                    </a:tc>
                    <a:tc>
                      <a:txBody>
                        <a:bodyPr/>
                        <a:lstStyle/>
                        <a:p>
                          <a:r>
                            <a:rPr lang="en-US" b="0" dirty="0"/>
                            <a:t>Public key</a:t>
                          </a:r>
                        </a:p>
                      </a:txBody>
                      <a:tcPr/>
                    </a:tc>
                    <a:tc>
                      <a:txBody>
                        <a:bodyPr/>
                        <a:lstStyle/>
                        <a:p>
                          <a:r>
                            <a:rPr lang="en-US" b="0" dirty="0" err="1"/>
                            <a:t>KeyGen</a:t>
                          </a:r>
                          <a:endParaRPr lang="en-US" b="0" dirty="0"/>
                        </a:p>
                      </a:txBody>
                      <a:tcPr/>
                    </a:tc>
                    <a:tc>
                      <a:txBody>
                        <a:bodyPr/>
                        <a:lstStyle/>
                        <a:p>
                          <a:r>
                            <a:rPr lang="en-US" b="0" dirty="0" err="1"/>
                            <a:t>Enc</a:t>
                          </a:r>
                          <a:endParaRPr lang="en-US" b="0" dirty="0"/>
                        </a:p>
                      </a:txBody>
                      <a:tcPr/>
                    </a:tc>
                    <a:tc>
                      <a:txBody>
                        <a:bodyPr/>
                        <a:lstStyle/>
                        <a:p>
                          <a:r>
                            <a:rPr lang="en-US" b="0" dirty="0"/>
                            <a:t>Dec</a:t>
                          </a:r>
                        </a:p>
                      </a:txBody>
                      <a:tcPr/>
                    </a:tc>
                    <a:extLst>
                      <a:ext uri="{0D108BD9-81ED-4DB2-BD59-A6C34878D82A}">
                        <a16:rowId xmlns:a16="http://schemas.microsoft.com/office/drawing/2014/main" val="3922783556"/>
                      </a:ext>
                    </a:extLst>
                  </a:tr>
                  <a:tr h="638666">
                    <a:tc>
                      <a:txBody>
                        <a:bodyPr/>
                        <a:lstStyle/>
                        <a:p>
                          <a:r>
                            <a:rPr lang="en-US" b="0" dirty="0"/>
                            <a:t>KINDI-256-3-4-2</a:t>
                          </a:r>
                        </a:p>
                      </a:txBody>
                      <a:tcPr/>
                    </a:tc>
                    <a:tc>
                      <a:txBody>
                        <a:bodyPr/>
                        <a:lstStyle/>
                        <a:p>
                          <a:r>
                            <a:rPr lang="en-US" b="0" dirty="0"/>
                            <a:t>2,3</a:t>
                          </a:r>
                        </a:p>
                      </a:txBody>
                      <a:tcPr/>
                    </a:tc>
                    <a:tc>
                      <a:txBody>
                        <a:bodyPr/>
                        <a:lstStyle/>
                        <a:p>
                          <a:endParaRPr lang="en-US"/>
                        </a:p>
                      </a:txBody>
                      <a:tcPr>
                        <a:blipFill>
                          <a:blip r:embed="rId3"/>
                          <a:stretch>
                            <a:fillRect l="-120183" t="-72381" r="-385321" b="-402857"/>
                          </a:stretch>
                        </a:blipFill>
                      </a:tcPr>
                    </a:tc>
                    <a:tc>
                      <a:txBody>
                        <a:bodyPr/>
                        <a:lstStyle/>
                        <a:p>
                          <a:r>
                            <a:rPr lang="en-US" b="0" dirty="0"/>
                            <a:t>1792</a:t>
                          </a:r>
                        </a:p>
                      </a:txBody>
                      <a:tcPr/>
                    </a:tc>
                    <a:tc>
                      <a:txBody>
                        <a:bodyPr/>
                        <a:lstStyle/>
                        <a:p>
                          <a:r>
                            <a:rPr lang="en-US" b="0" dirty="0"/>
                            <a:t>1184</a:t>
                          </a:r>
                        </a:p>
                      </a:txBody>
                      <a:tcPr/>
                    </a:tc>
                    <a:tc>
                      <a:txBody>
                        <a:bodyPr/>
                        <a:lstStyle/>
                        <a:p>
                          <a:r>
                            <a:rPr lang="en-US" b="0" dirty="0"/>
                            <a:t>203096</a:t>
                          </a:r>
                        </a:p>
                      </a:txBody>
                      <a:tcPr/>
                    </a:tc>
                    <a:tc>
                      <a:txBody>
                        <a:bodyPr/>
                        <a:lstStyle/>
                        <a:p>
                          <a:r>
                            <a:rPr lang="en-US" b="0" dirty="0"/>
                            <a:t>260137</a:t>
                          </a:r>
                        </a:p>
                      </a:txBody>
                      <a:tcPr/>
                    </a:tc>
                    <a:tc>
                      <a:txBody>
                        <a:bodyPr/>
                        <a:lstStyle/>
                        <a:p>
                          <a:r>
                            <a:rPr lang="en-US" b="0" dirty="0"/>
                            <a:t>323947</a:t>
                          </a:r>
                        </a:p>
                      </a:txBody>
                      <a:tcPr/>
                    </a:tc>
                    <a:extLst>
                      <a:ext uri="{0D108BD9-81ED-4DB2-BD59-A6C34878D82A}">
                        <a16:rowId xmlns:a16="http://schemas.microsoft.com/office/drawing/2014/main" val="2419995694"/>
                      </a:ext>
                    </a:extLst>
                  </a:tr>
                  <a:tr h="640080">
                    <a:tc>
                      <a:txBody>
                        <a:bodyPr/>
                        <a:lstStyle/>
                        <a:p>
                          <a:r>
                            <a:rPr lang="en-US" b="0" dirty="0"/>
                            <a:t>KINDI-512-2-2-2</a:t>
                          </a:r>
                        </a:p>
                      </a:txBody>
                      <a:tcPr/>
                    </a:tc>
                    <a:tc>
                      <a:txBody>
                        <a:bodyPr/>
                        <a:lstStyle/>
                        <a:p>
                          <a:r>
                            <a:rPr lang="en-US" b="0" dirty="0"/>
                            <a:t>4,5</a:t>
                          </a:r>
                        </a:p>
                      </a:txBody>
                      <a:tcPr/>
                    </a:tc>
                    <a:tc>
                      <a:txBody>
                        <a:bodyPr/>
                        <a:lstStyle/>
                        <a:p>
                          <a:endParaRPr lang="en-US"/>
                        </a:p>
                      </a:txBody>
                      <a:tcPr>
                        <a:blipFill>
                          <a:blip r:embed="rId3"/>
                          <a:stretch>
                            <a:fillRect l="-120183" t="-172381" r="-385321" b="-302857"/>
                          </a:stretch>
                        </a:blipFill>
                      </a:tcPr>
                    </a:tc>
                    <a:tc>
                      <a:txBody>
                        <a:bodyPr/>
                        <a:lstStyle/>
                        <a:p>
                          <a:r>
                            <a:rPr lang="en-US" b="0" dirty="0"/>
                            <a:t>2496</a:t>
                          </a:r>
                        </a:p>
                      </a:txBody>
                      <a:tcPr/>
                    </a:tc>
                    <a:tc>
                      <a:txBody>
                        <a:bodyPr/>
                        <a:lstStyle/>
                        <a:p>
                          <a:r>
                            <a:rPr lang="en-US" b="0" dirty="0"/>
                            <a:t>1456</a:t>
                          </a:r>
                        </a:p>
                      </a:txBody>
                      <a:tcPr/>
                    </a:tc>
                    <a:tc>
                      <a:txBody>
                        <a:bodyPr/>
                        <a:lstStyle/>
                        <a:p>
                          <a:r>
                            <a:rPr lang="en-US" b="0" dirty="0"/>
                            <a:t>214064</a:t>
                          </a:r>
                        </a:p>
                      </a:txBody>
                      <a:tcPr/>
                    </a:tc>
                    <a:tc>
                      <a:txBody>
                        <a:bodyPr/>
                        <a:lstStyle/>
                        <a:p>
                          <a:r>
                            <a:rPr lang="en-US" b="0" dirty="0"/>
                            <a:t>306043</a:t>
                          </a:r>
                        </a:p>
                      </a:txBody>
                      <a:tcPr/>
                    </a:tc>
                    <a:tc>
                      <a:txBody>
                        <a:bodyPr/>
                        <a:lstStyle/>
                        <a:p>
                          <a:r>
                            <a:rPr lang="en-US" b="0" dirty="0"/>
                            <a:t>377962</a:t>
                          </a:r>
                        </a:p>
                      </a:txBody>
                      <a:tcPr/>
                    </a:tc>
                    <a:extLst>
                      <a:ext uri="{0D108BD9-81ED-4DB2-BD59-A6C34878D82A}">
                        <a16:rowId xmlns:a16="http://schemas.microsoft.com/office/drawing/2014/main" val="2704092894"/>
                      </a:ext>
                    </a:extLst>
                  </a:tr>
                  <a:tr h="640080">
                    <a:tc>
                      <a:txBody>
                        <a:bodyPr/>
                        <a:lstStyle/>
                        <a:p>
                          <a:r>
                            <a:rPr lang="en-US" b="0" dirty="0"/>
                            <a:t>KINDI-512-2-4-1</a:t>
                          </a:r>
                        </a:p>
                      </a:txBody>
                      <a:tcPr/>
                    </a:tc>
                    <a:tc>
                      <a:txBody>
                        <a:bodyPr/>
                        <a:lstStyle/>
                        <a:p>
                          <a:r>
                            <a:rPr lang="en-US" b="0" dirty="0"/>
                            <a:t>4,5</a:t>
                          </a:r>
                        </a:p>
                      </a:txBody>
                      <a:tcPr/>
                    </a:tc>
                    <a:tc>
                      <a:txBody>
                        <a:bodyPr/>
                        <a:lstStyle/>
                        <a:p>
                          <a:endParaRPr lang="en-US"/>
                        </a:p>
                      </a:txBody>
                      <a:tcPr>
                        <a:blipFill>
                          <a:blip r:embed="rId3"/>
                          <a:stretch>
                            <a:fillRect l="-120183" t="-269811" r="-385321" b="-200000"/>
                          </a:stretch>
                        </a:blipFill>
                      </a:tcPr>
                    </a:tc>
                    <a:tc>
                      <a:txBody>
                        <a:bodyPr/>
                        <a:lstStyle/>
                        <a:p>
                          <a:r>
                            <a:rPr lang="en-US" b="0" dirty="0"/>
                            <a:t>2688</a:t>
                          </a:r>
                        </a:p>
                      </a:txBody>
                      <a:tcPr/>
                    </a:tc>
                    <a:tc>
                      <a:txBody>
                        <a:bodyPr/>
                        <a:lstStyle/>
                        <a:p>
                          <a:r>
                            <a:rPr lang="en-US" b="0" dirty="0"/>
                            <a:t>1728</a:t>
                          </a:r>
                        </a:p>
                      </a:txBody>
                      <a:tcPr/>
                    </a:tc>
                    <a:tc>
                      <a:txBody>
                        <a:bodyPr/>
                        <a:lstStyle/>
                        <a:p>
                          <a:r>
                            <a:rPr lang="en-US" b="0" dirty="0"/>
                            <a:t>215542</a:t>
                          </a:r>
                        </a:p>
                      </a:txBody>
                      <a:tcPr/>
                    </a:tc>
                    <a:tc>
                      <a:txBody>
                        <a:bodyPr/>
                        <a:lstStyle/>
                        <a:p>
                          <a:r>
                            <a:rPr lang="en-US" b="0" dirty="0"/>
                            <a:t>307999</a:t>
                          </a:r>
                        </a:p>
                      </a:txBody>
                      <a:tcPr/>
                    </a:tc>
                    <a:tc>
                      <a:txBody>
                        <a:bodyPr/>
                        <a:lstStyle/>
                        <a:p>
                          <a:r>
                            <a:rPr lang="en-US" b="0" dirty="0"/>
                            <a:t>402041</a:t>
                          </a:r>
                        </a:p>
                      </a:txBody>
                      <a:tcPr/>
                    </a:tc>
                    <a:extLst>
                      <a:ext uri="{0D108BD9-81ED-4DB2-BD59-A6C34878D82A}">
                        <a16:rowId xmlns:a16="http://schemas.microsoft.com/office/drawing/2014/main" val="455936501"/>
                      </a:ext>
                    </a:extLst>
                  </a:tr>
                  <a:tr h="640080">
                    <a:tc>
                      <a:txBody>
                        <a:bodyPr/>
                        <a:lstStyle/>
                        <a:p>
                          <a:r>
                            <a:rPr lang="en-US" b="0" dirty="0"/>
                            <a:t>KINDI-256-5-2-2</a:t>
                          </a:r>
                        </a:p>
                      </a:txBody>
                      <a:tcPr/>
                    </a:tc>
                    <a:tc>
                      <a:txBody>
                        <a:bodyPr/>
                        <a:lstStyle/>
                        <a:p>
                          <a:r>
                            <a:rPr lang="en-US" b="0" dirty="0"/>
                            <a:t>4,5</a:t>
                          </a:r>
                        </a:p>
                      </a:txBody>
                      <a:tcPr/>
                    </a:tc>
                    <a:tc>
                      <a:txBody>
                        <a:bodyPr/>
                        <a:lstStyle/>
                        <a:p>
                          <a:endParaRPr lang="en-US"/>
                        </a:p>
                      </a:txBody>
                      <a:tcPr>
                        <a:blipFill>
                          <a:blip r:embed="rId3"/>
                          <a:stretch>
                            <a:fillRect l="-120183" t="-373333" r="-385321" b="-101905"/>
                          </a:stretch>
                        </a:blipFill>
                      </a:tcPr>
                    </a:tc>
                    <a:tc>
                      <a:txBody>
                        <a:bodyPr/>
                        <a:lstStyle/>
                        <a:p>
                          <a:r>
                            <a:rPr lang="en-US" b="0" dirty="0"/>
                            <a:t>2688</a:t>
                          </a:r>
                        </a:p>
                      </a:txBody>
                      <a:tcPr/>
                    </a:tc>
                    <a:tc>
                      <a:txBody>
                        <a:bodyPr/>
                        <a:lstStyle/>
                        <a:p>
                          <a:r>
                            <a:rPr lang="en-US" b="0" dirty="0"/>
                            <a:t>1984</a:t>
                          </a:r>
                        </a:p>
                      </a:txBody>
                      <a:tcPr/>
                    </a:tc>
                    <a:tc>
                      <a:txBody>
                        <a:bodyPr/>
                        <a:lstStyle/>
                        <a:p>
                          <a:r>
                            <a:rPr lang="en-US" b="0" dirty="0"/>
                            <a:t>519010</a:t>
                          </a:r>
                        </a:p>
                      </a:txBody>
                      <a:tcPr/>
                    </a:tc>
                    <a:tc>
                      <a:txBody>
                        <a:bodyPr/>
                        <a:lstStyle/>
                        <a:p>
                          <a:r>
                            <a:rPr lang="en-US" b="0" dirty="0"/>
                            <a:t>623436</a:t>
                          </a:r>
                        </a:p>
                      </a:txBody>
                      <a:tcPr/>
                    </a:tc>
                    <a:tc>
                      <a:txBody>
                        <a:bodyPr/>
                        <a:lstStyle/>
                        <a:p>
                          <a:r>
                            <a:rPr lang="en-US" b="0" dirty="0"/>
                            <a:t>723922</a:t>
                          </a:r>
                        </a:p>
                      </a:txBody>
                      <a:tcPr/>
                    </a:tc>
                    <a:extLst>
                      <a:ext uri="{0D108BD9-81ED-4DB2-BD59-A6C34878D82A}">
                        <a16:rowId xmlns:a16="http://schemas.microsoft.com/office/drawing/2014/main" val="190511573"/>
                      </a:ext>
                    </a:extLst>
                  </a:tr>
                  <a:tr h="640080">
                    <a:tc>
                      <a:txBody>
                        <a:bodyPr/>
                        <a:lstStyle/>
                        <a:p>
                          <a:r>
                            <a:rPr lang="en-US" b="0" dirty="0"/>
                            <a:t>KINDI-512-3-2-1</a:t>
                          </a:r>
                        </a:p>
                      </a:txBody>
                      <a:tcPr/>
                    </a:tc>
                    <a:tc>
                      <a:txBody>
                        <a:bodyPr/>
                        <a:lstStyle/>
                        <a:p>
                          <a:r>
                            <a:rPr lang="en-US" b="0" dirty="0"/>
                            <a:t>4,5</a:t>
                          </a:r>
                        </a:p>
                      </a:txBody>
                      <a:tcPr/>
                    </a:tc>
                    <a:tc>
                      <a:txBody>
                        <a:bodyPr/>
                        <a:lstStyle/>
                        <a:p>
                          <a:endParaRPr lang="en-US"/>
                        </a:p>
                      </a:txBody>
                      <a:tcPr>
                        <a:blipFill>
                          <a:blip r:embed="rId3"/>
                          <a:stretch>
                            <a:fillRect l="-120183" t="-473333" r="-385321" b="-1905"/>
                          </a:stretch>
                        </a:blipFill>
                      </a:tcPr>
                    </a:tc>
                    <a:tc>
                      <a:txBody>
                        <a:bodyPr/>
                        <a:lstStyle/>
                        <a:p>
                          <a:r>
                            <a:rPr lang="en-US" b="0" dirty="0"/>
                            <a:t>3328</a:t>
                          </a:r>
                        </a:p>
                      </a:txBody>
                      <a:tcPr/>
                    </a:tc>
                    <a:tc>
                      <a:txBody>
                        <a:bodyPr/>
                        <a:lstStyle/>
                        <a:p>
                          <a:r>
                            <a:rPr lang="en-US" b="0" dirty="0"/>
                            <a:t>2368</a:t>
                          </a:r>
                        </a:p>
                      </a:txBody>
                      <a:tcPr/>
                    </a:tc>
                    <a:tc>
                      <a:txBody>
                        <a:bodyPr/>
                        <a:lstStyle/>
                        <a:p>
                          <a:r>
                            <a:rPr lang="en-US" b="0" dirty="0"/>
                            <a:t>429952</a:t>
                          </a:r>
                        </a:p>
                      </a:txBody>
                      <a:tcPr/>
                    </a:tc>
                    <a:tc>
                      <a:txBody>
                        <a:bodyPr/>
                        <a:lstStyle/>
                        <a:p>
                          <a:r>
                            <a:rPr lang="en-US" b="0" dirty="0"/>
                            <a:t>562640</a:t>
                          </a:r>
                        </a:p>
                      </a:txBody>
                      <a:tcPr/>
                    </a:tc>
                    <a:tc>
                      <a:txBody>
                        <a:bodyPr/>
                        <a:lstStyle/>
                        <a:p>
                          <a:r>
                            <a:rPr lang="en-US" b="0" dirty="0"/>
                            <a:t>698041</a:t>
                          </a:r>
                        </a:p>
                      </a:txBody>
                      <a:tcPr/>
                    </a:tc>
                    <a:extLst>
                      <a:ext uri="{0D108BD9-81ED-4DB2-BD59-A6C34878D82A}">
                        <a16:rowId xmlns:a16="http://schemas.microsoft.com/office/drawing/2014/main" val="1716403757"/>
                      </a:ext>
                    </a:extLst>
                  </a:tr>
                </a:tbl>
              </a:graphicData>
            </a:graphic>
          </p:graphicFrame>
        </mc:Fallback>
      </mc:AlternateContent>
      <p:sp>
        <p:nvSpPr>
          <p:cNvPr id="8" name="TextBox 7"/>
          <p:cNvSpPr txBox="1"/>
          <p:nvPr/>
        </p:nvSpPr>
        <p:spPr>
          <a:xfrm>
            <a:off x="8757514" y="4494618"/>
            <a:ext cx="3355919" cy="646331"/>
          </a:xfrm>
          <a:prstGeom prst="rect">
            <a:avLst/>
          </a:prstGeom>
          <a:noFill/>
        </p:spPr>
        <p:txBody>
          <a:bodyPr wrap="none" rtlCol="0">
            <a:spAutoFit/>
          </a:bodyPr>
          <a:lstStyle/>
          <a:p>
            <a:r>
              <a:rPr lang="en-US" b="1" dirty="0"/>
              <a:t>Note: </a:t>
            </a:r>
            <a:r>
              <a:rPr lang="en-US" dirty="0"/>
              <a:t>message sizes are not 256, </a:t>
            </a:r>
          </a:p>
          <a:p>
            <a:r>
              <a:rPr lang="en-US" dirty="0"/>
              <a:t>they are 383-575 bytes!</a:t>
            </a:r>
            <a:endParaRPr lang="en-US" b="1"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59B649E-9A1D-43A1-8138-E046567CD60F}"/>
                  </a:ext>
                </a:extLst>
              </p:cNvPr>
              <p:cNvSpPr txBox="1"/>
              <p:nvPr/>
            </p:nvSpPr>
            <p:spPr>
              <a:xfrm>
                <a:off x="8557972" y="6418303"/>
                <a:ext cx="3555460" cy="372410"/>
              </a:xfrm>
              <a:prstGeom prst="rect">
                <a:avLst/>
              </a:prstGeom>
              <a:noFill/>
            </p:spPr>
            <p:txBody>
              <a:bodyPr wrap="none" rtlCol="0">
                <a:spAutoFit/>
              </a:bodyPr>
              <a:lstStyle/>
              <a:p>
                <a:r>
                  <a:rPr lang="en-US" dirty="0"/>
                  <a:t>Dec failure rates are low (</a:t>
                </a:r>
                <a14:m>
                  <m:oMath xmlns:m="http://schemas.openxmlformats.org/officeDocument/2006/math">
                    <m:r>
                      <a:rPr lang="en-US" i="1" dirty="0" smtClean="0">
                        <a:latin typeface="Cambria Math" panose="02040503050406030204" pitchFamily="18" charset="0"/>
                      </a:rPr>
                      <m:t>&lt; </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−165</m:t>
                        </m:r>
                      </m:sup>
                    </m:sSup>
                  </m:oMath>
                </a14:m>
                <a:r>
                  <a:rPr lang="en-US" dirty="0"/>
                  <a:t>)</a:t>
                </a:r>
              </a:p>
            </p:txBody>
          </p:sp>
        </mc:Choice>
        <mc:Fallback>
          <p:sp>
            <p:nvSpPr>
              <p:cNvPr id="4" name="TextBox 3">
                <a:extLst>
                  <a:ext uri="{FF2B5EF4-FFF2-40B4-BE49-F238E27FC236}">
                    <a16:creationId xmlns:a16="http://schemas.microsoft.com/office/drawing/2014/main" id="{459B649E-9A1D-43A1-8138-E046567CD60F}"/>
                  </a:ext>
                </a:extLst>
              </p:cNvPr>
              <p:cNvSpPr txBox="1">
                <a:spLocks noRot="1" noChangeAspect="1" noMove="1" noResize="1" noEditPoints="1" noAdjustHandles="1" noChangeArrowheads="1" noChangeShapeType="1" noTextEdit="1"/>
              </p:cNvSpPr>
              <p:nvPr/>
            </p:nvSpPr>
            <p:spPr>
              <a:xfrm>
                <a:off x="8557972" y="6418303"/>
                <a:ext cx="3555460" cy="372410"/>
              </a:xfrm>
              <a:prstGeom prst="rect">
                <a:avLst/>
              </a:prstGeom>
              <a:blipFill>
                <a:blip r:embed="rId4"/>
                <a:stretch>
                  <a:fillRect l="-1544" t="-8197" r="-343" b="-26230"/>
                </a:stretch>
              </a:blipFill>
            </p:spPr>
            <p:txBody>
              <a:bodyPr/>
              <a:lstStyle/>
              <a:p>
                <a:r>
                  <a:rPr lang="en-US">
                    <a:noFill/>
                  </a:rPr>
                  <a:t> </a:t>
                </a:r>
              </a:p>
            </p:txBody>
          </p:sp>
        </mc:Fallback>
      </mc:AlternateContent>
    </p:spTree>
    <p:extLst>
      <p:ext uri="{BB962C8B-B14F-4D97-AF65-F5344CB8AC3E}">
        <p14:creationId xmlns:p14="http://schemas.microsoft.com/office/powerpoint/2010/main" val="272166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KINDI: Pros / cons</a:t>
            </a:r>
          </a:p>
        </p:txBody>
      </p:sp>
      <p:sp>
        <p:nvSpPr>
          <p:cNvPr id="3" name="Content Placeholder 2"/>
          <p:cNvSpPr>
            <a:spLocks noGrp="1"/>
          </p:cNvSpPr>
          <p:nvPr>
            <p:ph idx="1"/>
          </p:nvPr>
        </p:nvSpPr>
        <p:spPr>
          <a:xfrm>
            <a:off x="894080" y="1185164"/>
            <a:ext cx="10180320" cy="5334906"/>
          </a:xfrm>
        </p:spPr>
        <p:txBody>
          <a:bodyPr>
            <a:normAutofit/>
          </a:bodyPr>
          <a:lstStyle/>
          <a:p>
            <a:r>
              <a:rPr lang="en-US" b="1" dirty="0"/>
              <a:t>Security: </a:t>
            </a:r>
            <a:r>
              <a:rPr lang="en-US" dirty="0"/>
              <a:t>similar story to </a:t>
            </a:r>
            <a:r>
              <a:rPr lang="en-US" dirty="0" err="1"/>
              <a:t>Kyber</a:t>
            </a:r>
            <a:r>
              <a:rPr lang="en-US" dirty="0"/>
              <a:t>: they use the same FO transform, and apply the same (tight) ROM and (non-tight) QROM proof.  They also do some rounding, so maybe they have the same “actually need LWR assumption too” issue? (They also need ROM to prove security of the CPA scheme because of the message </a:t>
            </a:r>
            <a:r>
              <a:rPr lang="en-US" dirty="0">
                <a:sym typeface="Wingdings" panose="05000000000000000000" pitchFamily="2" charset="2"/>
              </a:rPr>
              <a:t> </a:t>
            </a:r>
            <a:r>
              <a:rPr lang="en-US" dirty="0"/>
              <a:t>error thing. Does anyone care about that?)</a:t>
            </a:r>
          </a:p>
          <a:p>
            <a:endParaRPr lang="en-US" b="1" dirty="0"/>
          </a:p>
          <a:p>
            <a:r>
              <a:rPr lang="en-US" b="1" dirty="0"/>
              <a:t>Putting message into error: </a:t>
            </a:r>
            <a:r>
              <a:rPr lang="en-US" dirty="0"/>
              <a:t>I’m not sure how revolutionary this idea is. Paper appeared in Financial Crypto ’15, and has 4 citations. It doesn’t seem to affect security negatively (asymptotically.) In practice?</a:t>
            </a:r>
          </a:p>
          <a:p>
            <a:endParaRPr lang="en-US" b="1" dirty="0"/>
          </a:p>
          <a:p>
            <a:r>
              <a:rPr lang="en-US" b="1" dirty="0"/>
              <a:t>Design docs: </a:t>
            </a:r>
            <a:r>
              <a:rPr lang="en-US" dirty="0"/>
              <a:t>reasonably well-written and detailed.</a:t>
            </a:r>
          </a:p>
          <a:p>
            <a:endParaRPr lang="en-US" b="1" dirty="0"/>
          </a:p>
          <a:p>
            <a:r>
              <a:rPr lang="en-US" b="1" dirty="0"/>
              <a:t>Performance: </a:t>
            </a:r>
            <a:r>
              <a:rPr lang="en-US" dirty="0" err="1"/>
              <a:t>Kyber</a:t>
            </a:r>
            <a:r>
              <a:rPr lang="en-US" dirty="0"/>
              <a:t> seems better across the board (unless </a:t>
            </a:r>
            <a:r>
              <a:rPr lang="en-US" dirty="0" err="1"/>
              <a:t>Kyber’s</a:t>
            </a:r>
            <a:r>
              <a:rPr lang="en-US" dirty="0"/>
              <a:t> numbers are fudged : Jacob?)</a:t>
            </a:r>
            <a:endParaRPr lang="en-US" b="1" dirty="0"/>
          </a:p>
          <a:p>
            <a:endParaRPr lang="en-US" b="1" dirty="0"/>
          </a:p>
          <a:p>
            <a:r>
              <a:rPr lang="en-US" b="1" dirty="0"/>
              <a:t>Things that make me nervous: </a:t>
            </a:r>
            <a:r>
              <a:rPr lang="en-US" dirty="0"/>
              <a:t>new idea, one team member, few citations, no comments…</a:t>
            </a:r>
            <a:endParaRPr lang="en-US" b="1" dirty="0"/>
          </a:p>
          <a:p>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181545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SABER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460733"/>
              </a:xfrm>
            </p:spPr>
            <p:txBody>
              <a:bodyPr>
                <a:normAutofit/>
              </a:bodyPr>
              <a:lstStyle/>
              <a:p>
                <a:pPr marL="0" indent="0">
                  <a:buNone/>
                </a:pPr>
                <a:r>
                  <a:rPr lang="en-US" dirty="0"/>
                  <a:t>Module-LWR-based KEM.</a:t>
                </a:r>
              </a:p>
              <a:p>
                <a:pPr marL="0" indent="0">
                  <a:buNone/>
                </a:pPr>
                <a:r>
                  <a:rPr lang="en-US" b="1" dirty="0"/>
                  <a:t>Team: </a:t>
                </a:r>
                <a:r>
                  <a:rPr lang="en-US" dirty="0"/>
                  <a:t>Jan-Pieter </a:t>
                </a:r>
                <a:r>
                  <a:rPr lang="en-US" dirty="0" err="1"/>
                  <a:t>D’Anvers</a:t>
                </a:r>
                <a:r>
                  <a:rPr lang="en-US" dirty="0"/>
                  <a:t>, </a:t>
                </a:r>
                <a:r>
                  <a:rPr lang="en-US" dirty="0" err="1"/>
                  <a:t>Angshuman</a:t>
                </a:r>
                <a:r>
                  <a:rPr lang="en-US" dirty="0"/>
                  <a:t> </a:t>
                </a:r>
                <a:r>
                  <a:rPr lang="en-US" dirty="0" err="1"/>
                  <a:t>Karmakar</a:t>
                </a:r>
                <a:r>
                  <a:rPr lang="en-US" dirty="0"/>
                  <a:t>, Sujoy Sinha Roy, Frederik </a:t>
                </a:r>
                <a:r>
                  <a:rPr lang="en-US" dirty="0" err="1"/>
                  <a:t>Vercauteren</a:t>
                </a:r>
                <a:r>
                  <a:rPr lang="en-US" dirty="0"/>
                  <a:t>.</a:t>
                </a:r>
              </a:p>
              <a:p>
                <a:pPr marL="0" indent="0">
                  <a:buNone/>
                </a:pPr>
                <a:endParaRPr lang="en-US" dirty="0"/>
              </a:p>
              <a:p>
                <a:pPr marL="0" indent="0">
                  <a:buNone/>
                </a:pPr>
                <a:r>
                  <a:rPr lang="en-US" dirty="0"/>
                  <a:t>Similar to </a:t>
                </a:r>
                <a:r>
                  <a:rPr lang="en-US" dirty="0" err="1"/>
                  <a:t>Kyber</a:t>
                </a:r>
                <a:r>
                  <a:rPr lang="en-US" dirty="0"/>
                  <a:t>, but no noise sampling – based purely on </a:t>
                </a:r>
                <a:r>
                  <a:rPr lang="en-US" b="1" dirty="0"/>
                  <a:t>LWR</a:t>
                </a:r>
                <a:r>
                  <a:rPr lang="en-US" dirty="0"/>
                  <a:t> (rather than a mix of LWE/LWR.)</a:t>
                </a:r>
              </a:p>
              <a:p>
                <a:pPr marL="0" indent="0">
                  <a:buNone/>
                </a:pPr>
                <a:r>
                  <a:rPr lang="en-US" dirty="0"/>
                  <a:t>Recall…</a:t>
                </a:r>
              </a:p>
              <a:p>
                <a:pPr marL="0" indent="0">
                  <a:buNone/>
                </a:pPr>
                <a:r>
                  <a:rPr lang="en-US" b="1" dirty="0"/>
                  <a:t>LWE:</a:t>
                </a:r>
              </a:p>
              <a:p>
                <a:r>
                  <a:rPr lang="en-US" dirty="0"/>
                  <a:t>hard (decision): distinguish </a:t>
                </a:r>
                <a14:m>
                  <m:oMath xmlns:m="http://schemas.openxmlformats.org/officeDocument/2006/math">
                    <m:r>
                      <a:rPr lang="en-US"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𝑨𝒔</m:t>
                    </m:r>
                    <m:r>
                      <a:rPr lang="en-US" b="1" i="1">
                        <a:latin typeface="Cambria Math" panose="02040503050406030204" pitchFamily="18" charset="0"/>
                      </a:rPr>
                      <m:t>+</m:t>
                    </m:r>
                    <m:r>
                      <a:rPr lang="en-US" b="1" i="1">
                        <a:latin typeface="Cambria Math" panose="02040503050406030204" pitchFamily="18" charset="0"/>
                      </a:rPr>
                      <m:t>𝒆</m:t>
                    </m:r>
                  </m:oMath>
                </a14:m>
                <a:r>
                  <a:rPr lang="en-US" dirty="0"/>
                  <a:t>) from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𝒖</m:t>
                        </m:r>
                      </m:e>
                    </m:d>
                  </m:oMath>
                </a14:m>
                <a:r>
                  <a:rPr lang="en-US" dirty="0"/>
                  <a:t>     [for </a:t>
                </a:r>
                <a14:m>
                  <m:oMath xmlns:m="http://schemas.openxmlformats.org/officeDocument/2006/math">
                    <m:r>
                      <a:rPr lang="en-US" b="1" i="1">
                        <a:latin typeface="Cambria Math" panose="02040503050406030204" pitchFamily="18" charset="0"/>
                      </a:rPr>
                      <m:t>𝑨</m:t>
                    </m:r>
                    <m:r>
                      <a:rPr lang="en-US" b="1"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sup>
                    </m:sSubSup>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
                      <a:rPr lang="en-US" b="1" i="1">
                        <a:latin typeface="Cambria Math" panose="02040503050406030204" pitchFamily="18" charset="0"/>
                      </a:rPr>
                      <m:t>𝒖</m:t>
                    </m:r>
                    <m:r>
                      <a:rPr lang="en-US" b="1"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sup>
                    </m:sSubSup>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1" i="1">
                        <a:latin typeface="Cambria Math" panose="02040503050406030204" pitchFamily="18" charset="0"/>
                      </a:rPr>
                      <m:t>𝒆</m:t>
                    </m:r>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sup>
                        </m:sSubSup>
                      </m:e>
                    </m:d>
                  </m:oMath>
                </a14:m>
                <a:r>
                  <a:rPr lang="en-US" dirty="0"/>
                  <a:t>]</a:t>
                </a:r>
              </a:p>
              <a:p>
                <a:pPr marL="0" indent="0">
                  <a:buNone/>
                </a:pPr>
                <a:r>
                  <a:rPr lang="en-US" b="1" dirty="0"/>
                  <a:t>LWR</a:t>
                </a:r>
                <a:r>
                  <a:rPr lang="en-US" dirty="0"/>
                  <a:t>:</a:t>
                </a:r>
              </a:p>
              <a:p>
                <a:r>
                  <a:rPr lang="en-US" dirty="0"/>
                  <a:t>hard (decision): distinguish </a:t>
                </a:r>
                <a14:m>
                  <m:oMath xmlns:m="http://schemas.openxmlformats.org/officeDocument/2006/math">
                    <m:r>
                      <a:rPr lang="en-US"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 </m:t>
                    </m:r>
                    <m:sSub>
                      <m:sSubPr>
                        <m:ctrlPr>
                          <a:rPr lang="en-US" i="1">
                            <a:latin typeface="Cambria Math" panose="02040503050406030204" pitchFamily="18" charset="0"/>
                          </a:rPr>
                        </m:ctrlPr>
                      </m:sSubPr>
                      <m:e>
                        <m:d>
                          <m:dPr>
                            <m:begChr m:val="⌊"/>
                            <m:endChr m:val="⌋"/>
                            <m:ctrlPr>
                              <a:rPr lang="en-US" b="1" i="1">
                                <a:latin typeface="Cambria Math" panose="02040503050406030204" pitchFamily="18" charset="0"/>
                              </a:rPr>
                            </m:ctrlPr>
                          </m:dPr>
                          <m:e>
                            <m:r>
                              <a:rPr lang="en-US" b="1" i="1">
                                <a:latin typeface="Cambria Math" panose="02040503050406030204" pitchFamily="18" charset="0"/>
                              </a:rPr>
                              <m:t>𝑨𝒔</m:t>
                            </m:r>
                          </m:e>
                        </m:d>
                      </m:e>
                      <m:sub>
                        <m:r>
                          <a:rPr lang="en-US" i="1">
                            <a:latin typeface="Cambria Math" panose="02040503050406030204" pitchFamily="18" charset="0"/>
                          </a:rPr>
                          <m:t>𝑝</m:t>
                        </m:r>
                      </m:sub>
                    </m:sSub>
                  </m:oMath>
                </a14:m>
                <a:r>
                  <a:rPr lang="en-US" dirty="0"/>
                  <a:t>) from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b="1" i="1">
                                    <a:latin typeface="Cambria Math" panose="02040503050406030204" pitchFamily="18" charset="0"/>
                                  </a:rPr>
                                </m:ctrlPr>
                              </m:dPr>
                              <m:e>
                                <m:r>
                                  <a:rPr lang="en-US" b="1" i="1">
                                    <a:latin typeface="Cambria Math" panose="02040503050406030204" pitchFamily="18" charset="0"/>
                                  </a:rPr>
                                  <m:t>𝒖</m:t>
                                </m:r>
                              </m:e>
                            </m:d>
                          </m:e>
                          <m:sub>
                            <m:r>
                              <a:rPr lang="en-US" i="1">
                                <a:latin typeface="Cambria Math" panose="02040503050406030204" pitchFamily="18" charset="0"/>
                              </a:rPr>
                              <m:t>𝑝</m:t>
                            </m:r>
                          </m:sub>
                        </m:sSub>
                      </m:e>
                    </m:d>
                  </m:oMath>
                </a14:m>
                <a:endParaRPr lang="en-US" i="1" dirty="0"/>
              </a:p>
              <a:p>
                <a:pPr marL="0" indent="0">
                  <a:buNone/>
                </a:pPr>
                <a:endParaRPr lang="en-US" i="1" dirty="0"/>
              </a:p>
              <a:p>
                <a:pPr marL="0" indent="0">
                  <a:buNone/>
                </a:pPr>
                <a:r>
                  <a:rPr lang="en-US" dirty="0"/>
                  <a:t>(Here  </a:t>
                </a:r>
                <a14:m>
                  <m:oMath xmlns:m="http://schemas.openxmlformats.org/officeDocument/2006/math">
                    <m:sSub>
                      <m:sSubPr>
                        <m:ctrlPr>
                          <a:rPr lang="en-US" i="1">
                            <a:latin typeface="Cambria Math" panose="02040503050406030204" pitchFamily="18" charset="0"/>
                          </a:rPr>
                        </m:ctrlPr>
                      </m:sSubPr>
                      <m:e>
                        <m:d>
                          <m:dPr>
                            <m:begChr m:val="⌊"/>
                            <m:endChr m:val="⌋"/>
                            <m:ctrlPr>
                              <a:rPr lang="en-US" b="1" i="1">
                                <a:latin typeface="Cambria Math" panose="02040503050406030204" pitchFamily="18" charset="0"/>
                              </a:rPr>
                            </m:ctrlPr>
                          </m:dPr>
                          <m:e>
                            <m:r>
                              <a:rPr lang="en-US" b="1" i="1">
                                <a:latin typeface="Cambria Math" panose="02040503050406030204" pitchFamily="18" charset="0"/>
                              </a:rPr>
                              <m:t>⋅</m:t>
                            </m:r>
                          </m:e>
                        </m:d>
                      </m:e>
                      <m:sub>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𝑝</m:t>
                        </m:r>
                      </m:sub>
                    </m:sSub>
                  </m:oMath>
                </a14:m>
                <a:r>
                  <a:rPr lang="en-US" dirty="0"/>
                  <a:t> is the “obvious” map: output </a:t>
                </a:r>
                <a14:m>
                  <m:oMath xmlns:m="http://schemas.openxmlformats.org/officeDocument/2006/math">
                    <m:r>
                      <m:rPr>
                        <m:sty m:val="p"/>
                      </m:rPr>
                      <a:rPr lang="en-US">
                        <a:latin typeface="Cambria Math" panose="02040503050406030204" pitchFamily="18" charset="0"/>
                      </a:rPr>
                      <m:t>log</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most significant bits of input.)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460733"/>
              </a:xfrm>
              <a:blipFill>
                <a:blip r:embed="rId2"/>
                <a:stretch>
                  <a:fillRect l="-539" t="-558"/>
                </a:stretch>
              </a:blipFill>
            </p:spPr>
            <p:txBody>
              <a:bodyPr/>
              <a:lstStyle/>
              <a:p>
                <a:r>
                  <a:rPr lang="en-US">
                    <a:noFill/>
                  </a:rPr>
                  <a:t> </a:t>
                </a:r>
              </a:p>
            </p:txBody>
          </p:sp>
        </mc:Fallback>
      </mc:AlternateContent>
    </p:spTree>
    <p:extLst>
      <p:ext uri="{BB962C8B-B14F-4D97-AF65-F5344CB8AC3E}">
        <p14:creationId xmlns:p14="http://schemas.microsoft.com/office/powerpoint/2010/main" val="67839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SABER.PKE (CPA)</a:t>
            </a:r>
          </a:p>
        </p:txBody>
      </p:sp>
      <p:pic>
        <p:nvPicPr>
          <p:cNvPr id="3" name="Picture 2">
            <a:extLst>
              <a:ext uri="{FF2B5EF4-FFF2-40B4-BE49-F238E27FC236}">
                <a16:creationId xmlns:a16="http://schemas.microsoft.com/office/drawing/2014/main" id="{48C704D4-2F5D-4FC8-8154-1A656F3D73A6}"/>
              </a:ext>
            </a:extLst>
          </p:cNvPr>
          <p:cNvPicPr>
            <a:picLocks noChangeAspect="1"/>
          </p:cNvPicPr>
          <p:nvPr/>
        </p:nvPicPr>
        <p:blipFill>
          <a:blip r:embed="rId2"/>
          <a:stretch>
            <a:fillRect/>
          </a:stretch>
        </p:blipFill>
        <p:spPr>
          <a:xfrm>
            <a:off x="443330" y="888999"/>
            <a:ext cx="8073001" cy="2004800"/>
          </a:xfrm>
          <a:prstGeom prst="rect">
            <a:avLst/>
          </a:prstGeom>
        </p:spPr>
      </p:pic>
      <p:pic>
        <p:nvPicPr>
          <p:cNvPr id="4" name="Picture 3">
            <a:extLst>
              <a:ext uri="{FF2B5EF4-FFF2-40B4-BE49-F238E27FC236}">
                <a16:creationId xmlns:a16="http://schemas.microsoft.com/office/drawing/2014/main" id="{B0B1E325-687F-4C0D-B016-21AAFE304752}"/>
              </a:ext>
            </a:extLst>
          </p:cNvPr>
          <p:cNvPicPr>
            <a:picLocks noChangeAspect="1"/>
          </p:cNvPicPr>
          <p:nvPr/>
        </p:nvPicPr>
        <p:blipFill>
          <a:blip r:embed="rId3"/>
          <a:stretch>
            <a:fillRect/>
          </a:stretch>
        </p:blipFill>
        <p:spPr>
          <a:xfrm>
            <a:off x="443331" y="2956666"/>
            <a:ext cx="8073001" cy="2564800"/>
          </a:xfrm>
          <a:prstGeom prst="rect">
            <a:avLst/>
          </a:prstGeom>
        </p:spPr>
      </p:pic>
      <p:pic>
        <p:nvPicPr>
          <p:cNvPr id="7" name="Picture 6">
            <a:extLst>
              <a:ext uri="{FF2B5EF4-FFF2-40B4-BE49-F238E27FC236}">
                <a16:creationId xmlns:a16="http://schemas.microsoft.com/office/drawing/2014/main" id="{B40F26BD-B344-4B36-83CE-2926A556C88C}"/>
              </a:ext>
            </a:extLst>
          </p:cNvPr>
          <p:cNvPicPr>
            <a:picLocks noChangeAspect="1"/>
          </p:cNvPicPr>
          <p:nvPr/>
        </p:nvPicPr>
        <p:blipFill>
          <a:blip r:embed="rId4"/>
          <a:stretch>
            <a:fillRect/>
          </a:stretch>
        </p:blipFill>
        <p:spPr>
          <a:xfrm>
            <a:off x="443332" y="5584333"/>
            <a:ext cx="8073001" cy="12096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D958F7-23D3-40D4-8679-650CC6CF57B0}"/>
                  </a:ext>
                </a:extLst>
              </p:cNvPr>
              <p:cNvSpPr txBox="1"/>
              <p:nvPr/>
            </p:nvSpPr>
            <p:spPr>
              <a:xfrm>
                <a:off x="8516330" y="1411273"/>
                <a:ext cx="3523269" cy="400795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𝑙</m:t>
                    </m:r>
                  </m:oMath>
                </a14:m>
                <a:r>
                  <a:rPr lang="en-US" b="0" i="1" dirty="0">
                    <a:latin typeface="Cambria Math" panose="02040503050406030204" pitchFamily="18" charset="0"/>
                  </a:rPr>
                  <a:t> </a:t>
                </a:r>
                <a:r>
                  <a:rPr lang="en-US" b="0" dirty="0">
                    <a:latin typeface="Cambria Math" panose="02040503050406030204" pitchFamily="18" charset="0"/>
                  </a:rPr>
                  <a:t>: module dimension</a:t>
                </a:r>
                <a:r>
                  <a:rPr lang="en-US" b="0" i="1" dirty="0">
                    <a:latin typeface="Cambria Math" panose="02040503050406030204" pitchFamily="18" charset="0"/>
                  </a:rPr>
                  <a:t> </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𝑏𝑖𝑡𝑠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 extract </a:t>
                </a:r>
                <a14:m>
                  <m:oMath xmlns:m="http://schemas.openxmlformats.org/officeDocument/2006/math">
                    <m:r>
                      <a:rPr lang="en-US" b="0" i="1" smtClean="0">
                        <a:latin typeface="Cambria Math" panose="02040503050406030204" pitchFamily="18" charset="0"/>
                      </a:rPr>
                      <m:t>𝑗</m:t>
                    </m:r>
                  </m:oMath>
                </a14:m>
                <a:r>
                  <a:rPr lang="en-US" dirty="0"/>
                  <a:t> consecutive bits of x, ending at </a:t>
                </a:r>
                <a14:m>
                  <m:oMath xmlns:m="http://schemas.openxmlformats.org/officeDocument/2006/math">
                    <m:r>
                      <a:rPr lang="en-US" i="1" dirty="0" smtClean="0">
                        <a:latin typeface="Cambria Math" panose="02040503050406030204" pitchFamily="18" charset="0"/>
                      </a:rPr>
                      <m:t>𝑖</m:t>
                    </m:r>
                  </m:oMath>
                </a14:m>
                <a:endParaRPr lang="en-US" dirty="0"/>
              </a:p>
              <a:p>
                <a:pPr marL="285750" indent="-285750">
                  <a:buFont typeface="Arial" panose="020B0604020202020204" pitchFamily="34" charset="0"/>
                  <a:buChar char="•"/>
                </a:pPr>
                <a14:m>
                  <m:oMath xmlns:m="http://schemas.openxmlformats.org/officeDocument/2006/math">
                    <m:r>
                      <a:rPr lang="en-US" b="0" i="1" dirty="0" smtClean="0">
                        <a:latin typeface="Cambria Math" panose="02040503050406030204" pitchFamily="18" charset="0"/>
                      </a:rPr>
                      <m:t>𝑞</m:t>
                    </m:r>
                    <m:r>
                      <a:rPr lang="en-US" b="0"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𝑞</m:t>
                            </m:r>
                          </m:sub>
                        </m:sSub>
                      </m:sup>
                    </m:sSup>
                  </m:oMath>
                </a14:m>
                <a:endParaRPr lang="en-US" dirty="0"/>
              </a:p>
              <a:p>
                <a:pPr marL="285750" indent="-285750">
                  <a:buFont typeface="Arial" panose="020B0604020202020204" pitchFamily="34" charset="0"/>
                  <a:buChar char="•"/>
                </a:pPr>
                <a14:m>
                  <m:oMath xmlns:m="http://schemas.openxmlformats.org/officeDocument/2006/math">
                    <m:r>
                      <a:rPr lang="en-US" b="0" i="1" dirty="0" smtClean="0">
                        <a:latin typeface="Cambria Math" panose="02040503050406030204" pitchFamily="18" charset="0"/>
                      </a:rPr>
                      <m:t>𝑝</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2</m:t>
                        </m:r>
                      </m:e>
                      <m:sup>
                        <m:sSub>
                          <m:sSubPr>
                            <m:ctrlPr>
                              <a:rPr lang="en-US" i="1" dirty="0">
                                <a:latin typeface="Cambria Math" panose="02040503050406030204" pitchFamily="18" charset="0"/>
                              </a:rPr>
                            </m:ctrlPr>
                          </m:sSubPr>
                          <m:e>
                            <m:r>
                              <a:rPr lang="en-US" i="1" dirty="0">
                                <a:latin typeface="Cambria Math" panose="02040503050406030204" pitchFamily="18" charset="0"/>
                              </a:rPr>
                              <m:t>𝜖</m:t>
                            </m:r>
                          </m:e>
                          <m:sub>
                            <m:r>
                              <a:rPr lang="en-US" b="0" i="1" dirty="0" smtClean="0">
                                <a:latin typeface="Cambria Math" panose="02040503050406030204" pitchFamily="18" charset="0"/>
                              </a:rPr>
                              <m:t>𝑝</m:t>
                            </m:r>
                          </m:sub>
                        </m:sSub>
                      </m:sup>
                    </m:sSup>
                  </m:oMath>
                </a14:m>
                <a:endParaRPr lang="en-US" dirty="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𝜇</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𝑞</m:t>
                        </m:r>
                      </m:sub>
                      <m:sup>
                        <m:r>
                          <a:rPr lang="en-US" b="0" i="1" smtClean="0">
                            <a:latin typeface="Cambria Math" panose="02040503050406030204" pitchFamily="18" charset="0"/>
                          </a:rPr>
                          <m:t>𝑙</m:t>
                        </m:r>
                        <m:r>
                          <a:rPr lang="en-US" b="0" i="1" smtClean="0">
                            <a:latin typeface="Cambria Math" panose="02040503050406030204" pitchFamily="18" charset="0"/>
                          </a:rPr>
                          <m:t>×1 </m:t>
                        </m:r>
                      </m:sup>
                    </m:sSub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 centered binomial distribution of magnitude </a:t>
                </a:r>
                <a14:m>
                  <m:oMath xmlns:m="http://schemas.openxmlformats.org/officeDocument/2006/math">
                    <m:r>
                      <a:rPr lang="en-US" b="0" i="1" smtClean="0">
                        <a:latin typeface="Cambria Math" panose="02040503050406030204" pitchFamily="18" charset="0"/>
                      </a:rPr>
                      <m:t>𝜇</m:t>
                    </m:r>
                  </m:oMath>
                </a14:m>
                <a:endParaRPr lang="en-US" dirty="0"/>
              </a:p>
              <a:p>
                <a:pPr marL="285750" indent="-285750">
                  <a:buFont typeface="Arial" panose="020B0604020202020204" pitchFamily="34" charset="0"/>
                  <a:buChar char="•"/>
                </a:pPr>
                <a14:m>
                  <m:oMath xmlns:m="http://schemas.openxmlformats.org/officeDocument/2006/math">
                    <m:r>
                      <a:rPr lang="en-US" b="1" i="1" smtClean="0">
                        <a:latin typeface="Cambria Math" panose="02040503050406030204" pitchFamily="18" charset="0"/>
                      </a:rPr>
                      <m:t>𝒉</m:t>
                    </m:r>
                  </m:oMath>
                </a14:m>
                <a:r>
                  <a:rPr lang="en-US" b="1" dirty="0"/>
                  <a:t> </a:t>
                </a:r>
                <a:r>
                  <a:rPr lang="en-US" dirty="0"/>
                  <a:t>: constant vector, with all entries the polynomial with all coefficients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2</m:t>
                        </m:r>
                      </m:e>
                      <m:sup>
                        <m:sSub>
                          <m:sSubPr>
                            <m:ctrlPr>
                              <a:rPr lang="en-US" i="1" dirty="0">
                                <a:latin typeface="Cambria Math" panose="02040503050406030204" pitchFamily="18" charset="0"/>
                              </a:rPr>
                            </m:ctrlPr>
                          </m:sSubPr>
                          <m:e>
                            <m:r>
                              <a:rPr lang="en-US" i="1" dirty="0">
                                <a:latin typeface="Cambria Math" panose="02040503050406030204" pitchFamily="18" charset="0"/>
                              </a:rPr>
                              <m:t>𝜖</m:t>
                            </m:r>
                          </m:e>
                          <m:sub>
                            <m:r>
                              <a:rPr lang="en-US" i="1" dirty="0">
                                <a:latin typeface="Cambria Math" panose="02040503050406030204" pitchFamily="18" charset="0"/>
                              </a:rPr>
                              <m:t>𝑞</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𝜖</m:t>
                            </m:r>
                          </m:e>
                          <m:sub>
                            <m:r>
                              <a:rPr lang="en-US" i="1" dirty="0">
                                <a:latin typeface="Cambria Math" panose="02040503050406030204" pitchFamily="18" charset="0"/>
                              </a:rPr>
                              <m:t>𝑝</m:t>
                            </m:r>
                          </m:sub>
                        </m:sSub>
                        <m:r>
                          <a:rPr lang="en-US" b="0" i="1" dirty="0" smtClean="0">
                            <a:latin typeface="Cambria Math" panose="02040503050406030204" pitchFamily="18" charset="0"/>
                          </a:rPr>
                          <m:t>−1</m:t>
                        </m:r>
                      </m:sup>
                    </m:sSup>
                  </m:oMath>
                </a14:m>
                <a:endParaRPr lang="en-US" dirty="0"/>
              </a:p>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h</m:t>
                    </m:r>
                  </m:oMath>
                </a14:m>
                <a:r>
                  <a:rPr lang="en-US" dirty="0"/>
                  <a:t> : some other constant poly.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mc:Choice>
        <mc:Fallback xmlns="">
          <p:sp>
            <p:nvSpPr>
              <p:cNvPr id="10" name="TextBox 9">
                <a:extLst>
                  <a:ext uri="{FF2B5EF4-FFF2-40B4-BE49-F238E27FC236}">
                    <a16:creationId xmlns:a16="http://schemas.microsoft.com/office/drawing/2014/main" id="{49D958F7-23D3-40D4-8679-650CC6CF57B0}"/>
                  </a:ext>
                </a:extLst>
              </p:cNvPr>
              <p:cNvSpPr txBox="1">
                <a:spLocks noRot="1" noChangeAspect="1" noMove="1" noResize="1" noEditPoints="1" noAdjustHandles="1" noChangeArrowheads="1" noChangeShapeType="1" noTextEdit="1"/>
              </p:cNvSpPr>
              <p:nvPr/>
            </p:nvSpPr>
            <p:spPr>
              <a:xfrm>
                <a:off x="8516330" y="1411273"/>
                <a:ext cx="3523269" cy="4007957"/>
              </a:xfrm>
              <a:prstGeom prst="rect">
                <a:avLst/>
              </a:prstGeom>
              <a:blipFill>
                <a:blip r:embed="rId5"/>
                <a:stretch>
                  <a:fillRect l="-1038" t="-1065"/>
                </a:stretch>
              </a:blipFill>
            </p:spPr>
            <p:txBody>
              <a:bodyPr/>
              <a:lstStyle/>
              <a:p>
                <a:r>
                  <a:rPr lang="en-US">
                    <a:noFill/>
                  </a:rPr>
                  <a:t> </a:t>
                </a:r>
              </a:p>
            </p:txBody>
          </p:sp>
        </mc:Fallback>
      </mc:AlternateContent>
    </p:spTree>
    <p:extLst>
      <p:ext uri="{BB962C8B-B14F-4D97-AF65-F5344CB8AC3E}">
        <p14:creationId xmlns:p14="http://schemas.microsoft.com/office/powerpoint/2010/main" val="416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MATH: LWE, LWR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870572" cy="5207169"/>
              </a:xfrm>
            </p:spPr>
            <p:txBody>
              <a:bodyPr>
                <a:normAutofit/>
              </a:bodyPr>
              <a:lstStyle/>
              <a:p>
                <a:pPr marL="0" indent="0">
                  <a:buNone/>
                </a:pPr>
                <a:r>
                  <a:rPr lang="en-US" b="1" dirty="0"/>
                  <a:t>Recall LWE:</a:t>
                </a:r>
              </a:p>
              <a:p>
                <a:r>
                  <a:rPr lang="en-US" dirty="0"/>
                  <a:t>random secret </a:t>
                </a:r>
                <a14:m>
                  <m:oMath xmlns:m="http://schemas.openxmlformats.org/officeDocument/2006/math">
                    <m:r>
                      <a:rPr lang="en-US" b="1" i="1" smtClean="0">
                        <a:latin typeface="Cambria Math" panose="02040503050406030204" pitchFamily="18" charset="0"/>
                      </a:rPr>
                      <m:t>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𝒰</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up>
                        <m:r>
                          <a:rPr lang="en-US" b="0" i="1" smtClean="0">
                            <a:latin typeface="Cambria Math" panose="02040503050406030204" pitchFamily="18" charset="0"/>
                            <a:ea typeface="Cambria Math" panose="02040503050406030204" pitchFamily="18" charset="0"/>
                          </a:rPr>
                          <m:t>𝑛</m:t>
                        </m:r>
                      </m:sup>
                    </m:sSubSup>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t>hard (search): find </a:t>
                </a:r>
                <a14:m>
                  <m:oMath xmlns:m="http://schemas.openxmlformats.org/officeDocument/2006/math">
                    <m:r>
                      <a:rPr lang="en-US" b="1" i="1" smtClean="0">
                        <a:latin typeface="Cambria Math" panose="02040503050406030204" pitchFamily="18" charset="0"/>
                      </a:rPr>
                      <m:t>𝒔</m:t>
                    </m:r>
                  </m:oMath>
                </a14:m>
                <a:r>
                  <a:rPr lang="en-US" b="1" dirty="0"/>
                  <a:t> </a:t>
                </a:r>
                <a:r>
                  <a:rPr lang="en-US" dirty="0"/>
                  <a:t>from samples </a:t>
                </a:r>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𝒂</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𝒂</m:t>
                            </m:r>
                          </m:e>
                          <m:e>
                            <m:r>
                              <a:rPr lang="en-US" b="1" i="1" smtClean="0">
                                <a:latin typeface="Cambria Math" panose="02040503050406030204" pitchFamily="18" charset="0"/>
                              </a:rPr>
                              <m:t>𝒔</m:t>
                            </m:r>
                          </m:e>
                        </m:d>
                        <m:r>
                          <a:rPr lang="en-US" b="1" i="1" smtClean="0">
                            <a:latin typeface="Cambria Math" panose="02040503050406030204" pitchFamily="18" charset="0"/>
                          </a:rPr>
                          <m:t>+</m:t>
                        </m:r>
                        <m:r>
                          <a:rPr lang="en-US" b="0" i="1" smtClean="0">
                            <a:latin typeface="Cambria Math" panose="02040503050406030204" pitchFamily="18" charset="0"/>
                          </a:rPr>
                          <m:t>𝑒</m:t>
                        </m:r>
                      </m:e>
                    </m:d>
                  </m:oMath>
                </a14:m>
                <a:r>
                  <a:rPr lang="en-US" dirty="0"/>
                  <a:t> [where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sup>
                    </m:sSubSup>
                    <m:r>
                      <a:rPr lang="en-US" b="0" i="1" smtClean="0">
                        <a:latin typeface="Cambria Math" panose="02040503050406030204" pitchFamily="18" charset="0"/>
                        <a:ea typeface="Cambria Math" panose="02040503050406030204" pitchFamily="18" charset="0"/>
                      </a:rPr>
                      <m:t>)</m:t>
                    </m:r>
                  </m:oMath>
                </a14:m>
                <a:r>
                  <a:rPr lang="en-US" b="1" dirty="0"/>
                  <a:t> </a:t>
                </a:r>
                <a:r>
                  <a:rPr lang="en-US" dirty="0"/>
                  <a:t>and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e>
                    </m:d>
                  </m:oMath>
                </a14:m>
                <a:r>
                  <a:rPr lang="en-US" b="0" dirty="0"/>
                  <a:t>];</a:t>
                </a:r>
              </a:p>
              <a:p>
                <a:r>
                  <a:rPr lang="en-US" dirty="0"/>
                  <a:t>hard (decision): distinguish above (i.e., LWE) samples from random (i.e.,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m:t>
                    </m:r>
                  </m:oMath>
                </a14:m>
                <a:r>
                  <a:rPr lang="en-US" b="0" dirty="0"/>
                  <a:t>)</a:t>
                </a:r>
                <a:r>
                  <a:rPr lang="en-US" b="0" i="1" dirty="0"/>
                  <a:t> </a:t>
                </a:r>
                <a:r>
                  <a:rPr lang="en-US" b="0" dirty="0"/>
                  <a:t>samples</a:t>
                </a:r>
                <a:r>
                  <a:rPr lang="en-US" b="0" i="1" dirty="0"/>
                  <a:t>.</a:t>
                </a:r>
              </a:p>
              <a:p>
                <a:pPr marL="0" indent="0">
                  <a:buNone/>
                </a:pPr>
                <a:r>
                  <a:rPr lang="en-US" dirty="0"/>
                  <a:t>Matrix version (just a bunch of samples at once):</a:t>
                </a:r>
              </a:p>
              <a:p>
                <a:r>
                  <a:rPr lang="en-US" dirty="0"/>
                  <a:t>hard (decision): distinguish </a:t>
                </a:r>
                <a14:m>
                  <m:oMath xmlns:m="http://schemas.openxmlformats.org/officeDocument/2006/math">
                    <m:r>
                      <a:rPr lang="en-US" b="0"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 </m:t>
                    </m:r>
                    <m:r>
                      <a:rPr lang="en-US" b="1" i="1" smtClean="0">
                        <a:latin typeface="Cambria Math" panose="02040503050406030204" pitchFamily="18" charset="0"/>
                      </a:rPr>
                      <m:t>𝑨𝒔</m:t>
                    </m:r>
                    <m:r>
                      <a:rPr lang="en-US" b="1" i="1" smtClean="0">
                        <a:latin typeface="Cambria Math" panose="02040503050406030204" pitchFamily="18" charset="0"/>
                      </a:rPr>
                      <m:t>+</m:t>
                    </m:r>
                    <m:r>
                      <a:rPr lang="en-US" b="1" i="1" smtClean="0">
                        <a:latin typeface="Cambria Math" panose="02040503050406030204" pitchFamily="18" charset="0"/>
                      </a:rPr>
                      <m:t>𝒆</m:t>
                    </m:r>
                  </m:oMath>
                </a14:m>
                <a:r>
                  <a:rPr lang="en-US" dirty="0"/>
                  <a:t>) from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𝑨</m:t>
                        </m:r>
                        <m:r>
                          <a:rPr lang="en-US" b="1" i="1" smtClean="0">
                            <a:latin typeface="Cambria Math" panose="02040503050406030204" pitchFamily="18" charset="0"/>
                          </a:rPr>
                          <m:t>, </m:t>
                        </m:r>
                        <m:r>
                          <a:rPr lang="en-US" b="1" i="1" smtClean="0">
                            <a:latin typeface="Cambria Math" panose="02040503050406030204" pitchFamily="18" charset="0"/>
                          </a:rPr>
                          <m:t>𝒖</m:t>
                        </m:r>
                      </m:e>
                    </m:d>
                  </m:oMath>
                </a14:m>
                <a:r>
                  <a:rPr lang="en-US" dirty="0"/>
                  <a:t>     [for </a:t>
                </a:r>
                <a14:m>
                  <m:oMath xmlns:m="http://schemas.openxmlformats.org/officeDocument/2006/math">
                    <m:r>
                      <a:rPr lang="en-US" b="1" i="1" smtClean="0">
                        <a:latin typeface="Cambria Math" panose="02040503050406030204" pitchFamily="18" charset="0"/>
                      </a:rPr>
                      <m:t>𝑨</m:t>
                    </m:r>
                    <m:r>
                      <a:rPr lang="en-US" b="1"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up>
                    </m:sSubSup>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1" i="1" smtClean="0">
                        <a:latin typeface="Cambria Math" panose="02040503050406030204" pitchFamily="18" charset="0"/>
                      </a:rPr>
                      <m:t>𝒔</m:t>
                    </m:r>
                    <m:r>
                      <a:rPr lang="en-US" b="1" i="1" smtClean="0">
                        <a:latin typeface="Cambria Math" panose="02040503050406030204" pitchFamily="18" charset="0"/>
                      </a:rPr>
                      <m:t>,</m:t>
                    </m:r>
                    <m:r>
                      <a:rPr lang="en-US" b="1" i="1" smtClean="0">
                        <a:latin typeface="Cambria Math" panose="02040503050406030204" pitchFamily="18" charset="0"/>
                      </a:rPr>
                      <m:t>𝒖</m:t>
                    </m:r>
                    <m:r>
                      <a:rPr lang="en-US" b="1"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𝒰</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i="1">
                            <a:latin typeface="Cambria Math" panose="02040503050406030204" pitchFamily="18" charset="0"/>
                            <a:ea typeface="Cambria Math" panose="02040503050406030204" pitchFamily="18" charset="0"/>
                          </a:rPr>
                          <m:t>𝑛</m:t>
                        </m:r>
                      </m:sup>
                    </m:sSubSup>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1" i="1">
                        <a:latin typeface="Cambria Math" panose="02040503050406030204" pitchFamily="18" charset="0"/>
                      </a:rPr>
                      <m:t>𝒆</m:t>
                    </m:r>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up>
                            <m:r>
                              <a:rPr lang="en-US" b="0" i="1" smtClean="0">
                                <a:latin typeface="Cambria Math" panose="02040503050406030204" pitchFamily="18" charset="0"/>
                                <a:ea typeface="Cambria Math" panose="02040503050406030204" pitchFamily="18" charset="0"/>
                              </a:rPr>
                              <m:t>𝑛</m:t>
                            </m:r>
                          </m:sup>
                        </m:sSubSup>
                      </m:e>
                    </m:d>
                  </m:oMath>
                </a14:m>
                <a:r>
                  <a:rPr lang="en-US" dirty="0"/>
                  <a:t>]</a:t>
                </a:r>
              </a:p>
              <a:p>
                <a:pPr marL="0" indent="0">
                  <a:buNone/>
                </a:pPr>
                <a:endParaRPr lang="en-US" b="1" dirty="0"/>
              </a:p>
              <a:p>
                <a:pPr marL="0" indent="0">
                  <a:buNone/>
                </a:pPr>
                <a:r>
                  <a:rPr lang="en-US" b="1" dirty="0"/>
                  <a:t>LWR </a:t>
                </a:r>
                <a:r>
                  <a:rPr lang="en-US" dirty="0"/>
                  <a:t>(Learning with Rounding):</a:t>
                </a:r>
              </a:p>
              <a:p>
                <a:r>
                  <a:rPr lang="en-US" dirty="0"/>
                  <a:t>hard (decision): distinguish </a:t>
                </a:r>
                <a14:m>
                  <m:oMath xmlns:m="http://schemas.openxmlformats.org/officeDocument/2006/math">
                    <m:r>
                      <a:rPr lang="en-US"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 </m:t>
                    </m:r>
                    <m:sSub>
                      <m:sSubPr>
                        <m:ctrlPr>
                          <a:rPr lang="en-US" b="0" i="1" smtClean="0">
                            <a:latin typeface="Cambria Math" panose="02040503050406030204" pitchFamily="18" charset="0"/>
                          </a:rPr>
                        </m:ctrlPr>
                      </m:sSubPr>
                      <m:e>
                        <m:d>
                          <m:dPr>
                            <m:begChr m:val="⌊"/>
                            <m:endChr m:val="⌋"/>
                            <m:ctrlPr>
                              <a:rPr lang="en-US" b="1" i="1" smtClean="0">
                                <a:latin typeface="Cambria Math" panose="02040503050406030204" pitchFamily="18" charset="0"/>
                              </a:rPr>
                            </m:ctrlPr>
                          </m:dPr>
                          <m:e>
                            <m:r>
                              <a:rPr lang="en-US" b="1" i="1">
                                <a:latin typeface="Cambria Math" panose="02040503050406030204" pitchFamily="18" charset="0"/>
                              </a:rPr>
                              <m:t>𝑨𝒔</m:t>
                            </m:r>
                          </m:e>
                        </m:d>
                      </m:e>
                      <m:sub>
                        <m:r>
                          <a:rPr lang="en-US" b="0" i="1" smtClean="0">
                            <a:latin typeface="Cambria Math" panose="02040503050406030204" pitchFamily="18" charset="0"/>
                          </a:rPr>
                          <m:t>𝑝</m:t>
                        </m:r>
                      </m:sub>
                    </m:sSub>
                  </m:oMath>
                </a14:m>
                <a:r>
                  <a:rPr lang="en-US" dirty="0"/>
                  <a:t>) from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b="1" i="1">
                                    <a:latin typeface="Cambria Math" panose="02040503050406030204" pitchFamily="18" charset="0"/>
                                  </a:rPr>
                                </m:ctrlPr>
                              </m:dPr>
                              <m:e>
                                <m:r>
                                  <a:rPr lang="en-US" b="1" i="1">
                                    <a:latin typeface="Cambria Math" panose="02040503050406030204" pitchFamily="18" charset="0"/>
                                  </a:rPr>
                                  <m:t>𝒖</m:t>
                                </m:r>
                              </m:e>
                            </m:d>
                          </m:e>
                          <m:sub>
                            <m:r>
                              <a:rPr lang="en-US" i="1">
                                <a:latin typeface="Cambria Math" panose="02040503050406030204" pitchFamily="18" charset="0"/>
                              </a:rPr>
                              <m:t>𝑝</m:t>
                            </m:r>
                          </m:sub>
                        </m:sSub>
                      </m:e>
                    </m:d>
                  </m:oMath>
                </a14:m>
                <a:endParaRPr lang="en-US" i="1" dirty="0"/>
              </a:p>
              <a:p>
                <a:pPr marL="0" indent="0">
                  <a:buNone/>
                </a:pPr>
                <a:endParaRPr lang="en-US" i="1" dirty="0"/>
              </a:p>
              <a:p>
                <a:pPr marL="0" indent="0">
                  <a:buNone/>
                </a:pPr>
                <a:r>
                  <a:rPr lang="en-US" dirty="0"/>
                  <a:t>(Here  </a:t>
                </a:r>
                <a14:m>
                  <m:oMath xmlns:m="http://schemas.openxmlformats.org/officeDocument/2006/math">
                    <m:sSub>
                      <m:sSubPr>
                        <m:ctrlPr>
                          <a:rPr lang="en-US" i="1">
                            <a:latin typeface="Cambria Math" panose="02040503050406030204" pitchFamily="18" charset="0"/>
                          </a:rPr>
                        </m:ctrlPr>
                      </m:sSubPr>
                      <m:e>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m:t>
                            </m:r>
                          </m:e>
                        </m:d>
                      </m:e>
                      <m:sub>
                        <m:r>
                          <a:rPr lang="en-US" i="1">
                            <a:latin typeface="Cambria Math" panose="02040503050406030204" pitchFamily="18" charset="0"/>
                          </a:rPr>
                          <m:t>𝑝</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𝑝</m:t>
                        </m:r>
                      </m:sub>
                    </m:sSub>
                  </m:oMath>
                </a14:m>
                <a:r>
                  <a:rPr lang="en-US" dirty="0"/>
                  <a:t> is the “obvious” map: output </a:t>
                </a:r>
                <a14:m>
                  <m:oMath xmlns:m="http://schemas.openxmlformats.org/officeDocument/2006/math">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most significant bits of input.)</a:t>
                </a:r>
              </a:p>
              <a:p>
                <a:pPr marL="0" indent="0">
                  <a:buNone/>
                </a:pPr>
                <a:r>
                  <a:rPr lang="en-US" dirty="0"/>
                  <a:t>(Hardness follows from </a:t>
                </a:r>
                <a:r>
                  <a:rPr lang="en-US" b="1" dirty="0"/>
                  <a:t>LWE</a:t>
                </a:r>
                <a:r>
                  <a:rPr lang="en-US" dirty="0"/>
                  <a:t> even for polynomial </a:t>
                </a:r>
                <a14:m>
                  <m:oMath xmlns:m="http://schemas.openxmlformats.org/officeDocument/2006/math">
                    <m:r>
                      <a:rPr lang="en-US" i="1" dirty="0" smtClean="0">
                        <a:latin typeface="Cambria Math" panose="02040503050406030204" pitchFamily="18" charset="0"/>
                      </a:rPr>
                      <m:t>𝑞</m:t>
                    </m:r>
                  </m:oMath>
                </a14:m>
                <a:r>
                  <a:rPr lang="en-US" dirty="0"/>
                  <a:t> so long as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𝑛𝑚</m:t>
                    </m:r>
                    <m:r>
                      <a:rPr lang="el-GR" i="1" dirty="0">
                        <a:latin typeface="Cambria Math" panose="02040503050406030204" pitchFamily="18" charset="0"/>
                      </a:rPr>
                      <m:t>𝛽</m:t>
                    </m:r>
                    <m:r>
                      <a:rPr lang="en-US" i="1" dirty="0">
                        <a:latin typeface="Cambria Math" panose="02040503050406030204" pitchFamily="18" charset="0"/>
                      </a:rPr>
                      <m:t>𝑝</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870572" cy="5207169"/>
              </a:xfrm>
              <a:blipFill>
                <a:blip r:embed="rId2"/>
                <a:stretch>
                  <a:fillRect l="-505" t="-585"/>
                </a:stretch>
              </a:blipFill>
            </p:spPr>
            <p:txBody>
              <a:bodyPr/>
              <a:lstStyle/>
              <a:p>
                <a:r>
                  <a:rPr lang="en-US">
                    <a:noFill/>
                  </a:rPr>
                  <a:t> </a:t>
                </a:r>
              </a:p>
            </p:txBody>
          </p:sp>
        </mc:Fallback>
      </mc:AlternateContent>
    </p:spTree>
    <p:extLst>
      <p:ext uri="{BB962C8B-B14F-4D97-AF65-F5344CB8AC3E}">
        <p14:creationId xmlns:p14="http://schemas.microsoft.com/office/powerpoint/2010/main" val="117501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SABER.KEM (CCA)</a:t>
            </a:r>
          </a:p>
        </p:txBody>
      </p:sp>
      <p:pic>
        <p:nvPicPr>
          <p:cNvPr id="5" name="Picture 4">
            <a:extLst>
              <a:ext uri="{FF2B5EF4-FFF2-40B4-BE49-F238E27FC236}">
                <a16:creationId xmlns:a16="http://schemas.microsoft.com/office/drawing/2014/main" id="{D244D7AB-EB15-4135-BD0B-9455D6D370FF}"/>
              </a:ext>
            </a:extLst>
          </p:cNvPr>
          <p:cNvPicPr>
            <a:picLocks noChangeAspect="1"/>
          </p:cNvPicPr>
          <p:nvPr/>
        </p:nvPicPr>
        <p:blipFill>
          <a:blip r:embed="rId2"/>
          <a:stretch>
            <a:fillRect/>
          </a:stretch>
        </p:blipFill>
        <p:spPr>
          <a:xfrm>
            <a:off x="225208" y="982200"/>
            <a:ext cx="8117851" cy="2497600"/>
          </a:xfrm>
          <a:prstGeom prst="rect">
            <a:avLst/>
          </a:prstGeom>
        </p:spPr>
      </p:pic>
      <p:sp>
        <p:nvSpPr>
          <p:cNvPr id="7" name="Rectangle 6">
            <a:extLst>
              <a:ext uri="{FF2B5EF4-FFF2-40B4-BE49-F238E27FC236}">
                <a16:creationId xmlns:a16="http://schemas.microsoft.com/office/drawing/2014/main" id="{70DB22EA-095A-4439-87DF-FBDA26A77597}"/>
              </a:ext>
            </a:extLst>
          </p:cNvPr>
          <p:cNvSpPr/>
          <p:nvPr/>
        </p:nvSpPr>
        <p:spPr>
          <a:xfrm>
            <a:off x="524932" y="1329264"/>
            <a:ext cx="3268135" cy="130386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a:solidFill>
                  <a:srgbClr val="FF0000"/>
                </a:solidFill>
                <a:effectLst>
                  <a:outerShdw blurRad="38100" dist="38100" dir="2700000" algn="tl">
                    <a:srgbClr val="000000">
                      <a:alpha val="43137"/>
                    </a:srgbClr>
                  </a:outerShdw>
                </a:effectLst>
              </a:rPr>
              <a:t>Same as PKE</a:t>
            </a:r>
            <a:endParaRPr lang="en-US" sz="2800" dirty="0">
              <a:solidFill>
                <a:srgbClr val="FF00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43F5FA1-F33C-43A5-8337-1E45DC458E57}"/>
              </a:ext>
            </a:extLst>
          </p:cNvPr>
          <p:cNvPicPr>
            <a:picLocks noChangeAspect="1"/>
          </p:cNvPicPr>
          <p:nvPr/>
        </p:nvPicPr>
        <p:blipFill>
          <a:blip r:embed="rId3"/>
          <a:stretch>
            <a:fillRect/>
          </a:stretch>
        </p:blipFill>
        <p:spPr>
          <a:xfrm>
            <a:off x="4721008" y="2307134"/>
            <a:ext cx="8117851" cy="1769600"/>
          </a:xfrm>
          <a:prstGeom prst="rect">
            <a:avLst/>
          </a:prstGeom>
        </p:spPr>
      </p:pic>
      <p:pic>
        <p:nvPicPr>
          <p:cNvPr id="9" name="Picture 8">
            <a:extLst>
              <a:ext uri="{FF2B5EF4-FFF2-40B4-BE49-F238E27FC236}">
                <a16:creationId xmlns:a16="http://schemas.microsoft.com/office/drawing/2014/main" id="{A48CB113-CFC3-4D82-B589-BFC2E47C5C16}"/>
              </a:ext>
            </a:extLst>
          </p:cNvPr>
          <p:cNvPicPr>
            <a:picLocks noChangeAspect="1"/>
          </p:cNvPicPr>
          <p:nvPr/>
        </p:nvPicPr>
        <p:blipFill>
          <a:blip r:embed="rId4"/>
          <a:stretch>
            <a:fillRect/>
          </a:stretch>
        </p:blipFill>
        <p:spPr>
          <a:xfrm>
            <a:off x="524932" y="4248068"/>
            <a:ext cx="8117851" cy="2307200"/>
          </a:xfrm>
          <a:prstGeom prst="rect">
            <a:avLst/>
          </a:prstGeom>
        </p:spPr>
      </p:pic>
    </p:spTree>
    <p:extLst>
      <p:ext uri="{BB962C8B-B14F-4D97-AF65-F5344CB8AC3E}">
        <p14:creationId xmlns:p14="http://schemas.microsoft.com/office/powerpoint/2010/main" val="301837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SABER.KEM: Parameter sets, strength, performance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419344"/>
              </a:xfrm>
            </p:spPr>
            <p:txBody>
              <a:bodyPr>
                <a:normAutofit fontScale="92500" lnSpcReduction="20000"/>
              </a:bodyPr>
              <a:lstStyle/>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𝑛</m:t>
                    </m:r>
                  </m:oMath>
                </a14:m>
                <a:r>
                  <a:rPr lang="en-US" dirty="0"/>
                  <a:t>: ring degree</a:t>
                </a:r>
              </a:p>
              <a:p>
                <a:pPr marL="0" indent="0">
                  <a:buNone/>
                </a:pPr>
                <a14:m>
                  <m:oMath xmlns:m="http://schemas.openxmlformats.org/officeDocument/2006/math">
                    <m:r>
                      <a:rPr lang="en-US" b="0" i="1" smtClean="0">
                        <a:latin typeface="Cambria Math" panose="02040503050406030204" pitchFamily="18" charset="0"/>
                      </a:rPr>
                      <m:t>𝑘</m:t>
                    </m:r>
                  </m:oMath>
                </a14:m>
                <a:r>
                  <a:rPr lang="en-US" dirty="0"/>
                  <a:t>: module rank?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𝑙</m:t>
                    </m:r>
                  </m:oMath>
                </a14:m>
                <a:r>
                  <a:rPr lang="en-US" dirty="0"/>
                  <a:t>?</a:t>
                </a:r>
              </a:p>
              <a:p>
                <a:pPr marL="0" indent="0">
                  <a:buNone/>
                </a:pPr>
                <a14:m>
                  <m:oMath xmlns:m="http://schemas.openxmlformats.org/officeDocument/2006/math">
                    <m:r>
                      <a:rPr lang="en-US" i="1">
                        <a:latin typeface="Cambria Math" panose="02040503050406030204" pitchFamily="18" charset="0"/>
                      </a:rPr>
                      <m:t>𝑞</m:t>
                    </m:r>
                  </m:oMath>
                </a14:m>
                <a:r>
                  <a:rPr lang="en-US" dirty="0"/>
                  <a:t>: big modulus</a:t>
                </a:r>
              </a:p>
              <a:p>
                <a:pPr marL="0" indent="0">
                  <a:buNone/>
                </a:pPr>
                <a14:m>
                  <m:oMath xmlns:m="http://schemas.openxmlformats.org/officeDocument/2006/math">
                    <m:r>
                      <a:rPr lang="en-US" b="0" i="1" smtClean="0">
                        <a:latin typeface="Cambria Math" panose="02040503050406030204" pitchFamily="18" charset="0"/>
                      </a:rPr>
                      <m:t>𝑝</m:t>
                    </m:r>
                  </m:oMath>
                </a14:m>
                <a:r>
                  <a:rPr lang="en-US" dirty="0"/>
                  <a:t>: small modulus</a:t>
                </a:r>
              </a:p>
              <a:p>
                <a:pPr marL="0" indent="0">
                  <a:buNone/>
                </a:pPr>
                <a14:m>
                  <m:oMath xmlns:m="http://schemas.openxmlformats.org/officeDocument/2006/math">
                    <m:r>
                      <a:rPr lang="en-US" b="0" i="1" smtClean="0">
                        <a:latin typeface="Cambria Math" panose="02040503050406030204" pitchFamily="18" charset="0"/>
                      </a:rPr>
                      <m:t>𝑡</m:t>
                    </m:r>
                  </m:oMath>
                </a14:m>
                <a:r>
                  <a:rPr lang="en-US" dirty="0"/>
                  <a:t>: number of truncated bits per coefficient of the public key</a:t>
                </a:r>
              </a:p>
              <a:p>
                <a:pPr marL="0" indent="0">
                  <a:buNone/>
                </a:pPr>
                <a14:m>
                  <m:oMath xmlns:m="http://schemas.openxmlformats.org/officeDocument/2006/math">
                    <m:r>
                      <a:rPr lang="en-US" b="0" i="1" smtClean="0">
                        <a:latin typeface="Cambria Math" panose="02040503050406030204" pitchFamily="18" charset="0"/>
                      </a:rPr>
                      <m:t>𝜇</m:t>
                    </m:r>
                  </m:oMath>
                </a14:m>
                <a:r>
                  <a:rPr lang="en-US" dirty="0"/>
                  <a:t>: magnitude of centered binomial distribution (for sampling secrets.)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41934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17674223"/>
                  </p:ext>
                </p:extLst>
              </p:nvPr>
            </p:nvGraphicFramePr>
            <p:xfrm>
              <a:off x="84841" y="904973"/>
              <a:ext cx="12028591" cy="2356922"/>
            </p:xfrm>
            <a:graphic>
              <a:graphicData uri="http://schemas.openxmlformats.org/drawingml/2006/table">
                <a:tbl>
                  <a:tblPr firstRow="1" bandRow="1">
                    <a:tableStyleId>{5C22544A-7EE6-4342-B048-85BDC9FD1C3A}</a:tableStyleId>
                  </a:tblPr>
                  <a:tblGrid>
                    <a:gridCol w="1241039">
                      <a:extLst>
                        <a:ext uri="{9D8B030D-6E8A-4147-A177-3AD203B41FA5}">
                          <a16:colId xmlns:a16="http://schemas.microsoft.com/office/drawing/2014/main" val="2774361158"/>
                        </a:ext>
                      </a:extLst>
                    </a:gridCol>
                    <a:gridCol w="426720">
                      <a:extLst>
                        <a:ext uri="{9D8B030D-6E8A-4147-A177-3AD203B41FA5}">
                          <a16:colId xmlns:a16="http://schemas.microsoft.com/office/drawing/2014/main" val="1794990763"/>
                        </a:ext>
                      </a:extLst>
                    </a:gridCol>
                    <a:gridCol w="2575560">
                      <a:extLst>
                        <a:ext uri="{9D8B030D-6E8A-4147-A177-3AD203B41FA5}">
                          <a16:colId xmlns:a16="http://schemas.microsoft.com/office/drawing/2014/main" val="2493339834"/>
                        </a:ext>
                      </a:extLst>
                    </a:gridCol>
                    <a:gridCol w="1770976">
                      <a:extLst>
                        <a:ext uri="{9D8B030D-6E8A-4147-A177-3AD203B41FA5}">
                          <a16:colId xmlns:a16="http://schemas.microsoft.com/office/drawing/2014/main" val="2463471287"/>
                        </a:ext>
                      </a:extLst>
                    </a:gridCol>
                    <a:gridCol w="1503574">
                      <a:extLst>
                        <a:ext uri="{9D8B030D-6E8A-4147-A177-3AD203B41FA5}">
                          <a16:colId xmlns:a16="http://schemas.microsoft.com/office/drawing/2014/main" val="2810871944"/>
                        </a:ext>
                      </a:extLst>
                    </a:gridCol>
                    <a:gridCol w="1503574">
                      <a:extLst>
                        <a:ext uri="{9D8B030D-6E8A-4147-A177-3AD203B41FA5}">
                          <a16:colId xmlns:a16="http://schemas.microsoft.com/office/drawing/2014/main" val="3916489992"/>
                        </a:ext>
                      </a:extLst>
                    </a:gridCol>
                    <a:gridCol w="1503574">
                      <a:extLst>
                        <a:ext uri="{9D8B030D-6E8A-4147-A177-3AD203B41FA5}">
                          <a16:colId xmlns:a16="http://schemas.microsoft.com/office/drawing/2014/main" val="1232241865"/>
                        </a:ext>
                      </a:extLst>
                    </a:gridCol>
                    <a:gridCol w="1503574">
                      <a:extLst>
                        <a:ext uri="{9D8B030D-6E8A-4147-A177-3AD203B41FA5}">
                          <a16:colId xmlns:a16="http://schemas.microsoft.com/office/drawing/2014/main" val="1523782550"/>
                        </a:ext>
                      </a:extLst>
                    </a:gridCol>
                  </a:tblGrid>
                  <a:tr h="433634">
                    <a:tc>
                      <a:txBody>
                        <a:bodyPr/>
                        <a:lstStyle/>
                        <a:p>
                          <a:r>
                            <a:rPr lang="en-US" b="0" dirty="0"/>
                            <a:t>Scheme</a:t>
                          </a:r>
                        </a:p>
                      </a:txBody>
                      <a:tcPr/>
                    </a:tc>
                    <a:tc>
                      <a:txBody>
                        <a:bodyPr/>
                        <a:lstStyle/>
                        <a:p>
                          <a:r>
                            <a:rPr lang="en-US" b="0" dirty="0" err="1"/>
                            <a:t>lvl</a:t>
                          </a:r>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𝜇</m:t>
                                </m:r>
                                <m:r>
                                  <a:rPr lang="en-US" b="0" i="1" dirty="0" smtClean="0">
                                    <a:latin typeface="Cambria Math" panose="02040503050406030204" pitchFamily="18" charset="0"/>
                                  </a:rPr>
                                  <m:t>)</m:t>
                                </m:r>
                              </m:oMath>
                            </m:oMathPara>
                          </a14:m>
                          <a:endParaRPr lang="en-US" b="0" dirty="0"/>
                        </a:p>
                      </a:txBody>
                      <a:tcPr/>
                    </a:tc>
                    <a:tc>
                      <a:txBody>
                        <a:bodyPr/>
                        <a:lstStyle/>
                        <a:p>
                          <a:r>
                            <a:rPr lang="en-US" b="0" dirty="0" err="1"/>
                            <a:t>Ciphertext</a:t>
                          </a:r>
                          <a:endParaRPr lang="en-US" b="0" dirty="0"/>
                        </a:p>
                      </a:txBody>
                      <a:tcPr/>
                    </a:tc>
                    <a:tc>
                      <a:txBody>
                        <a:bodyPr/>
                        <a:lstStyle/>
                        <a:p>
                          <a:r>
                            <a:rPr lang="en-US" b="0" dirty="0"/>
                            <a:t>Public key</a:t>
                          </a:r>
                        </a:p>
                      </a:txBody>
                      <a:tcPr/>
                    </a:tc>
                    <a:tc>
                      <a:txBody>
                        <a:bodyPr/>
                        <a:lstStyle/>
                        <a:p>
                          <a:r>
                            <a:rPr lang="en-US" b="0" dirty="0" err="1"/>
                            <a:t>KeyGen</a:t>
                          </a:r>
                          <a:endParaRPr lang="en-US" b="0" dirty="0"/>
                        </a:p>
                      </a:txBody>
                      <a:tcPr/>
                    </a:tc>
                    <a:tc>
                      <a:txBody>
                        <a:bodyPr/>
                        <a:lstStyle/>
                        <a:p>
                          <a:r>
                            <a:rPr lang="en-US" b="0" dirty="0" err="1"/>
                            <a:t>Enc</a:t>
                          </a:r>
                          <a:endParaRPr lang="en-US" b="0" dirty="0"/>
                        </a:p>
                      </a:txBody>
                      <a:tcPr/>
                    </a:tc>
                    <a:tc>
                      <a:txBody>
                        <a:bodyPr/>
                        <a:lstStyle/>
                        <a:p>
                          <a:r>
                            <a:rPr lang="en-US" b="0" dirty="0"/>
                            <a:t>Dec</a:t>
                          </a:r>
                        </a:p>
                      </a:txBody>
                      <a:tcPr/>
                    </a:tc>
                    <a:extLst>
                      <a:ext uri="{0D108BD9-81ED-4DB2-BD59-A6C34878D82A}">
                        <a16:rowId xmlns:a16="http://schemas.microsoft.com/office/drawing/2014/main" val="3922783556"/>
                      </a:ext>
                    </a:extLst>
                  </a:tr>
                  <a:tr h="638666">
                    <a:tc>
                      <a:txBody>
                        <a:bodyPr/>
                        <a:lstStyle/>
                        <a:p>
                          <a:r>
                            <a:rPr lang="en-US" b="0" dirty="0" err="1"/>
                            <a:t>LightSaber</a:t>
                          </a:r>
                          <a:r>
                            <a:rPr lang="en-US" b="0" dirty="0"/>
                            <a:t>-KEM</a:t>
                          </a:r>
                        </a:p>
                      </a:txBody>
                      <a:tcPr/>
                    </a:tc>
                    <a:tc>
                      <a:txBody>
                        <a:bodyPr/>
                        <a:lstStyle/>
                        <a:p>
                          <a:r>
                            <a:rPr lang="en-US" b="0" dirty="0"/>
                            <a:t>1</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2,256,2</m:t>
                                    </m:r>
                                  </m:e>
                                  <m:sup>
                                    <m:r>
                                      <a:rPr lang="en-US" b="0" i="1" dirty="0" smtClean="0">
                                        <a:latin typeface="Cambria Math" panose="02040503050406030204" pitchFamily="18" charset="0"/>
                                      </a:rPr>
                                      <m:t>13</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10</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 10)</m:t>
                                </m:r>
                              </m:oMath>
                            </m:oMathPara>
                          </a14:m>
                          <a:endParaRPr lang="en-US" b="0" dirty="0"/>
                        </a:p>
                      </a:txBody>
                      <a:tcPr/>
                    </a:tc>
                    <a:tc>
                      <a:txBody>
                        <a:bodyPr/>
                        <a:lstStyle/>
                        <a:p>
                          <a:r>
                            <a:rPr lang="en-US" b="0" dirty="0"/>
                            <a:t>736</a:t>
                          </a:r>
                        </a:p>
                      </a:txBody>
                      <a:tcPr/>
                    </a:tc>
                    <a:tc>
                      <a:txBody>
                        <a:bodyPr/>
                        <a:lstStyle/>
                        <a:p>
                          <a:r>
                            <a:rPr lang="en-US" b="0" dirty="0"/>
                            <a:t>672</a:t>
                          </a:r>
                        </a:p>
                      </a:txBody>
                      <a:tcPr/>
                    </a:tc>
                    <a:tc>
                      <a:txBody>
                        <a:bodyPr/>
                        <a:lstStyle/>
                        <a:p>
                          <a:r>
                            <a:rPr lang="en-US" b="0" dirty="0"/>
                            <a:t>105881</a:t>
                          </a:r>
                        </a:p>
                      </a:txBody>
                      <a:tcPr/>
                    </a:tc>
                    <a:tc>
                      <a:txBody>
                        <a:bodyPr/>
                        <a:lstStyle/>
                        <a:p>
                          <a:r>
                            <a:rPr lang="en-US" b="0" dirty="0"/>
                            <a:t>155131</a:t>
                          </a:r>
                        </a:p>
                      </a:txBody>
                      <a:tcPr/>
                    </a:tc>
                    <a:tc>
                      <a:txBody>
                        <a:bodyPr/>
                        <a:lstStyle/>
                        <a:p>
                          <a:r>
                            <a:rPr lang="en-US" b="0" dirty="0"/>
                            <a:t>179415</a:t>
                          </a:r>
                        </a:p>
                      </a:txBody>
                      <a:tcPr/>
                    </a:tc>
                    <a:extLst>
                      <a:ext uri="{0D108BD9-81ED-4DB2-BD59-A6C34878D82A}">
                        <a16:rowId xmlns:a16="http://schemas.microsoft.com/office/drawing/2014/main" val="2419995694"/>
                      </a:ext>
                    </a:extLst>
                  </a:tr>
                  <a:tr h="638666">
                    <a:tc>
                      <a:txBody>
                        <a:bodyPr/>
                        <a:lstStyle/>
                        <a:p>
                          <a:r>
                            <a:rPr lang="en-US" b="0" dirty="0"/>
                            <a:t>Saber-KEM</a:t>
                          </a:r>
                        </a:p>
                      </a:txBody>
                      <a:tcPr/>
                    </a:tc>
                    <a:tc>
                      <a:txBody>
                        <a:bodyPr/>
                        <a:lstStyle/>
                        <a:p>
                          <a:r>
                            <a:rPr lang="en-US" b="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3,256,2</m:t>
                                    </m:r>
                                  </m:e>
                                  <m:sup>
                                    <m:r>
                                      <a:rPr lang="en-US" b="0" i="1" dirty="0" smtClean="0">
                                        <a:latin typeface="Cambria Math" panose="02040503050406030204" pitchFamily="18" charset="0"/>
                                      </a:rPr>
                                      <m:t>13</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10</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3</m:t>
                                    </m:r>
                                  </m:sup>
                                </m:sSup>
                                <m:r>
                                  <a:rPr lang="en-US" b="0" i="1" dirty="0" smtClean="0">
                                    <a:latin typeface="Cambria Math" panose="02040503050406030204" pitchFamily="18" charset="0"/>
                                  </a:rPr>
                                  <m:t>, 8)</m:t>
                                </m:r>
                              </m:oMath>
                            </m:oMathPara>
                          </a14:m>
                          <a:endParaRPr lang="en-US" b="0" dirty="0"/>
                        </a:p>
                        <a:p>
                          <a:endParaRPr lang="en-US" b="0" dirty="0"/>
                        </a:p>
                      </a:txBody>
                      <a:tcPr/>
                    </a:tc>
                    <a:tc>
                      <a:txBody>
                        <a:bodyPr/>
                        <a:lstStyle/>
                        <a:p>
                          <a:r>
                            <a:rPr lang="en-US" b="0" dirty="0"/>
                            <a:t>1088</a:t>
                          </a:r>
                        </a:p>
                      </a:txBody>
                      <a:tcPr/>
                    </a:tc>
                    <a:tc>
                      <a:txBody>
                        <a:bodyPr/>
                        <a:lstStyle/>
                        <a:p>
                          <a:r>
                            <a:rPr lang="en-US" b="0" dirty="0"/>
                            <a:t>992</a:t>
                          </a:r>
                        </a:p>
                      </a:txBody>
                      <a:tcPr/>
                    </a:tc>
                    <a:tc>
                      <a:txBody>
                        <a:bodyPr/>
                        <a:lstStyle/>
                        <a:p>
                          <a:r>
                            <a:rPr lang="en-US" b="0" dirty="0"/>
                            <a:t>216597</a:t>
                          </a:r>
                        </a:p>
                      </a:txBody>
                      <a:tcPr/>
                    </a:tc>
                    <a:tc>
                      <a:txBody>
                        <a:bodyPr/>
                        <a:lstStyle/>
                        <a:p>
                          <a:r>
                            <a:rPr lang="en-US" b="0" dirty="0"/>
                            <a:t>267841</a:t>
                          </a:r>
                        </a:p>
                      </a:txBody>
                      <a:tcPr/>
                    </a:tc>
                    <a:tc>
                      <a:txBody>
                        <a:bodyPr/>
                        <a:lstStyle/>
                        <a:p>
                          <a:r>
                            <a:rPr lang="en-US" b="0" dirty="0"/>
                            <a:t>318785</a:t>
                          </a:r>
                        </a:p>
                      </a:txBody>
                      <a:tcPr/>
                    </a:tc>
                    <a:extLst>
                      <a:ext uri="{0D108BD9-81ED-4DB2-BD59-A6C34878D82A}">
                        <a16:rowId xmlns:a16="http://schemas.microsoft.com/office/drawing/2014/main" val="2704092894"/>
                      </a:ext>
                    </a:extLst>
                  </a:tr>
                  <a:tr h="638666">
                    <a:tc>
                      <a:txBody>
                        <a:bodyPr/>
                        <a:lstStyle/>
                        <a:p>
                          <a:r>
                            <a:rPr lang="en-US" b="0" dirty="0" err="1"/>
                            <a:t>FireSaber</a:t>
                          </a:r>
                          <a:r>
                            <a:rPr lang="en-US" b="0" dirty="0"/>
                            <a:t>-KEM</a:t>
                          </a:r>
                        </a:p>
                      </a:txBody>
                      <a:tcPr/>
                    </a:tc>
                    <a:tc>
                      <a:txBody>
                        <a:bodyPr/>
                        <a:lstStyle/>
                        <a:p>
                          <a:r>
                            <a:rPr lang="en-US" b="0"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(4, 256, 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13</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10</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5</m:t>
                                    </m:r>
                                  </m:sup>
                                </m:sSup>
                                <m:r>
                                  <a:rPr lang="en-US" b="0" i="1" dirty="0" smtClean="0">
                                    <a:latin typeface="Cambria Math" panose="02040503050406030204" pitchFamily="18" charset="0"/>
                                  </a:rPr>
                                  <m:t>,6)</m:t>
                                </m:r>
                              </m:oMath>
                            </m:oMathPara>
                          </a14:m>
                          <a:endParaRPr lang="en-US" b="0" dirty="0"/>
                        </a:p>
                        <a:p>
                          <a:endParaRPr lang="en-US" b="0" dirty="0"/>
                        </a:p>
                      </a:txBody>
                      <a:tcPr/>
                    </a:tc>
                    <a:tc>
                      <a:txBody>
                        <a:bodyPr/>
                        <a:lstStyle/>
                        <a:p>
                          <a:r>
                            <a:rPr lang="en-US" b="0" dirty="0"/>
                            <a:t>1472</a:t>
                          </a:r>
                        </a:p>
                      </a:txBody>
                      <a:tcPr/>
                    </a:tc>
                    <a:tc>
                      <a:txBody>
                        <a:bodyPr/>
                        <a:lstStyle/>
                        <a:p>
                          <a:r>
                            <a:rPr lang="en-US" b="0" dirty="0"/>
                            <a:t>1312</a:t>
                          </a:r>
                        </a:p>
                      </a:txBody>
                      <a:tcPr/>
                    </a:tc>
                    <a:tc>
                      <a:txBody>
                        <a:bodyPr/>
                        <a:lstStyle/>
                        <a:p>
                          <a:r>
                            <a:rPr lang="en-US" b="0" dirty="0"/>
                            <a:t>360539</a:t>
                          </a:r>
                        </a:p>
                      </a:txBody>
                      <a:tcPr/>
                    </a:tc>
                    <a:tc>
                      <a:txBody>
                        <a:bodyPr/>
                        <a:lstStyle/>
                        <a:p>
                          <a:r>
                            <a:rPr lang="en-US" b="0" dirty="0"/>
                            <a:t>400817</a:t>
                          </a:r>
                        </a:p>
                      </a:txBody>
                      <a:tcPr/>
                    </a:tc>
                    <a:tc>
                      <a:txBody>
                        <a:bodyPr/>
                        <a:lstStyle/>
                        <a:p>
                          <a:r>
                            <a:rPr lang="en-US" b="0" dirty="0"/>
                            <a:t>472366</a:t>
                          </a:r>
                        </a:p>
                      </a:txBody>
                      <a:tcPr/>
                    </a:tc>
                    <a:extLst>
                      <a:ext uri="{0D108BD9-81ED-4DB2-BD59-A6C34878D82A}">
                        <a16:rowId xmlns:a16="http://schemas.microsoft.com/office/drawing/2014/main" val="4559365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17674223"/>
                  </p:ext>
                </p:extLst>
              </p:nvPr>
            </p:nvGraphicFramePr>
            <p:xfrm>
              <a:off x="84841" y="904973"/>
              <a:ext cx="12028591" cy="2356922"/>
            </p:xfrm>
            <a:graphic>
              <a:graphicData uri="http://schemas.openxmlformats.org/drawingml/2006/table">
                <a:tbl>
                  <a:tblPr firstRow="1" bandRow="1">
                    <a:tableStyleId>{5C22544A-7EE6-4342-B048-85BDC9FD1C3A}</a:tableStyleId>
                  </a:tblPr>
                  <a:tblGrid>
                    <a:gridCol w="1241039">
                      <a:extLst>
                        <a:ext uri="{9D8B030D-6E8A-4147-A177-3AD203B41FA5}">
                          <a16:colId xmlns:a16="http://schemas.microsoft.com/office/drawing/2014/main" val="2774361158"/>
                        </a:ext>
                      </a:extLst>
                    </a:gridCol>
                    <a:gridCol w="426720">
                      <a:extLst>
                        <a:ext uri="{9D8B030D-6E8A-4147-A177-3AD203B41FA5}">
                          <a16:colId xmlns:a16="http://schemas.microsoft.com/office/drawing/2014/main" val="1794990763"/>
                        </a:ext>
                      </a:extLst>
                    </a:gridCol>
                    <a:gridCol w="2575560">
                      <a:extLst>
                        <a:ext uri="{9D8B030D-6E8A-4147-A177-3AD203B41FA5}">
                          <a16:colId xmlns:a16="http://schemas.microsoft.com/office/drawing/2014/main" val="2493339834"/>
                        </a:ext>
                      </a:extLst>
                    </a:gridCol>
                    <a:gridCol w="1770976">
                      <a:extLst>
                        <a:ext uri="{9D8B030D-6E8A-4147-A177-3AD203B41FA5}">
                          <a16:colId xmlns:a16="http://schemas.microsoft.com/office/drawing/2014/main" val="2463471287"/>
                        </a:ext>
                      </a:extLst>
                    </a:gridCol>
                    <a:gridCol w="1503574">
                      <a:extLst>
                        <a:ext uri="{9D8B030D-6E8A-4147-A177-3AD203B41FA5}">
                          <a16:colId xmlns:a16="http://schemas.microsoft.com/office/drawing/2014/main" val="2810871944"/>
                        </a:ext>
                      </a:extLst>
                    </a:gridCol>
                    <a:gridCol w="1503574">
                      <a:extLst>
                        <a:ext uri="{9D8B030D-6E8A-4147-A177-3AD203B41FA5}">
                          <a16:colId xmlns:a16="http://schemas.microsoft.com/office/drawing/2014/main" val="3916489992"/>
                        </a:ext>
                      </a:extLst>
                    </a:gridCol>
                    <a:gridCol w="1503574">
                      <a:extLst>
                        <a:ext uri="{9D8B030D-6E8A-4147-A177-3AD203B41FA5}">
                          <a16:colId xmlns:a16="http://schemas.microsoft.com/office/drawing/2014/main" val="1232241865"/>
                        </a:ext>
                      </a:extLst>
                    </a:gridCol>
                    <a:gridCol w="1503574">
                      <a:extLst>
                        <a:ext uri="{9D8B030D-6E8A-4147-A177-3AD203B41FA5}">
                          <a16:colId xmlns:a16="http://schemas.microsoft.com/office/drawing/2014/main" val="1523782550"/>
                        </a:ext>
                      </a:extLst>
                    </a:gridCol>
                  </a:tblGrid>
                  <a:tr h="433634">
                    <a:tc>
                      <a:txBody>
                        <a:bodyPr/>
                        <a:lstStyle/>
                        <a:p>
                          <a:r>
                            <a:rPr lang="en-US" b="0" dirty="0"/>
                            <a:t>Scheme</a:t>
                          </a:r>
                        </a:p>
                      </a:txBody>
                      <a:tcPr/>
                    </a:tc>
                    <a:tc>
                      <a:txBody>
                        <a:bodyPr/>
                        <a:lstStyle/>
                        <a:p>
                          <a:r>
                            <a:rPr lang="en-US" b="0" dirty="0" err="1"/>
                            <a:t>lvl</a:t>
                          </a:r>
                          <a:endParaRPr lang="en-US" b="0" dirty="0"/>
                        </a:p>
                      </a:txBody>
                      <a:tcPr/>
                    </a:tc>
                    <a:tc>
                      <a:txBody>
                        <a:bodyPr/>
                        <a:lstStyle/>
                        <a:p>
                          <a:endParaRPr lang="en-US"/>
                        </a:p>
                      </a:txBody>
                      <a:tcPr>
                        <a:blipFill>
                          <a:blip r:embed="rId3"/>
                          <a:stretch>
                            <a:fillRect l="-65012" t="-7042" r="-303073" b="-467606"/>
                          </a:stretch>
                        </a:blipFill>
                      </a:tcPr>
                    </a:tc>
                    <a:tc>
                      <a:txBody>
                        <a:bodyPr/>
                        <a:lstStyle/>
                        <a:p>
                          <a:r>
                            <a:rPr lang="en-US" b="0" dirty="0" err="1"/>
                            <a:t>Ciphertext</a:t>
                          </a:r>
                          <a:endParaRPr lang="en-US" b="0" dirty="0"/>
                        </a:p>
                      </a:txBody>
                      <a:tcPr/>
                    </a:tc>
                    <a:tc>
                      <a:txBody>
                        <a:bodyPr/>
                        <a:lstStyle/>
                        <a:p>
                          <a:r>
                            <a:rPr lang="en-US" b="0" dirty="0"/>
                            <a:t>Public key</a:t>
                          </a:r>
                        </a:p>
                      </a:txBody>
                      <a:tcPr/>
                    </a:tc>
                    <a:tc>
                      <a:txBody>
                        <a:bodyPr/>
                        <a:lstStyle/>
                        <a:p>
                          <a:r>
                            <a:rPr lang="en-US" b="0" dirty="0" err="1"/>
                            <a:t>KeyGen</a:t>
                          </a:r>
                          <a:endParaRPr lang="en-US" b="0" dirty="0"/>
                        </a:p>
                      </a:txBody>
                      <a:tcPr/>
                    </a:tc>
                    <a:tc>
                      <a:txBody>
                        <a:bodyPr/>
                        <a:lstStyle/>
                        <a:p>
                          <a:r>
                            <a:rPr lang="en-US" b="0" dirty="0" err="1"/>
                            <a:t>Enc</a:t>
                          </a:r>
                          <a:endParaRPr lang="en-US" b="0" dirty="0"/>
                        </a:p>
                      </a:txBody>
                      <a:tcPr/>
                    </a:tc>
                    <a:tc>
                      <a:txBody>
                        <a:bodyPr/>
                        <a:lstStyle/>
                        <a:p>
                          <a:r>
                            <a:rPr lang="en-US" b="0" dirty="0"/>
                            <a:t>Dec</a:t>
                          </a:r>
                        </a:p>
                      </a:txBody>
                      <a:tcPr/>
                    </a:tc>
                    <a:extLst>
                      <a:ext uri="{0D108BD9-81ED-4DB2-BD59-A6C34878D82A}">
                        <a16:rowId xmlns:a16="http://schemas.microsoft.com/office/drawing/2014/main" val="3922783556"/>
                      </a:ext>
                    </a:extLst>
                  </a:tr>
                  <a:tr h="640080">
                    <a:tc>
                      <a:txBody>
                        <a:bodyPr/>
                        <a:lstStyle/>
                        <a:p>
                          <a:r>
                            <a:rPr lang="en-US" b="0" dirty="0" err="1"/>
                            <a:t>LightSaber</a:t>
                          </a:r>
                          <a:r>
                            <a:rPr lang="en-US" b="0" dirty="0"/>
                            <a:t>-KEM</a:t>
                          </a:r>
                        </a:p>
                      </a:txBody>
                      <a:tcPr/>
                    </a:tc>
                    <a:tc>
                      <a:txBody>
                        <a:bodyPr/>
                        <a:lstStyle/>
                        <a:p>
                          <a:r>
                            <a:rPr lang="en-US" b="0" dirty="0"/>
                            <a:t>1</a:t>
                          </a:r>
                        </a:p>
                      </a:txBody>
                      <a:tcPr/>
                    </a:tc>
                    <a:tc>
                      <a:txBody>
                        <a:bodyPr/>
                        <a:lstStyle/>
                        <a:p>
                          <a:endParaRPr lang="en-US"/>
                        </a:p>
                      </a:txBody>
                      <a:tcPr>
                        <a:blipFill>
                          <a:blip r:embed="rId3"/>
                          <a:stretch>
                            <a:fillRect l="-65012" t="-71698" r="-303073" b="-213208"/>
                          </a:stretch>
                        </a:blipFill>
                      </a:tcPr>
                    </a:tc>
                    <a:tc>
                      <a:txBody>
                        <a:bodyPr/>
                        <a:lstStyle/>
                        <a:p>
                          <a:r>
                            <a:rPr lang="en-US" b="0" dirty="0"/>
                            <a:t>736</a:t>
                          </a:r>
                        </a:p>
                      </a:txBody>
                      <a:tcPr/>
                    </a:tc>
                    <a:tc>
                      <a:txBody>
                        <a:bodyPr/>
                        <a:lstStyle/>
                        <a:p>
                          <a:r>
                            <a:rPr lang="en-US" b="0" dirty="0"/>
                            <a:t>672</a:t>
                          </a:r>
                        </a:p>
                      </a:txBody>
                      <a:tcPr/>
                    </a:tc>
                    <a:tc>
                      <a:txBody>
                        <a:bodyPr/>
                        <a:lstStyle/>
                        <a:p>
                          <a:r>
                            <a:rPr lang="en-US" b="0" dirty="0"/>
                            <a:t>105881</a:t>
                          </a:r>
                        </a:p>
                      </a:txBody>
                      <a:tcPr/>
                    </a:tc>
                    <a:tc>
                      <a:txBody>
                        <a:bodyPr/>
                        <a:lstStyle/>
                        <a:p>
                          <a:r>
                            <a:rPr lang="en-US" b="0" dirty="0"/>
                            <a:t>155131</a:t>
                          </a:r>
                        </a:p>
                      </a:txBody>
                      <a:tcPr/>
                    </a:tc>
                    <a:tc>
                      <a:txBody>
                        <a:bodyPr/>
                        <a:lstStyle/>
                        <a:p>
                          <a:r>
                            <a:rPr lang="en-US" b="0" dirty="0"/>
                            <a:t>179415</a:t>
                          </a:r>
                        </a:p>
                      </a:txBody>
                      <a:tcPr/>
                    </a:tc>
                    <a:extLst>
                      <a:ext uri="{0D108BD9-81ED-4DB2-BD59-A6C34878D82A}">
                        <a16:rowId xmlns:a16="http://schemas.microsoft.com/office/drawing/2014/main" val="2419995694"/>
                      </a:ext>
                    </a:extLst>
                  </a:tr>
                  <a:tr h="640080">
                    <a:tc>
                      <a:txBody>
                        <a:bodyPr/>
                        <a:lstStyle/>
                        <a:p>
                          <a:r>
                            <a:rPr lang="en-US" b="0" dirty="0"/>
                            <a:t>Saber-KEM</a:t>
                          </a:r>
                        </a:p>
                      </a:txBody>
                      <a:tcPr/>
                    </a:tc>
                    <a:tc>
                      <a:txBody>
                        <a:bodyPr/>
                        <a:lstStyle/>
                        <a:p>
                          <a:r>
                            <a:rPr lang="en-US" b="0" dirty="0"/>
                            <a:t>3</a:t>
                          </a:r>
                        </a:p>
                      </a:txBody>
                      <a:tcPr/>
                    </a:tc>
                    <a:tc>
                      <a:txBody>
                        <a:bodyPr/>
                        <a:lstStyle/>
                        <a:p>
                          <a:endParaRPr lang="en-US"/>
                        </a:p>
                      </a:txBody>
                      <a:tcPr>
                        <a:blipFill>
                          <a:blip r:embed="rId3"/>
                          <a:stretch>
                            <a:fillRect l="-65012" t="-173333" r="-303073" b="-115238"/>
                          </a:stretch>
                        </a:blipFill>
                      </a:tcPr>
                    </a:tc>
                    <a:tc>
                      <a:txBody>
                        <a:bodyPr/>
                        <a:lstStyle/>
                        <a:p>
                          <a:r>
                            <a:rPr lang="en-US" b="0" dirty="0"/>
                            <a:t>1088</a:t>
                          </a:r>
                        </a:p>
                      </a:txBody>
                      <a:tcPr/>
                    </a:tc>
                    <a:tc>
                      <a:txBody>
                        <a:bodyPr/>
                        <a:lstStyle/>
                        <a:p>
                          <a:r>
                            <a:rPr lang="en-US" b="0" dirty="0"/>
                            <a:t>992</a:t>
                          </a:r>
                        </a:p>
                      </a:txBody>
                      <a:tcPr/>
                    </a:tc>
                    <a:tc>
                      <a:txBody>
                        <a:bodyPr/>
                        <a:lstStyle/>
                        <a:p>
                          <a:r>
                            <a:rPr lang="en-US" b="0" dirty="0"/>
                            <a:t>216597</a:t>
                          </a:r>
                        </a:p>
                      </a:txBody>
                      <a:tcPr/>
                    </a:tc>
                    <a:tc>
                      <a:txBody>
                        <a:bodyPr/>
                        <a:lstStyle/>
                        <a:p>
                          <a:r>
                            <a:rPr lang="en-US" b="0" dirty="0"/>
                            <a:t>267841</a:t>
                          </a:r>
                        </a:p>
                      </a:txBody>
                      <a:tcPr/>
                    </a:tc>
                    <a:tc>
                      <a:txBody>
                        <a:bodyPr/>
                        <a:lstStyle/>
                        <a:p>
                          <a:r>
                            <a:rPr lang="en-US" b="0" dirty="0"/>
                            <a:t>318785</a:t>
                          </a:r>
                        </a:p>
                      </a:txBody>
                      <a:tcPr/>
                    </a:tc>
                    <a:extLst>
                      <a:ext uri="{0D108BD9-81ED-4DB2-BD59-A6C34878D82A}">
                        <a16:rowId xmlns:a16="http://schemas.microsoft.com/office/drawing/2014/main" val="2704092894"/>
                      </a:ext>
                    </a:extLst>
                  </a:tr>
                  <a:tr h="643128">
                    <a:tc>
                      <a:txBody>
                        <a:bodyPr/>
                        <a:lstStyle/>
                        <a:p>
                          <a:r>
                            <a:rPr lang="en-US" b="0" dirty="0" err="1"/>
                            <a:t>FireSaber</a:t>
                          </a:r>
                          <a:r>
                            <a:rPr lang="en-US" b="0" dirty="0"/>
                            <a:t>-KEM</a:t>
                          </a:r>
                        </a:p>
                      </a:txBody>
                      <a:tcPr/>
                    </a:tc>
                    <a:tc>
                      <a:txBody>
                        <a:bodyPr/>
                        <a:lstStyle/>
                        <a:p>
                          <a:r>
                            <a:rPr lang="en-US" b="0" dirty="0"/>
                            <a:t>5</a:t>
                          </a:r>
                        </a:p>
                      </a:txBody>
                      <a:tcPr/>
                    </a:tc>
                    <a:tc>
                      <a:txBody>
                        <a:bodyPr/>
                        <a:lstStyle/>
                        <a:p>
                          <a:endParaRPr lang="en-US"/>
                        </a:p>
                      </a:txBody>
                      <a:tcPr>
                        <a:blipFill>
                          <a:blip r:embed="rId3"/>
                          <a:stretch>
                            <a:fillRect l="-65012" t="-270755" r="-303073" b="-14151"/>
                          </a:stretch>
                        </a:blipFill>
                      </a:tcPr>
                    </a:tc>
                    <a:tc>
                      <a:txBody>
                        <a:bodyPr/>
                        <a:lstStyle/>
                        <a:p>
                          <a:r>
                            <a:rPr lang="en-US" b="0" dirty="0"/>
                            <a:t>1472</a:t>
                          </a:r>
                        </a:p>
                      </a:txBody>
                      <a:tcPr/>
                    </a:tc>
                    <a:tc>
                      <a:txBody>
                        <a:bodyPr/>
                        <a:lstStyle/>
                        <a:p>
                          <a:r>
                            <a:rPr lang="en-US" b="0" dirty="0"/>
                            <a:t>1312</a:t>
                          </a:r>
                        </a:p>
                      </a:txBody>
                      <a:tcPr/>
                    </a:tc>
                    <a:tc>
                      <a:txBody>
                        <a:bodyPr/>
                        <a:lstStyle/>
                        <a:p>
                          <a:r>
                            <a:rPr lang="en-US" b="0" dirty="0"/>
                            <a:t>360539</a:t>
                          </a:r>
                        </a:p>
                      </a:txBody>
                      <a:tcPr/>
                    </a:tc>
                    <a:tc>
                      <a:txBody>
                        <a:bodyPr/>
                        <a:lstStyle/>
                        <a:p>
                          <a:r>
                            <a:rPr lang="en-US" b="0" dirty="0"/>
                            <a:t>400817</a:t>
                          </a:r>
                        </a:p>
                      </a:txBody>
                      <a:tcPr/>
                    </a:tc>
                    <a:tc>
                      <a:txBody>
                        <a:bodyPr/>
                        <a:lstStyle/>
                        <a:p>
                          <a:r>
                            <a:rPr lang="en-US" b="0" dirty="0"/>
                            <a:t>472366</a:t>
                          </a:r>
                        </a:p>
                      </a:txBody>
                      <a:tcPr/>
                    </a:tc>
                    <a:extLst>
                      <a:ext uri="{0D108BD9-81ED-4DB2-BD59-A6C34878D82A}">
                        <a16:rowId xmlns:a16="http://schemas.microsoft.com/office/drawing/2014/main" val="455936501"/>
                      </a:ext>
                    </a:extLst>
                  </a:tr>
                </a:tbl>
              </a:graphicData>
            </a:graphic>
          </p:graphicFrame>
        </mc:Fallback>
      </mc:AlternateContent>
      <p:sp>
        <p:nvSpPr>
          <p:cNvPr id="6" name="TextBox 5">
            <a:extLst>
              <a:ext uri="{FF2B5EF4-FFF2-40B4-BE49-F238E27FC236}">
                <a16:creationId xmlns:a16="http://schemas.microsoft.com/office/drawing/2014/main" id="{54DB89AA-506C-4F7F-A24C-1BCC9DE7B82A}"/>
              </a:ext>
            </a:extLst>
          </p:cNvPr>
          <p:cNvSpPr txBox="1"/>
          <p:nvPr/>
        </p:nvSpPr>
        <p:spPr>
          <a:xfrm>
            <a:off x="9614554" y="3542086"/>
            <a:ext cx="2379873" cy="1569660"/>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Jacob’s cycle counts seem</a:t>
            </a:r>
          </a:p>
          <a:p>
            <a:pPr algn="ctr"/>
            <a:r>
              <a:rPr lang="en-US" sz="2400" dirty="0">
                <a:solidFill>
                  <a:srgbClr val="FF0000"/>
                </a:solidFill>
                <a:effectLst>
                  <a:outerShdw blurRad="38100" dist="38100" dir="2700000" algn="tl">
                    <a:srgbClr val="000000">
                      <a:alpha val="43137"/>
                    </a:srgbClr>
                  </a:outerShdw>
                </a:effectLst>
              </a:rPr>
              <a:t>quite different from this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429FEBE-11CD-4E54-8399-1F109A41120C}"/>
                  </a:ext>
                </a:extLst>
              </p:cNvPr>
              <p:cNvSpPr txBox="1"/>
              <p:nvPr/>
            </p:nvSpPr>
            <p:spPr>
              <a:xfrm>
                <a:off x="7961718" y="6418303"/>
                <a:ext cx="4151714" cy="372410"/>
              </a:xfrm>
              <a:prstGeom prst="rect">
                <a:avLst/>
              </a:prstGeom>
              <a:noFill/>
            </p:spPr>
            <p:txBody>
              <a:bodyPr wrap="none" rtlCol="0">
                <a:spAutoFit/>
              </a:bodyPr>
              <a:lstStyle/>
              <a:p>
                <a:r>
                  <a:rPr lang="en-US" dirty="0"/>
                  <a:t>Dec failure rates are low (</a:t>
                </a:r>
                <a14:m>
                  <m:oMath xmlns:m="http://schemas.openxmlformats.org/officeDocument/2006/math">
                    <m:sSup>
                      <m:sSupPr>
                        <m:ctrlPr>
                          <a:rPr lang="en-US" b="0" i="0" dirty="0" smtClean="0">
                            <a:latin typeface="Cambria Math" panose="02040503050406030204" pitchFamily="18" charset="0"/>
                          </a:rPr>
                        </m:ctrlPr>
                      </m:sSupPr>
                      <m:e>
                        <m:r>
                          <a:rPr lang="en-US" b="0" i="0" dirty="0" smtClean="0">
                            <a:latin typeface="Cambria Math" panose="02040503050406030204" pitchFamily="18" charset="0"/>
                          </a:rPr>
                          <m:t>2</m:t>
                        </m:r>
                      </m:e>
                      <m:sup>
                        <m:r>
                          <a:rPr lang="en-US" b="0" i="1" dirty="0" smtClean="0">
                            <a:latin typeface="Cambria Math" panose="02040503050406030204" pitchFamily="18" charset="0"/>
                          </a:rPr>
                          <m:t>−120</m:t>
                        </m:r>
                      </m:sup>
                    </m:sSup>
                  </m:oMath>
                </a14:m>
                <a:r>
                  <a:rPr lang="en-US" i="0" dirty="0">
                    <a:latin typeface="+mj-lt"/>
                  </a:rPr>
                  <a:t> to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−165</m:t>
                        </m:r>
                      </m:sup>
                    </m:sSup>
                  </m:oMath>
                </a14:m>
                <a:r>
                  <a:rPr lang="en-US" dirty="0"/>
                  <a:t>)</a:t>
                </a:r>
              </a:p>
            </p:txBody>
          </p:sp>
        </mc:Choice>
        <mc:Fallback>
          <p:sp>
            <p:nvSpPr>
              <p:cNvPr id="8" name="TextBox 7">
                <a:extLst>
                  <a:ext uri="{FF2B5EF4-FFF2-40B4-BE49-F238E27FC236}">
                    <a16:creationId xmlns:a16="http://schemas.microsoft.com/office/drawing/2014/main" id="{6429FEBE-11CD-4E54-8399-1F109A41120C}"/>
                  </a:ext>
                </a:extLst>
              </p:cNvPr>
              <p:cNvSpPr txBox="1">
                <a:spLocks noRot="1" noChangeAspect="1" noMove="1" noResize="1" noEditPoints="1" noAdjustHandles="1" noChangeArrowheads="1" noChangeShapeType="1" noTextEdit="1"/>
              </p:cNvSpPr>
              <p:nvPr/>
            </p:nvSpPr>
            <p:spPr>
              <a:xfrm>
                <a:off x="7961718" y="6418303"/>
                <a:ext cx="4151714" cy="372410"/>
              </a:xfrm>
              <a:prstGeom prst="rect">
                <a:avLst/>
              </a:prstGeom>
              <a:blipFill>
                <a:blip r:embed="rId4"/>
                <a:stretch>
                  <a:fillRect l="-1175" t="-8197" r="-441" b="-26230"/>
                </a:stretch>
              </a:blipFill>
            </p:spPr>
            <p:txBody>
              <a:bodyPr/>
              <a:lstStyle/>
              <a:p>
                <a:r>
                  <a:rPr lang="en-US">
                    <a:noFill/>
                  </a:rPr>
                  <a:t> </a:t>
                </a:r>
              </a:p>
            </p:txBody>
          </p:sp>
        </mc:Fallback>
      </mc:AlternateContent>
    </p:spTree>
    <p:extLst>
      <p:ext uri="{BB962C8B-B14F-4D97-AF65-F5344CB8AC3E}">
        <p14:creationId xmlns:p14="http://schemas.microsoft.com/office/powerpoint/2010/main" val="189825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SABER: Pros / cons</a:t>
            </a:r>
          </a:p>
        </p:txBody>
      </p:sp>
      <p:sp>
        <p:nvSpPr>
          <p:cNvPr id="3" name="Content Placeholder 2"/>
          <p:cNvSpPr>
            <a:spLocks noGrp="1"/>
          </p:cNvSpPr>
          <p:nvPr>
            <p:ph idx="1"/>
          </p:nvPr>
        </p:nvSpPr>
        <p:spPr>
          <a:xfrm>
            <a:off x="894080" y="1185164"/>
            <a:ext cx="10180320" cy="5334906"/>
          </a:xfrm>
        </p:spPr>
        <p:txBody>
          <a:bodyPr>
            <a:normAutofit/>
          </a:bodyPr>
          <a:lstStyle/>
          <a:p>
            <a:r>
              <a:rPr lang="en-US" b="1" dirty="0"/>
              <a:t>Security: </a:t>
            </a:r>
            <a:r>
              <a:rPr lang="en-US" dirty="0"/>
              <a:t>similar story to </a:t>
            </a:r>
            <a:r>
              <a:rPr lang="en-US" dirty="0" err="1"/>
              <a:t>Kyber</a:t>
            </a:r>
            <a:r>
              <a:rPr lang="en-US" dirty="0"/>
              <a:t>: similar FO transform, same (tight) ROM and (non-tight) QROM proof, reducing from IND-CPA of base scheme. IND-CPA of base scheme is based on decisional </a:t>
            </a:r>
            <a:r>
              <a:rPr lang="en-US" b="1" dirty="0"/>
              <a:t>MLWR</a:t>
            </a:r>
            <a:r>
              <a:rPr lang="en-US" dirty="0"/>
              <a:t> problem. (Presumably for constant dimension breaking </a:t>
            </a:r>
            <a:r>
              <a:rPr lang="en-US" b="1" dirty="0"/>
              <a:t>MLWR</a:t>
            </a:r>
            <a:r>
              <a:rPr lang="en-US" dirty="0"/>
              <a:t> means breaking </a:t>
            </a:r>
            <a:r>
              <a:rPr lang="en-US" b="1" dirty="0"/>
              <a:t>RLWE</a:t>
            </a:r>
            <a:r>
              <a:rPr lang="en-US" dirty="0"/>
              <a:t>?)</a:t>
            </a:r>
            <a:endParaRPr lang="en-US" b="1" dirty="0"/>
          </a:p>
          <a:p>
            <a:endParaRPr lang="en-US" b="1" dirty="0"/>
          </a:p>
          <a:p>
            <a:r>
              <a:rPr lang="en-US" b="1" dirty="0"/>
              <a:t>LWR: </a:t>
            </a:r>
            <a:r>
              <a:rPr lang="en-US" dirty="0"/>
              <a:t>(arguably) simpler scheme, “noise” comes from a deterministic process, reduced </a:t>
            </a:r>
            <a:r>
              <a:rPr lang="en-US" dirty="0" err="1"/>
              <a:t>key+ctxt</a:t>
            </a:r>
            <a:r>
              <a:rPr lang="en-US" dirty="0"/>
              <a:t> bandwidth</a:t>
            </a:r>
          </a:p>
          <a:p>
            <a:endParaRPr lang="en-US" b="1" dirty="0"/>
          </a:p>
          <a:p>
            <a:r>
              <a:rPr lang="en-US" b="1" dirty="0"/>
              <a:t>Module: </a:t>
            </a:r>
            <a:r>
              <a:rPr lang="en-US" dirty="0"/>
              <a:t>easy adjustment of security strength.</a:t>
            </a:r>
          </a:p>
          <a:p>
            <a:endParaRPr lang="en-US" b="1" dirty="0"/>
          </a:p>
          <a:p>
            <a:r>
              <a:rPr lang="en-US" b="1" dirty="0"/>
              <a:t>Design docs: </a:t>
            </a:r>
            <a:r>
              <a:rPr lang="en-US" dirty="0"/>
              <a:t>good.</a:t>
            </a:r>
          </a:p>
          <a:p>
            <a:endParaRPr lang="en-US" b="1" dirty="0"/>
          </a:p>
          <a:p>
            <a:r>
              <a:rPr lang="en-US" b="1" dirty="0"/>
              <a:t>Bonus points: </a:t>
            </a:r>
            <a:r>
              <a:rPr lang="en-US" dirty="0"/>
              <a:t>they actually realized they were basing security on LWR…</a:t>
            </a:r>
          </a:p>
          <a:p>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4285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1B64F2-0FE1-4A9E-9466-338591AE8B04}"/>
              </a:ext>
            </a:extLst>
          </p:cNvPr>
          <p:cNvPicPr>
            <a:picLocks noChangeAspect="1"/>
          </p:cNvPicPr>
          <p:nvPr/>
        </p:nvPicPr>
        <p:blipFill>
          <a:blip r:embed="rId2"/>
          <a:stretch>
            <a:fillRect/>
          </a:stretch>
        </p:blipFill>
        <p:spPr>
          <a:xfrm>
            <a:off x="0" y="0"/>
            <a:ext cx="5549053" cy="3532219"/>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F3AF235-5C18-48D1-9383-5787BC09BE8F}"/>
                  </a:ext>
                </a:extLst>
              </p:cNvPr>
              <p:cNvGraphicFramePr>
                <a:graphicFrameLocks noGrp="1"/>
              </p:cNvGraphicFramePr>
              <p:nvPr>
                <p:extLst>
                  <p:ext uri="{D42A27DB-BD31-4B8C-83A1-F6EECF244321}">
                    <p14:modId xmlns:p14="http://schemas.microsoft.com/office/powerpoint/2010/main" val="618011370"/>
                  </p:ext>
                </p:extLst>
              </p:nvPr>
            </p:nvGraphicFramePr>
            <p:xfrm>
              <a:off x="1053342" y="3961440"/>
              <a:ext cx="8991422" cy="2632105"/>
            </p:xfrm>
            <a:graphic>
              <a:graphicData uri="http://schemas.openxmlformats.org/drawingml/2006/table">
                <a:tbl>
                  <a:tblPr firstRow="1" bandRow="1">
                    <a:tableStyleId>{5C22544A-7EE6-4342-B048-85BDC9FD1C3A}</a:tableStyleId>
                  </a:tblPr>
                  <a:tblGrid>
                    <a:gridCol w="1361406">
                      <a:extLst>
                        <a:ext uri="{9D8B030D-6E8A-4147-A177-3AD203B41FA5}">
                          <a16:colId xmlns:a16="http://schemas.microsoft.com/office/drawing/2014/main" val="2774361158"/>
                        </a:ext>
                      </a:extLst>
                    </a:gridCol>
                    <a:gridCol w="422751">
                      <a:extLst>
                        <a:ext uri="{9D8B030D-6E8A-4147-A177-3AD203B41FA5}">
                          <a16:colId xmlns:a16="http://schemas.microsoft.com/office/drawing/2014/main" val="1794990763"/>
                        </a:ext>
                      </a:extLst>
                    </a:gridCol>
                    <a:gridCol w="1490382">
                      <a:extLst>
                        <a:ext uri="{9D8B030D-6E8A-4147-A177-3AD203B41FA5}">
                          <a16:colId xmlns:a16="http://schemas.microsoft.com/office/drawing/2014/main" val="2493339834"/>
                        </a:ext>
                      </a:extLst>
                    </a:gridCol>
                    <a:gridCol w="1221171">
                      <a:extLst>
                        <a:ext uri="{9D8B030D-6E8A-4147-A177-3AD203B41FA5}">
                          <a16:colId xmlns:a16="http://schemas.microsoft.com/office/drawing/2014/main" val="2463471287"/>
                        </a:ext>
                      </a:extLst>
                    </a:gridCol>
                    <a:gridCol w="1123928">
                      <a:extLst>
                        <a:ext uri="{9D8B030D-6E8A-4147-A177-3AD203B41FA5}">
                          <a16:colId xmlns:a16="http://schemas.microsoft.com/office/drawing/2014/main" val="2810871944"/>
                        </a:ext>
                      </a:extLst>
                    </a:gridCol>
                    <a:gridCol w="1123928">
                      <a:extLst>
                        <a:ext uri="{9D8B030D-6E8A-4147-A177-3AD203B41FA5}">
                          <a16:colId xmlns:a16="http://schemas.microsoft.com/office/drawing/2014/main" val="3916489992"/>
                        </a:ext>
                      </a:extLst>
                    </a:gridCol>
                    <a:gridCol w="1123928">
                      <a:extLst>
                        <a:ext uri="{9D8B030D-6E8A-4147-A177-3AD203B41FA5}">
                          <a16:colId xmlns:a16="http://schemas.microsoft.com/office/drawing/2014/main" val="1232241865"/>
                        </a:ext>
                      </a:extLst>
                    </a:gridCol>
                    <a:gridCol w="1123928">
                      <a:extLst>
                        <a:ext uri="{9D8B030D-6E8A-4147-A177-3AD203B41FA5}">
                          <a16:colId xmlns:a16="http://schemas.microsoft.com/office/drawing/2014/main" val="1523782550"/>
                        </a:ext>
                      </a:extLst>
                    </a:gridCol>
                  </a:tblGrid>
                  <a:tr h="269461">
                    <a:tc>
                      <a:txBody>
                        <a:bodyPr/>
                        <a:lstStyle/>
                        <a:p>
                          <a:r>
                            <a:rPr lang="en-US" sz="1200" b="0" dirty="0"/>
                            <a:t>Scheme</a:t>
                          </a:r>
                        </a:p>
                      </a:txBody>
                      <a:tcPr/>
                    </a:tc>
                    <a:tc>
                      <a:txBody>
                        <a:bodyPr/>
                        <a:lstStyle/>
                        <a:p>
                          <a:r>
                            <a:rPr lang="en-US" sz="1200" b="0" dirty="0" err="1"/>
                            <a:t>lvl</a:t>
                          </a:r>
                          <a:endParaRPr lang="en-US" sz="1200" b="0" dirty="0"/>
                        </a:p>
                      </a:txBody>
                      <a:tcPr/>
                    </a:tc>
                    <a:tc>
                      <a:txBody>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r>
                                  <a:rPr lang="en-US" sz="1200" b="0" i="1" dirty="0" err="1" smtClean="0">
                                    <a:latin typeface="Cambria Math" panose="02040503050406030204" pitchFamily="18" charset="0"/>
                                  </a:rPr>
                                  <m:t>𝑛</m:t>
                                </m:r>
                                <m:r>
                                  <a:rPr lang="en-US" sz="1200" b="0" i="1" dirty="0" err="1" smtClean="0">
                                    <a:latin typeface="Cambria Math" panose="02040503050406030204" pitchFamily="18" charset="0"/>
                                  </a:rPr>
                                  <m:t>,</m:t>
                                </m:r>
                                <m:r>
                                  <a:rPr lang="en-US" sz="1200" b="0" i="1" dirty="0" err="1" smtClean="0">
                                    <a:latin typeface="Cambria Math" panose="02040503050406030204" pitchFamily="18" charset="0"/>
                                  </a:rPr>
                                  <m:t>𝑙</m:t>
                                </m:r>
                                <m:r>
                                  <a:rPr lang="en-US" sz="1200" b="0" i="1" dirty="0" err="1" smtClean="0">
                                    <a:latin typeface="Cambria Math" panose="02040503050406030204" pitchFamily="18" charset="0"/>
                                  </a:rPr>
                                  <m:t>,</m:t>
                                </m:r>
                                <m:r>
                                  <a:rPr lang="en-US" sz="1200" b="0" i="1" dirty="0" err="1" smtClean="0">
                                    <a:latin typeface="Cambria Math" panose="02040503050406030204" pitchFamily="18" charset="0"/>
                                  </a:rPr>
                                  <m:t>𝑝</m:t>
                                </m:r>
                                <m:r>
                                  <a:rPr lang="en-US" sz="1200" b="0" i="1" dirty="0" err="1" smtClean="0">
                                    <a:latin typeface="Cambria Math" panose="02040503050406030204" pitchFamily="18" charset="0"/>
                                  </a:rPr>
                                  <m:t>,</m:t>
                                </m:r>
                                <m:r>
                                  <a:rPr lang="en-US" sz="1200" b="0" i="1" dirty="0" err="1" smtClean="0">
                                    <a:latin typeface="Cambria Math" panose="02040503050406030204" pitchFamily="18" charset="0"/>
                                  </a:rPr>
                                  <m:t>𝑡</m:t>
                                </m:r>
                                <m:r>
                                  <a:rPr lang="en-US" sz="1200" b="0" i="1" dirty="0" err="1" smtClean="0">
                                    <a:latin typeface="Cambria Math" panose="02040503050406030204" pitchFamily="18" charset="0"/>
                                  </a:rPr>
                                  <m:t>,</m:t>
                                </m:r>
                                <m:r>
                                  <a:rPr lang="en-US" sz="1200" b="0" i="1" dirty="0" err="1" smtClean="0">
                                    <a:latin typeface="Cambria Math" panose="02040503050406030204" pitchFamily="18" charset="0"/>
                                  </a:rPr>
                                  <m:t>𝑞</m:t>
                                </m:r>
                                <m:r>
                                  <a:rPr lang="en-US" sz="1200" b="0" i="1" dirty="0" smtClean="0">
                                    <a:latin typeface="Cambria Math" panose="02040503050406030204" pitchFamily="18" charset="0"/>
                                  </a:rPr>
                                  <m:t>)</m:t>
                                </m:r>
                              </m:oMath>
                            </m:oMathPara>
                          </a14:m>
                          <a:endParaRPr lang="en-US" sz="1200" b="0" dirty="0"/>
                        </a:p>
                      </a:txBody>
                      <a:tcPr/>
                    </a:tc>
                    <a:tc>
                      <a:txBody>
                        <a:bodyPr/>
                        <a:lstStyle/>
                        <a:p>
                          <a:r>
                            <a:rPr lang="en-US" sz="1200" b="0" dirty="0" err="1"/>
                            <a:t>Ciphertext</a:t>
                          </a:r>
                          <a:endParaRPr lang="en-US" sz="1200" b="0" dirty="0"/>
                        </a:p>
                      </a:txBody>
                      <a:tcPr/>
                    </a:tc>
                    <a:tc>
                      <a:txBody>
                        <a:bodyPr/>
                        <a:lstStyle/>
                        <a:p>
                          <a:r>
                            <a:rPr lang="en-US" sz="1200" b="0" dirty="0"/>
                            <a:t>Public key</a:t>
                          </a:r>
                        </a:p>
                      </a:txBody>
                      <a:tcPr/>
                    </a:tc>
                    <a:tc>
                      <a:txBody>
                        <a:bodyPr/>
                        <a:lstStyle/>
                        <a:p>
                          <a:r>
                            <a:rPr lang="en-US" sz="1200" b="0" dirty="0" err="1"/>
                            <a:t>KeyGen</a:t>
                          </a:r>
                          <a:endParaRPr lang="en-US" sz="1200" b="0" dirty="0"/>
                        </a:p>
                      </a:txBody>
                      <a:tcPr/>
                    </a:tc>
                    <a:tc>
                      <a:txBody>
                        <a:bodyPr/>
                        <a:lstStyle/>
                        <a:p>
                          <a:r>
                            <a:rPr lang="en-US" sz="1200" b="0" dirty="0" err="1"/>
                            <a:t>Enc</a:t>
                          </a:r>
                          <a:endParaRPr lang="en-US" sz="1200" b="0" dirty="0"/>
                        </a:p>
                      </a:txBody>
                      <a:tcPr/>
                    </a:tc>
                    <a:tc>
                      <a:txBody>
                        <a:bodyPr/>
                        <a:lstStyle/>
                        <a:p>
                          <a:r>
                            <a:rPr lang="en-US" sz="1200" b="0" dirty="0"/>
                            <a:t>Dec</a:t>
                          </a:r>
                        </a:p>
                      </a:txBody>
                      <a:tcPr/>
                    </a:tc>
                    <a:extLst>
                      <a:ext uri="{0D108BD9-81ED-4DB2-BD59-A6C34878D82A}">
                        <a16:rowId xmlns:a16="http://schemas.microsoft.com/office/drawing/2014/main" val="3922783556"/>
                      </a:ext>
                    </a:extLst>
                  </a:tr>
                  <a:tr h="471557">
                    <a:tc>
                      <a:txBody>
                        <a:bodyPr/>
                        <a:lstStyle/>
                        <a:p>
                          <a:r>
                            <a:rPr lang="en-US" sz="1200" b="0" dirty="0"/>
                            <a:t>KINDI-256-3-4-2</a:t>
                          </a:r>
                        </a:p>
                      </a:txBody>
                      <a:tcPr/>
                    </a:tc>
                    <a:tc>
                      <a:txBody>
                        <a:bodyPr/>
                        <a:lstStyle/>
                        <a:p>
                          <a:r>
                            <a:rPr lang="en-US" sz="1200" b="0" dirty="0"/>
                            <a:t>2,3</a:t>
                          </a:r>
                        </a:p>
                      </a:txBody>
                      <a:tcPr/>
                    </a:tc>
                    <a:tc>
                      <a:txBody>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256,3,4,2,2</m:t>
                                    </m:r>
                                  </m:e>
                                  <m:sup>
                                    <m:r>
                                      <a:rPr lang="en-US" sz="1200" b="0" i="1" dirty="0" smtClean="0">
                                        <a:latin typeface="Cambria Math" panose="02040503050406030204" pitchFamily="18" charset="0"/>
                                      </a:rPr>
                                      <m:t>14</m:t>
                                    </m:r>
                                  </m:sup>
                                </m:sSup>
                                <m:r>
                                  <a:rPr lang="en-US" sz="1200" b="0" i="1" dirty="0" smtClean="0">
                                    <a:latin typeface="Cambria Math" panose="02040503050406030204" pitchFamily="18" charset="0"/>
                                  </a:rPr>
                                  <m:t>)</m:t>
                                </m:r>
                              </m:oMath>
                            </m:oMathPara>
                          </a14:m>
                          <a:endParaRPr lang="en-US" sz="1200" b="0" dirty="0"/>
                        </a:p>
                      </a:txBody>
                      <a:tcPr/>
                    </a:tc>
                    <a:tc>
                      <a:txBody>
                        <a:bodyPr/>
                        <a:lstStyle/>
                        <a:p>
                          <a:r>
                            <a:rPr lang="en-US" sz="1200" b="0" dirty="0"/>
                            <a:t>1792</a:t>
                          </a:r>
                        </a:p>
                      </a:txBody>
                      <a:tcPr/>
                    </a:tc>
                    <a:tc>
                      <a:txBody>
                        <a:bodyPr/>
                        <a:lstStyle/>
                        <a:p>
                          <a:r>
                            <a:rPr lang="en-US" sz="1200" b="0" dirty="0"/>
                            <a:t>1184</a:t>
                          </a:r>
                        </a:p>
                      </a:txBody>
                      <a:tcPr/>
                    </a:tc>
                    <a:tc>
                      <a:txBody>
                        <a:bodyPr/>
                        <a:lstStyle/>
                        <a:p>
                          <a:r>
                            <a:rPr lang="en-US" sz="1200" b="0" dirty="0"/>
                            <a:t>203096</a:t>
                          </a:r>
                        </a:p>
                      </a:txBody>
                      <a:tcPr/>
                    </a:tc>
                    <a:tc>
                      <a:txBody>
                        <a:bodyPr/>
                        <a:lstStyle/>
                        <a:p>
                          <a:r>
                            <a:rPr lang="en-US" sz="1200" b="0" dirty="0"/>
                            <a:t>260137</a:t>
                          </a:r>
                        </a:p>
                      </a:txBody>
                      <a:tcPr/>
                    </a:tc>
                    <a:tc>
                      <a:txBody>
                        <a:bodyPr/>
                        <a:lstStyle/>
                        <a:p>
                          <a:r>
                            <a:rPr lang="en-US" sz="1200" b="0" dirty="0"/>
                            <a:t>323947</a:t>
                          </a:r>
                        </a:p>
                      </a:txBody>
                      <a:tcPr/>
                    </a:tc>
                    <a:extLst>
                      <a:ext uri="{0D108BD9-81ED-4DB2-BD59-A6C34878D82A}">
                        <a16:rowId xmlns:a16="http://schemas.microsoft.com/office/drawing/2014/main" val="2419995694"/>
                      </a:ext>
                    </a:extLst>
                  </a:tr>
                  <a:tr h="471557">
                    <a:tc>
                      <a:txBody>
                        <a:bodyPr/>
                        <a:lstStyle/>
                        <a:p>
                          <a:r>
                            <a:rPr lang="en-US" sz="1200" b="0" dirty="0"/>
                            <a:t>KINDI-512-2-2-2</a:t>
                          </a:r>
                        </a:p>
                      </a:txBody>
                      <a:tcPr/>
                    </a:tc>
                    <a:tc>
                      <a:txBody>
                        <a:bodyPr/>
                        <a:lstStyle/>
                        <a:p>
                          <a:r>
                            <a:rPr lang="en-US" sz="1200"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256,2,2,2,2</m:t>
                                    </m:r>
                                  </m:e>
                                  <m:sup>
                                    <m:r>
                                      <a:rPr lang="en-US" sz="1200" b="0" i="1" dirty="0" smtClean="0">
                                        <a:latin typeface="Cambria Math" panose="02040503050406030204" pitchFamily="18" charset="0"/>
                                      </a:rPr>
                                      <m:t>13</m:t>
                                    </m:r>
                                  </m:sup>
                                </m:sSup>
                                <m:r>
                                  <a:rPr lang="en-US" sz="1200" b="0" i="1" dirty="0" smtClean="0">
                                    <a:latin typeface="Cambria Math" panose="02040503050406030204" pitchFamily="18" charset="0"/>
                                  </a:rPr>
                                  <m:t>)</m:t>
                                </m:r>
                              </m:oMath>
                            </m:oMathPara>
                          </a14:m>
                          <a:endParaRPr lang="en-US" sz="1200" b="0" dirty="0"/>
                        </a:p>
                        <a:p>
                          <a:endParaRPr lang="en-US" sz="1200" b="0" dirty="0"/>
                        </a:p>
                      </a:txBody>
                      <a:tcPr/>
                    </a:tc>
                    <a:tc>
                      <a:txBody>
                        <a:bodyPr/>
                        <a:lstStyle/>
                        <a:p>
                          <a:r>
                            <a:rPr lang="en-US" sz="1200" b="0" dirty="0"/>
                            <a:t>2496</a:t>
                          </a:r>
                        </a:p>
                      </a:txBody>
                      <a:tcPr/>
                    </a:tc>
                    <a:tc>
                      <a:txBody>
                        <a:bodyPr/>
                        <a:lstStyle/>
                        <a:p>
                          <a:r>
                            <a:rPr lang="en-US" sz="1200" b="0" dirty="0"/>
                            <a:t>1456</a:t>
                          </a:r>
                        </a:p>
                      </a:txBody>
                      <a:tcPr/>
                    </a:tc>
                    <a:tc>
                      <a:txBody>
                        <a:bodyPr/>
                        <a:lstStyle/>
                        <a:p>
                          <a:r>
                            <a:rPr lang="en-US" sz="1200" b="0" dirty="0"/>
                            <a:t>214064</a:t>
                          </a:r>
                        </a:p>
                      </a:txBody>
                      <a:tcPr/>
                    </a:tc>
                    <a:tc>
                      <a:txBody>
                        <a:bodyPr/>
                        <a:lstStyle/>
                        <a:p>
                          <a:r>
                            <a:rPr lang="en-US" sz="1200" b="0" dirty="0"/>
                            <a:t>306043</a:t>
                          </a:r>
                        </a:p>
                      </a:txBody>
                      <a:tcPr/>
                    </a:tc>
                    <a:tc>
                      <a:txBody>
                        <a:bodyPr/>
                        <a:lstStyle/>
                        <a:p>
                          <a:r>
                            <a:rPr lang="en-US" sz="1200" b="0" dirty="0"/>
                            <a:t>377962</a:t>
                          </a:r>
                        </a:p>
                      </a:txBody>
                      <a:tcPr/>
                    </a:tc>
                    <a:extLst>
                      <a:ext uri="{0D108BD9-81ED-4DB2-BD59-A6C34878D82A}">
                        <a16:rowId xmlns:a16="http://schemas.microsoft.com/office/drawing/2014/main" val="2704092894"/>
                      </a:ext>
                    </a:extLst>
                  </a:tr>
                  <a:tr h="471557">
                    <a:tc>
                      <a:txBody>
                        <a:bodyPr/>
                        <a:lstStyle/>
                        <a:p>
                          <a:r>
                            <a:rPr lang="en-US" sz="1200" b="0" dirty="0"/>
                            <a:t>KINDI-512-2-4-1</a:t>
                          </a:r>
                        </a:p>
                      </a:txBody>
                      <a:tcPr/>
                    </a:tc>
                    <a:tc>
                      <a:txBody>
                        <a:bodyPr/>
                        <a:lstStyle/>
                        <a:p>
                          <a:r>
                            <a:rPr lang="en-US" sz="1200"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256,2,4,1,2</m:t>
                                    </m:r>
                                  </m:e>
                                  <m:sup>
                                    <m:r>
                                      <a:rPr lang="en-US" sz="1200" b="0" i="1" dirty="0" smtClean="0">
                                        <a:latin typeface="Cambria Math" panose="02040503050406030204" pitchFamily="18" charset="0"/>
                                      </a:rPr>
                                      <m:t>14</m:t>
                                    </m:r>
                                  </m:sup>
                                </m:sSup>
                                <m:r>
                                  <a:rPr lang="en-US" sz="1200" b="0" i="1" dirty="0" smtClean="0">
                                    <a:latin typeface="Cambria Math" panose="02040503050406030204" pitchFamily="18" charset="0"/>
                                  </a:rPr>
                                  <m:t>)</m:t>
                                </m:r>
                              </m:oMath>
                            </m:oMathPara>
                          </a14:m>
                          <a:endParaRPr lang="en-US" sz="1200" b="0" dirty="0"/>
                        </a:p>
                        <a:p>
                          <a:endParaRPr lang="en-US" sz="1200" b="0" dirty="0"/>
                        </a:p>
                      </a:txBody>
                      <a:tcPr/>
                    </a:tc>
                    <a:tc>
                      <a:txBody>
                        <a:bodyPr/>
                        <a:lstStyle/>
                        <a:p>
                          <a:r>
                            <a:rPr lang="en-US" sz="1200" b="0" dirty="0"/>
                            <a:t>2688</a:t>
                          </a:r>
                        </a:p>
                      </a:txBody>
                      <a:tcPr/>
                    </a:tc>
                    <a:tc>
                      <a:txBody>
                        <a:bodyPr/>
                        <a:lstStyle/>
                        <a:p>
                          <a:r>
                            <a:rPr lang="en-US" sz="1200" b="0" dirty="0"/>
                            <a:t>1728</a:t>
                          </a:r>
                        </a:p>
                      </a:txBody>
                      <a:tcPr/>
                    </a:tc>
                    <a:tc>
                      <a:txBody>
                        <a:bodyPr/>
                        <a:lstStyle/>
                        <a:p>
                          <a:r>
                            <a:rPr lang="en-US" sz="1200" b="0" dirty="0"/>
                            <a:t>215542</a:t>
                          </a:r>
                        </a:p>
                      </a:txBody>
                      <a:tcPr/>
                    </a:tc>
                    <a:tc>
                      <a:txBody>
                        <a:bodyPr/>
                        <a:lstStyle/>
                        <a:p>
                          <a:r>
                            <a:rPr lang="en-US" sz="1200" b="0" dirty="0"/>
                            <a:t>307999</a:t>
                          </a:r>
                        </a:p>
                      </a:txBody>
                      <a:tcPr/>
                    </a:tc>
                    <a:tc>
                      <a:txBody>
                        <a:bodyPr/>
                        <a:lstStyle/>
                        <a:p>
                          <a:r>
                            <a:rPr lang="en-US" sz="1200" b="0" dirty="0"/>
                            <a:t>402041</a:t>
                          </a:r>
                        </a:p>
                      </a:txBody>
                      <a:tcPr/>
                    </a:tc>
                    <a:extLst>
                      <a:ext uri="{0D108BD9-81ED-4DB2-BD59-A6C34878D82A}">
                        <a16:rowId xmlns:a16="http://schemas.microsoft.com/office/drawing/2014/main" val="455936501"/>
                      </a:ext>
                    </a:extLst>
                  </a:tr>
                  <a:tr h="471557">
                    <a:tc>
                      <a:txBody>
                        <a:bodyPr/>
                        <a:lstStyle/>
                        <a:p>
                          <a:r>
                            <a:rPr lang="en-US" sz="1200" b="0" dirty="0"/>
                            <a:t>KINDI-256-5-2-2</a:t>
                          </a:r>
                        </a:p>
                      </a:txBody>
                      <a:tcPr/>
                    </a:tc>
                    <a:tc>
                      <a:txBody>
                        <a:bodyPr/>
                        <a:lstStyle/>
                        <a:p>
                          <a:r>
                            <a:rPr lang="en-US" sz="1200"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256,5,2,2,2</m:t>
                                    </m:r>
                                  </m:e>
                                  <m:sup>
                                    <m:r>
                                      <a:rPr lang="en-US" sz="1200" b="0" i="1" dirty="0" smtClean="0">
                                        <a:latin typeface="Cambria Math" panose="02040503050406030204" pitchFamily="18" charset="0"/>
                                      </a:rPr>
                                      <m:t>14</m:t>
                                    </m:r>
                                  </m:sup>
                                </m:sSup>
                                <m:r>
                                  <a:rPr lang="en-US" sz="1200" b="0" i="1" dirty="0" smtClean="0">
                                    <a:latin typeface="Cambria Math" panose="02040503050406030204" pitchFamily="18" charset="0"/>
                                  </a:rPr>
                                  <m:t>)</m:t>
                                </m:r>
                              </m:oMath>
                            </m:oMathPara>
                          </a14:m>
                          <a:endParaRPr lang="en-US" sz="1200" b="0" dirty="0"/>
                        </a:p>
                        <a:p>
                          <a:endParaRPr lang="en-US" sz="1200" b="0" dirty="0"/>
                        </a:p>
                      </a:txBody>
                      <a:tcPr/>
                    </a:tc>
                    <a:tc>
                      <a:txBody>
                        <a:bodyPr/>
                        <a:lstStyle/>
                        <a:p>
                          <a:r>
                            <a:rPr lang="en-US" sz="1200" b="0" dirty="0"/>
                            <a:t>2688</a:t>
                          </a:r>
                        </a:p>
                      </a:txBody>
                      <a:tcPr/>
                    </a:tc>
                    <a:tc>
                      <a:txBody>
                        <a:bodyPr/>
                        <a:lstStyle/>
                        <a:p>
                          <a:r>
                            <a:rPr lang="en-US" sz="1200" b="0" dirty="0"/>
                            <a:t>1984</a:t>
                          </a:r>
                        </a:p>
                      </a:txBody>
                      <a:tcPr/>
                    </a:tc>
                    <a:tc>
                      <a:txBody>
                        <a:bodyPr/>
                        <a:lstStyle/>
                        <a:p>
                          <a:r>
                            <a:rPr lang="en-US" sz="1200" b="0" dirty="0"/>
                            <a:t>519010</a:t>
                          </a:r>
                        </a:p>
                      </a:txBody>
                      <a:tcPr/>
                    </a:tc>
                    <a:tc>
                      <a:txBody>
                        <a:bodyPr/>
                        <a:lstStyle/>
                        <a:p>
                          <a:r>
                            <a:rPr lang="en-US" sz="1200" b="0" dirty="0"/>
                            <a:t>623436</a:t>
                          </a:r>
                        </a:p>
                      </a:txBody>
                      <a:tcPr/>
                    </a:tc>
                    <a:tc>
                      <a:txBody>
                        <a:bodyPr/>
                        <a:lstStyle/>
                        <a:p>
                          <a:r>
                            <a:rPr lang="en-US" sz="1200" b="0" dirty="0"/>
                            <a:t>723922</a:t>
                          </a:r>
                        </a:p>
                      </a:txBody>
                      <a:tcPr/>
                    </a:tc>
                    <a:extLst>
                      <a:ext uri="{0D108BD9-81ED-4DB2-BD59-A6C34878D82A}">
                        <a16:rowId xmlns:a16="http://schemas.microsoft.com/office/drawing/2014/main" val="190511573"/>
                      </a:ext>
                    </a:extLst>
                  </a:tr>
                  <a:tr h="471557">
                    <a:tc>
                      <a:txBody>
                        <a:bodyPr/>
                        <a:lstStyle/>
                        <a:p>
                          <a:r>
                            <a:rPr lang="en-US" sz="1200" b="0" dirty="0"/>
                            <a:t>KINDI-512-3-2-1</a:t>
                          </a:r>
                        </a:p>
                      </a:txBody>
                      <a:tcPr/>
                    </a:tc>
                    <a:tc>
                      <a:txBody>
                        <a:bodyPr/>
                        <a:lstStyle/>
                        <a:p>
                          <a:r>
                            <a:rPr lang="en-US" sz="1200" b="0"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512,3,2,1,2</m:t>
                                    </m:r>
                                  </m:e>
                                  <m:sup>
                                    <m:r>
                                      <a:rPr lang="en-US" sz="1200" b="0" i="1" dirty="0" smtClean="0">
                                        <a:latin typeface="Cambria Math" panose="02040503050406030204" pitchFamily="18" charset="0"/>
                                      </a:rPr>
                                      <m:t>13</m:t>
                                    </m:r>
                                  </m:sup>
                                </m:sSup>
                                <m:r>
                                  <a:rPr lang="en-US" sz="1200" b="0" i="1" dirty="0" smtClean="0">
                                    <a:latin typeface="Cambria Math" panose="02040503050406030204" pitchFamily="18" charset="0"/>
                                  </a:rPr>
                                  <m:t>)</m:t>
                                </m:r>
                              </m:oMath>
                            </m:oMathPara>
                          </a14:m>
                          <a:endParaRPr lang="en-US" sz="1200" b="0" dirty="0"/>
                        </a:p>
                        <a:p>
                          <a:endParaRPr lang="en-US" sz="1200" b="0" dirty="0"/>
                        </a:p>
                      </a:txBody>
                      <a:tcPr/>
                    </a:tc>
                    <a:tc>
                      <a:txBody>
                        <a:bodyPr/>
                        <a:lstStyle/>
                        <a:p>
                          <a:r>
                            <a:rPr lang="en-US" sz="1200" b="0" dirty="0"/>
                            <a:t>3328</a:t>
                          </a:r>
                        </a:p>
                      </a:txBody>
                      <a:tcPr/>
                    </a:tc>
                    <a:tc>
                      <a:txBody>
                        <a:bodyPr/>
                        <a:lstStyle/>
                        <a:p>
                          <a:r>
                            <a:rPr lang="en-US" sz="1200" b="0" dirty="0"/>
                            <a:t>2368</a:t>
                          </a:r>
                        </a:p>
                      </a:txBody>
                      <a:tcPr/>
                    </a:tc>
                    <a:tc>
                      <a:txBody>
                        <a:bodyPr/>
                        <a:lstStyle/>
                        <a:p>
                          <a:r>
                            <a:rPr lang="en-US" sz="1200" b="0" dirty="0"/>
                            <a:t>429952</a:t>
                          </a:r>
                        </a:p>
                      </a:txBody>
                      <a:tcPr/>
                    </a:tc>
                    <a:tc>
                      <a:txBody>
                        <a:bodyPr/>
                        <a:lstStyle/>
                        <a:p>
                          <a:r>
                            <a:rPr lang="en-US" sz="1200" b="0" dirty="0"/>
                            <a:t>562640</a:t>
                          </a:r>
                        </a:p>
                      </a:txBody>
                      <a:tcPr/>
                    </a:tc>
                    <a:tc>
                      <a:txBody>
                        <a:bodyPr/>
                        <a:lstStyle/>
                        <a:p>
                          <a:r>
                            <a:rPr lang="en-US" sz="1200" b="0" dirty="0"/>
                            <a:t>698041</a:t>
                          </a:r>
                        </a:p>
                      </a:txBody>
                      <a:tcPr/>
                    </a:tc>
                    <a:extLst>
                      <a:ext uri="{0D108BD9-81ED-4DB2-BD59-A6C34878D82A}">
                        <a16:rowId xmlns:a16="http://schemas.microsoft.com/office/drawing/2014/main" val="1716403757"/>
                      </a:ext>
                    </a:extLst>
                  </a:tr>
                </a:tbl>
              </a:graphicData>
            </a:graphic>
          </p:graphicFrame>
        </mc:Choice>
        <mc:Fallback xmlns="">
          <p:graphicFrame>
            <p:nvGraphicFramePr>
              <p:cNvPr id="7" name="Table 6">
                <a:extLst>
                  <a:ext uri="{FF2B5EF4-FFF2-40B4-BE49-F238E27FC236}">
                    <a16:creationId xmlns:a16="http://schemas.microsoft.com/office/drawing/2014/main" id="{2F3AF235-5C18-48D1-9383-5787BC09BE8F}"/>
                  </a:ext>
                </a:extLst>
              </p:cNvPr>
              <p:cNvGraphicFramePr>
                <a:graphicFrameLocks noGrp="1"/>
              </p:cNvGraphicFramePr>
              <p:nvPr>
                <p:extLst>
                  <p:ext uri="{D42A27DB-BD31-4B8C-83A1-F6EECF244321}">
                    <p14:modId xmlns:p14="http://schemas.microsoft.com/office/powerpoint/2010/main" val="618011370"/>
                  </p:ext>
                </p:extLst>
              </p:nvPr>
            </p:nvGraphicFramePr>
            <p:xfrm>
              <a:off x="1053342" y="3961440"/>
              <a:ext cx="8991422" cy="2632105"/>
            </p:xfrm>
            <a:graphic>
              <a:graphicData uri="http://schemas.openxmlformats.org/drawingml/2006/table">
                <a:tbl>
                  <a:tblPr firstRow="1" bandRow="1">
                    <a:tableStyleId>{5C22544A-7EE6-4342-B048-85BDC9FD1C3A}</a:tableStyleId>
                  </a:tblPr>
                  <a:tblGrid>
                    <a:gridCol w="1361406">
                      <a:extLst>
                        <a:ext uri="{9D8B030D-6E8A-4147-A177-3AD203B41FA5}">
                          <a16:colId xmlns:a16="http://schemas.microsoft.com/office/drawing/2014/main" val="2774361158"/>
                        </a:ext>
                      </a:extLst>
                    </a:gridCol>
                    <a:gridCol w="422751">
                      <a:extLst>
                        <a:ext uri="{9D8B030D-6E8A-4147-A177-3AD203B41FA5}">
                          <a16:colId xmlns:a16="http://schemas.microsoft.com/office/drawing/2014/main" val="1794990763"/>
                        </a:ext>
                      </a:extLst>
                    </a:gridCol>
                    <a:gridCol w="1490382">
                      <a:extLst>
                        <a:ext uri="{9D8B030D-6E8A-4147-A177-3AD203B41FA5}">
                          <a16:colId xmlns:a16="http://schemas.microsoft.com/office/drawing/2014/main" val="2493339834"/>
                        </a:ext>
                      </a:extLst>
                    </a:gridCol>
                    <a:gridCol w="1221171">
                      <a:extLst>
                        <a:ext uri="{9D8B030D-6E8A-4147-A177-3AD203B41FA5}">
                          <a16:colId xmlns:a16="http://schemas.microsoft.com/office/drawing/2014/main" val="2463471287"/>
                        </a:ext>
                      </a:extLst>
                    </a:gridCol>
                    <a:gridCol w="1123928">
                      <a:extLst>
                        <a:ext uri="{9D8B030D-6E8A-4147-A177-3AD203B41FA5}">
                          <a16:colId xmlns:a16="http://schemas.microsoft.com/office/drawing/2014/main" val="2810871944"/>
                        </a:ext>
                      </a:extLst>
                    </a:gridCol>
                    <a:gridCol w="1123928">
                      <a:extLst>
                        <a:ext uri="{9D8B030D-6E8A-4147-A177-3AD203B41FA5}">
                          <a16:colId xmlns:a16="http://schemas.microsoft.com/office/drawing/2014/main" val="3916489992"/>
                        </a:ext>
                      </a:extLst>
                    </a:gridCol>
                    <a:gridCol w="1123928">
                      <a:extLst>
                        <a:ext uri="{9D8B030D-6E8A-4147-A177-3AD203B41FA5}">
                          <a16:colId xmlns:a16="http://schemas.microsoft.com/office/drawing/2014/main" val="1232241865"/>
                        </a:ext>
                      </a:extLst>
                    </a:gridCol>
                    <a:gridCol w="1123928">
                      <a:extLst>
                        <a:ext uri="{9D8B030D-6E8A-4147-A177-3AD203B41FA5}">
                          <a16:colId xmlns:a16="http://schemas.microsoft.com/office/drawing/2014/main" val="1523782550"/>
                        </a:ext>
                      </a:extLst>
                    </a:gridCol>
                  </a:tblGrid>
                  <a:tr h="274320">
                    <a:tc>
                      <a:txBody>
                        <a:bodyPr/>
                        <a:lstStyle/>
                        <a:p>
                          <a:r>
                            <a:rPr lang="en-US" sz="1200" b="0" dirty="0"/>
                            <a:t>Scheme</a:t>
                          </a:r>
                        </a:p>
                      </a:txBody>
                      <a:tcPr/>
                    </a:tc>
                    <a:tc>
                      <a:txBody>
                        <a:bodyPr/>
                        <a:lstStyle/>
                        <a:p>
                          <a:r>
                            <a:rPr lang="en-US" sz="1200" b="0" dirty="0" err="1"/>
                            <a:t>lvl</a:t>
                          </a:r>
                          <a:endParaRPr lang="en-US" sz="1200" b="0" dirty="0"/>
                        </a:p>
                      </a:txBody>
                      <a:tcPr/>
                    </a:tc>
                    <a:tc>
                      <a:txBody>
                        <a:bodyPr/>
                        <a:lstStyle/>
                        <a:p>
                          <a:endParaRPr lang="en-US"/>
                        </a:p>
                      </a:txBody>
                      <a:tcPr>
                        <a:blipFill>
                          <a:blip r:embed="rId3"/>
                          <a:stretch>
                            <a:fillRect l="-120000" t="-2222" r="-384490" b="-866667"/>
                          </a:stretch>
                        </a:blipFill>
                      </a:tcPr>
                    </a:tc>
                    <a:tc>
                      <a:txBody>
                        <a:bodyPr/>
                        <a:lstStyle/>
                        <a:p>
                          <a:r>
                            <a:rPr lang="en-US" sz="1200" b="0" dirty="0" err="1"/>
                            <a:t>Ciphertext</a:t>
                          </a:r>
                          <a:endParaRPr lang="en-US" sz="1200" b="0" dirty="0"/>
                        </a:p>
                      </a:txBody>
                      <a:tcPr/>
                    </a:tc>
                    <a:tc>
                      <a:txBody>
                        <a:bodyPr/>
                        <a:lstStyle/>
                        <a:p>
                          <a:r>
                            <a:rPr lang="en-US" sz="1200" b="0" dirty="0"/>
                            <a:t>Public key</a:t>
                          </a:r>
                        </a:p>
                      </a:txBody>
                      <a:tcPr/>
                    </a:tc>
                    <a:tc>
                      <a:txBody>
                        <a:bodyPr/>
                        <a:lstStyle/>
                        <a:p>
                          <a:r>
                            <a:rPr lang="en-US" sz="1200" b="0" dirty="0" err="1"/>
                            <a:t>KeyGen</a:t>
                          </a:r>
                          <a:endParaRPr lang="en-US" sz="1200" b="0" dirty="0"/>
                        </a:p>
                      </a:txBody>
                      <a:tcPr/>
                    </a:tc>
                    <a:tc>
                      <a:txBody>
                        <a:bodyPr/>
                        <a:lstStyle/>
                        <a:p>
                          <a:r>
                            <a:rPr lang="en-US" sz="1200" b="0" dirty="0" err="1"/>
                            <a:t>Enc</a:t>
                          </a:r>
                          <a:endParaRPr lang="en-US" sz="1200" b="0" dirty="0"/>
                        </a:p>
                      </a:txBody>
                      <a:tcPr/>
                    </a:tc>
                    <a:tc>
                      <a:txBody>
                        <a:bodyPr/>
                        <a:lstStyle/>
                        <a:p>
                          <a:r>
                            <a:rPr lang="en-US" sz="1200" b="0" dirty="0"/>
                            <a:t>Dec</a:t>
                          </a:r>
                        </a:p>
                      </a:txBody>
                      <a:tcPr/>
                    </a:tc>
                    <a:extLst>
                      <a:ext uri="{0D108BD9-81ED-4DB2-BD59-A6C34878D82A}">
                        <a16:rowId xmlns:a16="http://schemas.microsoft.com/office/drawing/2014/main" val="3922783556"/>
                      </a:ext>
                    </a:extLst>
                  </a:tr>
                  <a:tr h="471557">
                    <a:tc>
                      <a:txBody>
                        <a:bodyPr/>
                        <a:lstStyle/>
                        <a:p>
                          <a:r>
                            <a:rPr lang="en-US" sz="1200" b="0" dirty="0"/>
                            <a:t>KINDI-256-3-4-2</a:t>
                          </a:r>
                        </a:p>
                      </a:txBody>
                      <a:tcPr/>
                    </a:tc>
                    <a:tc>
                      <a:txBody>
                        <a:bodyPr/>
                        <a:lstStyle/>
                        <a:p>
                          <a:r>
                            <a:rPr lang="en-US" sz="1200" b="0" dirty="0"/>
                            <a:t>2,3</a:t>
                          </a:r>
                        </a:p>
                      </a:txBody>
                      <a:tcPr/>
                    </a:tc>
                    <a:tc>
                      <a:txBody>
                        <a:bodyPr/>
                        <a:lstStyle/>
                        <a:p>
                          <a:endParaRPr lang="en-US"/>
                        </a:p>
                      </a:txBody>
                      <a:tcPr>
                        <a:blipFill>
                          <a:blip r:embed="rId3"/>
                          <a:stretch>
                            <a:fillRect l="-120000" t="-58974" r="-384490" b="-400000"/>
                          </a:stretch>
                        </a:blipFill>
                      </a:tcPr>
                    </a:tc>
                    <a:tc>
                      <a:txBody>
                        <a:bodyPr/>
                        <a:lstStyle/>
                        <a:p>
                          <a:r>
                            <a:rPr lang="en-US" sz="1200" b="0" dirty="0"/>
                            <a:t>1792</a:t>
                          </a:r>
                        </a:p>
                      </a:txBody>
                      <a:tcPr/>
                    </a:tc>
                    <a:tc>
                      <a:txBody>
                        <a:bodyPr/>
                        <a:lstStyle/>
                        <a:p>
                          <a:r>
                            <a:rPr lang="en-US" sz="1200" b="0" dirty="0"/>
                            <a:t>1184</a:t>
                          </a:r>
                        </a:p>
                      </a:txBody>
                      <a:tcPr/>
                    </a:tc>
                    <a:tc>
                      <a:txBody>
                        <a:bodyPr/>
                        <a:lstStyle/>
                        <a:p>
                          <a:r>
                            <a:rPr lang="en-US" sz="1200" b="0" dirty="0"/>
                            <a:t>203096</a:t>
                          </a:r>
                        </a:p>
                      </a:txBody>
                      <a:tcPr/>
                    </a:tc>
                    <a:tc>
                      <a:txBody>
                        <a:bodyPr/>
                        <a:lstStyle/>
                        <a:p>
                          <a:r>
                            <a:rPr lang="en-US" sz="1200" b="0" dirty="0"/>
                            <a:t>260137</a:t>
                          </a:r>
                        </a:p>
                      </a:txBody>
                      <a:tcPr/>
                    </a:tc>
                    <a:tc>
                      <a:txBody>
                        <a:bodyPr/>
                        <a:lstStyle/>
                        <a:p>
                          <a:r>
                            <a:rPr lang="en-US" sz="1200" b="0" dirty="0"/>
                            <a:t>323947</a:t>
                          </a:r>
                        </a:p>
                      </a:txBody>
                      <a:tcPr/>
                    </a:tc>
                    <a:extLst>
                      <a:ext uri="{0D108BD9-81ED-4DB2-BD59-A6C34878D82A}">
                        <a16:rowId xmlns:a16="http://schemas.microsoft.com/office/drawing/2014/main" val="2419995694"/>
                      </a:ext>
                    </a:extLst>
                  </a:tr>
                  <a:tr h="471557">
                    <a:tc>
                      <a:txBody>
                        <a:bodyPr/>
                        <a:lstStyle/>
                        <a:p>
                          <a:r>
                            <a:rPr lang="en-US" sz="1200" b="0" dirty="0"/>
                            <a:t>KINDI-512-2-2-2</a:t>
                          </a:r>
                        </a:p>
                      </a:txBody>
                      <a:tcPr/>
                    </a:tc>
                    <a:tc>
                      <a:txBody>
                        <a:bodyPr/>
                        <a:lstStyle/>
                        <a:p>
                          <a:r>
                            <a:rPr lang="en-US" sz="1200" b="0" dirty="0"/>
                            <a:t>4,5</a:t>
                          </a:r>
                        </a:p>
                      </a:txBody>
                      <a:tcPr/>
                    </a:tc>
                    <a:tc>
                      <a:txBody>
                        <a:bodyPr/>
                        <a:lstStyle/>
                        <a:p>
                          <a:endParaRPr lang="en-US"/>
                        </a:p>
                      </a:txBody>
                      <a:tcPr>
                        <a:blipFill>
                          <a:blip r:embed="rId3"/>
                          <a:stretch>
                            <a:fillRect l="-120000" t="-161039" r="-384490" b="-305195"/>
                          </a:stretch>
                        </a:blipFill>
                      </a:tcPr>
                    </a:tc>
                    <a:tc>
                      <a:txBody>
                        <a:bodyPr/>
                        <a:lstStyle/>
                        <a:p>
                          <a:r>
                            <a:rPr lang="en-US" sz="1200" b="0" dirty="0"/>
                            <a:t>2496</a:t>
                          </a:r>
                        </a:p>
                      </a:txBody>
                      <a:tcPr/>
                    </a:tc>
                    <a:tc>
                      <a:txBody>
                        <a:bodyPr/>
                        <a:lstStyle/>
                        <a:p>
                          <a:r>
                            <a:rPr lang="en-US" sz="1200" b="0" dirty="0"/>
                            <a:t>1456</a:t>
                          </a:r>
                        </a:p>
                      </a:txBody>
                      <a:tcPr/>
                    </a:tc>
                    <a:tc>
                      <a:txBody>
                        <a:bodyPr/>
                        <a:lstStyle/>
                        <a:p>
                          <a:r>
                            <a:rPr lang="en-US" sz="1200" b="0" dirty="0"/>
                            <a:t>214064</a:t>
                          </a:r>
                        </a:p>
                      </a:txBody>
                      <a:tcPr/>
                    </a:tc>
                    <a:tc>
                      <a:txBody>
                        <a:bodyPr/>
                        <a:lstStyle/>
                        <a:p>
                          <a:r>
                            <a:rPr lang="en-US" sz="1200" b="0" dirty="0"/>
                            <a:t>306043</a:t>
                          </a:r>
                        </a:p>
                      </a:txBody>
                      <a:tcPr/>
                    </a:tc>
                    <a:tc>
                      <a:txBody>
                        <a:bodyPr/>
                        <a:lstStyle/>
                        <a:p>
                          <a:r>
                            <a:rPr lang="en-US" sz="1200" b="0" dirty="0"/>
                            <a:t>377962</a:t>
                          </a:r>
                        </a:p>
                      </a:txBody>
                      <a:tcPr/>
                    </a:tc>
                    <a:extLst>
                      <a:ext uri="{0D108BD9-81ED-4DB2-BD59-A6C34878D82A}">
                        <a16:rowId xmlns:a16="http://schemas.microsoft.com/office/drawing/2014/main" val="2704092894"/>
                      </a:ext>
                    </a:extLst>
                  </a:tr>
                  <a:tr h="471557">
                    <a:tc>
                      <a:txBody>
                        <a:bodyPr/>
                        <a:lstStyle/>
                        <a:p>
                          <a:r>
                            <a:rPr lang="en-US" sz="1200" b="0" dirty="0"/>
                            <a:t>KINDI-512-2-4-1</a:t>
                          </a:r>
                        </a:p>
                      </a:txBody>
                      <a:tcPr/>
                    </a:tc>
                    <a:tc>
                      <a:txBody>
                        <a:bodyPr/>
                        <a:lstStyle/>
                        <a:p>
                          <a:r>
                            <a:rPr lang="en-US" sz="1200" b="0" dirty="0"/>
                            <a:t>4,5</a:t>
                          </a:r>
                        </a:p>
                      </a:txBody>
                      <a:tcPr/>
                    </a:tc>
                    <a:tc>
                      <a:txBody>
                        <a:bodyPr/>
                        <a:lstStyle/>
                        <a:p>
                          <a:endParaRPr lang="en-US"/>
                        </a:p>
                      </a:txBody>
                      <a:tcPr>
                        <a:blipFill>
                          <a:blip r:embed="rId3"/>
                          <a:stretch>
                            <a:fillRect l="-120000" t="-257692" r="-384490" b="-201282"/>
                          </a:stretch>
                        </a:blipFill>
                      </a:tcPr>
                    </a:tc>
                    <a:tc>
                      <a:txBody>
                        <a:bodyPr/>
                        <a:lstStyle/>
                        <a:p>
                          <a:r>
                            <a:rPr lang="en-US" sz="1200" b="0" dirty="0"/>
                            <a:t>2688</a:t>
                          </a:r>
                        </a:p>
                      </a:txBody>
                      <a:tcPr/>
                    </a:tc>
                    <a:tc>
                      <a:txBody>
                        <a:bodyPr/>
                        <a:lstStyle/>
                        <a:p>
                          <a:r>
                            <a:rPr lang="en-US" sz="1200" b="0" dirty="0"/>
                            <a:t>1728</a:t>
                          </a:r>
                        </a:p>
                      </a:txBody>
                      <a:tcPr/>
                    </a:tc>
                    <a:tc>
                      <a:txBody>
                        <a:bodyPr/>
                        <a:lstStyle/>
                        <a:p>
                          <a:r>
                            <a:rPr lang="en-US" sz="1200" b="0" dirty="0"/>
                            <a:t>215542</a:t>
                          </a:r>
                        </a:p>
                      </a:txBody>
                      <a:tcPr/>
                    </a:tc>
                    <a:tc>
                      <a:txBody>
                        <a:bodyPr/>
                        <a:lstStyle/>
                        <a:p>
                          <a:r>
                            <a:rPr lang="en-US" sz="1200" b="0" dirty="0"/>
                            <a:t>307999</a:t>
                          </a:r>
                        </a:p>
                      </a:txBody>
                      <a:tcPr/>
                    </a:tc>
                    <a:tc>
                      <a:txBody>
                        <a:bodyPr/>
                        <a:lstStyle/>
                        <a:p>
                          <a:r>
                            <a:rPr lang="en-US" sz="1200" b="0" dirty="0"/>
                            <a:t>402041</a:t>
                          </a:r>
                        </a:p>
                      </a:txBody>
                      <a:tcPr/>
                    </a:tc>
                    <a:extLst>
                      <a:ext uri="{0D108BD9-81ED-4DB2-BD59-A6C34878D82A}">
                        <a16:rowId xmlns:a16="http://schemas.microsoft.com/office/drawing/2014/main" val="455936501"/>
                      </a:ext>
                    </a:extLst>
                  </a:tr>
                  <a:tr h="471557">
                    <a:tc>
                      <a:txBody>
                        <a:bodyPr/>
                        <a:lstStyle/>
                        <a:p>
                          <a:r>
                            <a:rPr lang="en-US" sz="1200" b="0" dirty="0"/>
                            <a:t>KINDI-256-5-2-2</a:t>
                          </a:r>
                        </a:p>
                      </a:txBody>
                      <a:tcPr/>
                    </a:tc>
                    <a:tc>
                      <a:txBody>
                        <a:bodyPr/>
                        <a:lstStyle/>
                        <a:p>
                          <a:r>
                            <a:rPr lang="en-US" sz="1200" b="0" dirty="0"/>
                            <a:t>4,5</a:t>
                          </a:r>
                        </a:p>
                      </a:txBody>
                      <a:tcPr/>
                    </a:tc>
                    <a:tc>
                      <a:txBody>
                        <a:bodyPr/>
                        <a:lstStyle/>
                        <a:p>
                          <a:endParaRPr lang="en-US"/>
                        </a:p>
                      </a:txBody>
                      <a:tcPr>
                        <a:blipFill>
                          <a:blip r:embed="rId3"/>
                          <a:stretch>
                            <a:fillRect l="-120000" t="-362338" r="-384490" b="-103896"/>
                          </a:stretch>
                        </a:blipFill>
                      </a:tcPr>
                    </a:tc>
                    <a:tc>
                      <a:txBody>
                        <a:bodyPr/>
                        <a:lstStyle/>
                        <a:p>
                          <a:r>
                            <a:rPr lang="en-US" sz="1200" b="0" dirty="0"/>
                            <a:t>2688</a:t>
                          </a:r>
                        </a:p>
                      </a:txBody>
                      <a:tcPr/>
                    </a:tc>
                    <a:tc>
                      <a:txBody>
                        <a:bodyPr/>
                        <a:lstStyle/>
                        <a:p>
                          <a:r>
                            <a:rPr lang="en-US" sz="1200" b="0" dirty="0"/>
                            <a:t>1984</a:t>
                          </a:r>
                        </a:p>
                      </a:txBody>
                      <a:tcPr/>
                    </a:tc>
                    <a:tc>
                      <a:txBody>
                        <a:bodyPr/>
                        <a:lstStyle/>
                        <a:p>
                          <a:r>
                            <a:rPr lang="en-US" sz="1200" b="0" dirty="0"/>
                            <a:t>519010</a:t>
                          </a:r>
                        </a:p>
                      </a:txBody>
                      <a:tcPr/>
                    </a:tc>
                    <a:tc>
                      <a:txBody>
                        <a:bodyPr/>
                        <a:lstStyle/>
                        <a:p>
                          <a:r>
                            <a:rPr lang="en-US" sz="1200" b="0" dirty="0"/>
                            <a:t>623436</a:t>
                          </a:r>
                        </a:p>
                      </a:txBody>
                      <a:tcPr/>
                    </a:tc>
                    <a:tc>
                      <a:txBody>
                        <a:bodyPr/>
                        <a:lstStyle/>
                        <a:p>
                          <a:r>
                            <a:rPr lang="en-US" sz="1200" b="0" dirty="0"/>
                            <a:t>723922</a:t>
                          </a:r>
                        </a:p>
                      </a:txBody>
                      <a:tcPr/>
                    </a:tc>
                    <a:extLst>
                      <a:ext uri="{0D108BD9-81ED-4DB2-BD59-A6C34878D82A}">
                        <a16:rowId xmlns:a16="http://schemas.microsoft.com/office/drawing/2014/main" val="190511573"/>
                      </a:ext>
                    </a:extLst>
                  </a:tr>
                  <a:tr h="471557">
                    <a:tc>
                      <a:txBody>
                        <a:bodyPr/>
                        <a:lstStyle/>
                        <a:p>
                          <a:r>
                            <a:rPr lang="en-US" sz="1200" b="0" dirty="0"/>
                            <a:t>KINDI-512-3-2-1</a:t>
                          </a:r>
                        </a:p>
                      </a:txBody>
                      <a:tcPr/>
                    </a:tc>
                    <a:tc>
                      <a:txBody>
                        <a:bodyPr/>
                        <a:lstStyle/>
                        <a:p>
                          <a:r>
                            <a:rPr lang="en-US" sz="1200" b="0" dirty="0"/>
                            <a:t>4,5</a:t>
                          </a:r>
                        </a:p>
                      </a:txBody>
                      <a:tcPr/>
                    </a:tc>
                    <a:tc>
                      <a:txBody>
                        <a:bodyPr/>
                        <a:lstStyle/>
                        <a:p>
                          <a:endParaRPr lang="en-US"/>
                        </a:p>
                      </a:txBody>
                      <a:tcPr>
                        <a:blipFill>
                          <a:blip r:embed="rId3"/>
                          <a:stretch>
                            <a:fillRect l="-120000" t="-456410" r="-384490" b="-2564"/>
                          </a:stretch>
                        </a:blipFill>
                      </a:tcPr>
                    </a:tc>
                    <a:tc>
                      <a:txBody>
                        <a:bodyPr/>
                        <a:lstStyle/>
                        <a:p>
                          <a:r>
                            <a:rPr lang="en-US" sz="1200" b="0" dirty="0"/>
                            <a:t>3328</a:t>
                          </a:r>
                        </a:p>
                      </a:txBody>
                      <a:tcPr/>
                    </a:tc>
                    <a:tc>
                      <a:txBody>
                        <a:bodyPr/>
                        <a:lstStyle/>
                        <a:p>
                          <a:r>
                            <a:rPr lang="en-US" sz="1200" b="0" dirty="0"/>
                            <a:t>2368</a:t>
                          </a:r>
                        </a:p>
                      </a:txBody>
                      <a:tcPr/>
                    </a:tc>
                    <a:tc>
                      <a:txBody>
                        <a:bodyPr/>
                        <a:lstStyle/>
                        <a:p>
                          <a:r>
                            <a:rPr lang="en-US" sz="1200" b="0" dirty="0"/>
                            <a:t>429952</a:t>
                          </a:r>
                        </a:p>
                      </a:txBody>
                      <a:tcPr/>
                    </a:tc>
                    <a:tc>
                      <a:txBody>
                        <a:bodyPr/>
                        <a:lstStyle/>
                        <a:p>
                          <a:r>
                            <a:rPr lang="en-US" sz="1200" b="0" dirty="0"/>
                            <a:t>562640</a:t>
                          </a:r>
                        </a:p>
                      </a:txBody>
                      <a:tcPr/>
                    </a:tc>
                    <a:tc>
                      <a:txBody>
                        <a:bodyPr/>
                        <a:lstStyle/>
                        <a:p>
                          <a:r>
                            <a:rPr lang="en-US" sz="1200" b="0" dirty="0"/>
                            <a:t>698041</a:t>
                          </a:r>
                        </a:p>
                      </a:txBody>
                      <a:tcPr/>
                    </a:tc>
                    <a:extLst>
                      <a:ext uri="{0D108BD9-81ED-4DB2-BD59-A6C34878D82A}">
                        <a16:rowId xmlns:a16="http://schemas.microsoft.com/office/drawing/2014/main" val="171640375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CBC07ED-CCB0-4707-8A9E-AA3F03CF0B0B}"/>
                  </a:ext>
                </a:extLst>
              </p:cNvPr>
              <p:cNvGraphicFramePr>
                <a:graphicFrameLocks noGrp="1"/>
              </p:cNvGraphicFramePr>
              <p:nvPr>
                <p:extLst>
                  <p:ext uri="{D42A27DB-BD31-4B8C-83A1-F6EECF244321}">
                    <p14:modId xmlns:p14="http://schemas.microsoft.com/office/powerpoint/2010/main" val="3113439790"/>
                  </p:ext>
                </p:extLst>
              </p:nvPr>
            </p:nvGraphicFramePr>
            <p:xfrm>
              <a:off x="4766906" y="148976"/>
              <a:ext cx="7315027" cy="2349632"/>
            </p:xfrm>
            <a:graphic>
              <a:graphicData uri="http://schemas.openxmlformats.org/drawingml/2006/table">
                <a:tbl>
                  <a:tblPr firstRow="1" bandRow="1">
                    <a:tableStyleId>{5C22544A-7EE6-4342-B048-85BDC9FD1C3A}</a:tableStyleId>
                  </a:tblPr>
                  <a:tblGrid>
                    <a:gridCol w="853431">
                      <a:extLst>
                        <a:ext uri="{9D8B030D-6E8A-4147-A177-3AD203B41FA5}">
                          <a16:colId xmlns:a16="http://schemas.microsoft.com/office/drawing/2014/main" val="2774361158"/>
                        </a:ext>
                      </a:extLst>
                    </a:gridCol>
                    <a:gridCol w="424861">
                      <a:extLst>
                        <a:ext uri="{9D8B030D-6E8A-4147-A177-3AD203B41FA5}">
                          <a16:colId xmlns:a16="http://schemas.microsoft.com/office/drawing/2014/main" val="1794990763"/>
                        </a:ext>
                      </a:extLst>
                    </a:gridCol>
                    <a:gridCol w="1811868">
                      <a:extLst>
                        <a:ext uri="{9D8B030D-6E8A-4147-A177-3AD203B41FA5}">
                          <a16:colId xmlns:a16="http://schemas.microsoft.com/office/drawing/2014/main" val="2493339834"/>
                        </a:ext>
                      </a:extLst>
                    </a:gridCol>
                    <a:gridCol w="1049867">
                      <a:extLst>
                        <a:ext uri="{9D8B030D-6E8A-4147-A177-3AD203B41FA5}">
                          <a16:colId xmlns:a16="http://schemas.microsoft.com/office/drawing/2014/main" val="2463471287"/>
                        </a:ext>
                      </a:extLst>
                    </a:gridCol>
                    <a:gridCol w="922866">
                      <a:extLst>
                        <a:ext uri="{9D8B030D-6E8A-4147-A177-3AD203B41FA5}">
                          <a16:colId xmlns:a16="http://schemas.microsoft.com/office/drawing/2014/main" val="2810871944"/>
                        </a:ext>
                      </a:extLst>
                    </a:gridCol>
                    <a:gridCol w="778934">
                      <a:extLst>
                        <a:ext uri="{9D8B030D-6E8A-4147-A177-3AD203B41FA5}">
                          <a16:colId xmlns:a16="http://schemas.microsoft.com/office/drawing/2014/main" val="3916489992"/>
                        </a:ext>
                      </a:extLst>
                    </a:gridCol>
                    <a:gridCol w="745066">
                      <a:extLst>
                        <a:ext uri="{9D8B030D-6E8A-4147-A177-3AD203B41FA5}">
                          <a16:colId xmlns:a16="http://schemas.microsoft.com/office/drawing/2014/main" val="1232241865"/>
                        </a:ext>
                      </a:extLst>
                    </a:gridCol>
                    <a:gridCol w="728134">
                      <a:extLst>
                        <a:ext uri="{9D8B030D-6E8A-4147-A177-3AD203B41FA5}">
                          <a16:colId xmlns:a16="http://schemas.microsoft.com/office/drawing/2014/main" val="1523782550"/>
                        </a:ext>
                      </a:extLst>
                    </a:gridCol>
                  </a:tblGrid>
                  <a:tr h="433634">
                    <a:tc>
                      <a:txBody>
                        <a:bodyPr/>
                        <a:lstStyle/>
                        <a:p>
                          <a:r>
                            <a:rPr lang="en-US" sz="1200" b="0" dirty="0"/>
                            <a:t>Scheme</a:t>
                          </a:r>
                        </a:p>
                      </a:txBody>
                      <a:tcPr/>
                    </a:tc>
                    <a:tc>
                      <a:txBody>
                        <a:bodyPr/>
                        <a:lstStyle/>
                        <a:p>
                          <a:r>
                            <a:rPr lang="en-US" sz="1200" b="0" dirty="0" err="1"/>
                            <a:t>lvl</a:t>
                          </a:r>
                          <a:endParaRPr lang="en-US" sz="1200" b="0" dirty="0"/>
                        </a:p>
                      </a:txBody>
                      <a:tcPr/>
                    </a:tc>
                    <a:tc>
                      <a:txBody>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r>
                                  <a:rPr lang="en-US" sz="1200" b="0" i="1" dirty="0" smtClean="0">
                                    <a:latin typeface="Cambria Math" panose="02040503050406030204" pitchFamily="18" charset="0"/>
                                  </a:rPr>
                                  <m:t>𝑘</m:t>
                                </m:r>
                                <m:r>
                                  <a:rPr lang="en-US" sz="1200" b="0" i="1" dirty="0" smtClean="0">
                                    <a:latin typeface="Cambria Math" panose="02040503050406030204" pitchFamily="18" charset="0"/>
                                  </a:rPr>
                                  <m:t>,</m:t>
                                </m:r>
                                <m:r>
                                  <a:rPr lang="en-US" sz="1200" b="0" i="1" dirty="0" smtClean="0">
                                    <a:latin typeface="Cambria Math" panose="02040503050406030204" pitchFamily="18" charset="0"/>
                                  </a:rPr>
                                  <m:t>𝑛</m:t>
                                </m:r>
                                <m:r>
                                  <a:rPr lang="en-US" sz="1200" b="0" i="1" dirty="0" smtClean="0">
                                    <a:latin typeface="Cambria Math" panose="02040503050406030204" pitchFamily="18" charset="0"/>
                                  </a:rPr>
                                  <m:t>,</m:t>
                                </m:r>
                                <m:r>
                                  <a:rPr lang="en-US" sz="1200" b="0" i="1" dirty="0" smtClean="0">
                                    <a:latin typeface="Cambria Math" panose="02040503050406030204" pitchFamily="18" charset="0"/>
                                  </a:rPr>
                                  <m:t>𝑞</m:t>
                                </m:r>
                                <m:r>
                                  <a:rPr lang="en-US" sz="1200" b="0" i="1" dirty="0" smtClean="0">
                                    <a:latin typeface="Cambria Math" panose="02040503050406030204" pitchFamily="18" charset="0"/>
                                  </a:rPr>
                                  <m:t>,</m:t>
                                </m:r>
                                <m:r>
                                  <a:rPr lang="en-US" sz="1200" b="0" i="1" dirty="0" smtClean="0">
                                    <a:latin typeface="Cambria Math" panose="02040503050406030204" pitchFamily="18" charset="0"/>
                                  </a:rPr>
                                  <m:t>𝑝</m:t>
                                </m:r>
                                <m:r>
                                  <a:rPr lang="en-US" sz="1200" b="0" i="1" dirty="0" smtClean="0">
                                    <a:latin typeface="Cambria Math" panose="02040503050406030204" pitchFamily="18" charset="0"/>
                                  </a:rPr>
                                  <m:t>,</m:t>
                                </m:r>
                                <m:r>
                                  <a:rPr lang="en-US" sz="1200" b="0" i="1" dirty="0" smtClean="0">
                                    <a:latin typeface="Cambria Math" panose="02040503050406030204" pitchFamily="18" charset="0"/>
                                  </a:rPr>
                                  <m:t>𝑡</m:t>
                                </m:r>
                                <m:r>
                                  <a:rPr lang="en-US" sz="1200" b="0" i="1" dirty="0" smtClean="0">
                                    <a:latin typeface="Cambria Math" panose="02040503050406030204" pitchFamily="18" charset="0"/>
                                  </a:rPr>
                                  <m:t>,</m:t>
                                </m:r>
                                <m:r>
                                  <a:rPr lang="en-US" sz="1200" b="0" i="1" dirty="0" smtClean="0">
                                    <a:latin typeface="Cambria Math" panose="02040503050406030204" pitchFamily="18" charset="0"/>
                                  </a:rPr>
                                  <m:t>𝜇</m:t>
                                </m:r>
                                <m:r>
                                  <a:rPr lang="en-US" sz="1200" b="0" i="1" dirty="0" smtClean="0">
                                    <a:latin typeface="Cambria Math" panose="02040503050406030204" pitchFamily="18" charset="0"/>
                                  </a:rPr>
                                  <m:t>)</m:t>
                                </m:r>
                              </m:oMath>
                            </m:oMathPara>
                          </a14:m>
                          <a:endParaRPr lang="en-US" sz="1200" b="0" dirty="0"/>
                        </a:p>
                      </a:txBody>
                      <a:tcPr/>
                    </a:tc>
                    <a:tc>
                      <a:txBody>
                        <a:bodyPr/>
                        <a:lstStyle/>
                        <a:p>
                          <a:r>
                            <a:rPr lang="en-US" sz="1200" b="0" dirty="0" err="1"/>
                            <a:t>Ciphertext</a:t>
                          </a:r>
                          <a:endParaRPr lang="en-US" sz="1200" b="0" dirty="0"/>
                        </a:p>
                      </a:txBody>
                      <a:tcPr/>
                    </a:tc>
                    <a:tc>
                      <a:txBody>
                        <a:bodyPr/>
                        <a:lstStyle/>
                        <a:p>
                          <a:r>
                            <a:rPr lang="en-US" sz="1200" b="0" dirty="0"/>
                            <a:t>Public key</a:t>
                          </a:r>
                        </a:p>
                      </a:txBody>
                      <a:tcPr/>
                    </a:tc>
                    <a:tc>
                      <a:txBody>
                        <a:bodyPr/>
                        <a:lstStyle/>
                        <a:p>
                          <a:r>
                            <a:rPr lang="en-US" sz="1200" b="0" dirty="0" err="1"/>
                            <a:t>KeyGen</a:t>
                          </a:r>
                          <a:endParaRPr lang="en-US" sz="1200" b="0" dirty="0"/>
                        </a:p>
                      </a:txBody>
                      <a:tcPr/>
                    </a:tc>
                    <a:tc>
                      <a:txBody>
                        <a:bodyPr/>
                        <a:lstStyle/>
                        <a:p>
                          <a:r>
                            <a:rPr lang="en-US" sz="1200" b="0" dirty="0" err="1"/>
                            <a:t>Enc</a:t>
                          </a:r>
                          <a:endParaRPr lang="en-US" sz="1200" b="0" dirty="0"/>
                        </a:p>
                      </a:txBody>
                      <a:tcPr/>
                    </a:tc>
                    <a:tc>
                      <a:txBody>
                        <a:bodyPr/>
                        <a:lstStyle/>
                        <a:p>
                          <a:r>
                            <a:rPr lang="en-US" sz="1200" b="0" dirty="0"/>
                            <a:t>Dec</a:t>
                          </a:r>
                        </a:p>
                      </a:txBody>
                      <a:tcPr/>
                    </a:tc>
                    <a:extLst>
                      <a:ext uri="{0D108BD9-81ED-4DB2-BD59-A6C34878D82A}">
                        <a16:rowId xmlns:a16="http://schemas.microsoft.com/office/drawing/2014/main" val="3922783556"/>
                      </a:ext>
                    </a:extLst>
                  </a:tr>
                  <a:tr h="638666">
                    <a:tc>
                      <a:txBody>
                        <a:bodyPr/>
                        <a:lstStyle/>
                        <a:p>
                          <a:r>
                            <a:rPr lang="en-US" sz="1200" b="0" dirty="0" err="1"/>
                            <a:t>LightSaber</a:t>
                          </a:r>
                          <a:r>
                            <a:rPr lang="en-US" sz="1200" b="0" dirty="0"/>
                            <a:t>-KEM</a:t>
                          </a:r>
                        </a:p>
                      </a:txBody>
                      <a:tcPr/>
                    </a:tc>
                    <a:tc>
                      <a:txBody>
                        <a:bodyPr/>
                        <a:lstStyle/>
                        <a:p>
                          <a:r>
                            <a:rPr lang="en-US" sz="1200" b="0" dirty="0"/>
                            <a:t>1</a:t>
                          </a:r>
                        </a:p>
                      </a:txBody>
                      <a:tcPr/>
                    </a:tc>
                    <a:tc>
                      <a:txBody>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2,256,2</m:t>
                                    </m:r>
                                  </m:e>
                                  <m:sup>
                                    <m:r>
                                      <a:rPr lang="en-US" sz="1200" b="0" i="1" dirty="0" smtClean="0">
                                        <a:latin typeface="Cambria Math" panose="02040503050406030204" pitchFamily="18" charset="0"/>
                                      </a:rPr>
                                      <m:t>13</m:t>
                                    </m:r>
                                  </m:sup>
                                </m:sSup>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10</m:t>
                                    </m:r>
                                  </m:sup>
                                </m:sSup>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2</m:t>
                                    </m:r>
                                  </m:sup>
                                </m:sSup>
                                <m:r>
                                  <a:rPr lang="en-US" sz="1200" b="0" i="1" dirty="0" smtClean="0">
                                    <a:latin typeface="Cambria Math" panose="02040503050406030204" pitchFamily="18" charset="0"/>
                                  </a:rPr>
                                  <m:t>, 10)</m:t>
                                </m:r>
                              </m:oMath>
                            </m:oMathPara>
                          </a14:m>
                          <a:endParaRPr lang="en-US" sz="1200" b="0" dirty="0"/>
                        </a:p>
                      </a:txBody>
                      <a:tcPr/>
                    </a:tc>
                    <a:tc>
                      <a:txBody>
                        <a:bodyPr/>
                        <a:lstStyle/>
                        <a:p>
                          <a:r>
                            <a:rPr lang="en-US" sz="1200" b="0" dirty="0"/>
                            <a:t>736</a:t>
                          </a:r>
                        </a:p>
                      </a:txBody>
                      <a:tcPr/>
                    </a:tc>
                    <a:tc>
                      <a:txBody>
                        <a:bodyPr/>
                        <a:lstStyle/>
                        <a:p>
                          <a:r>
                            <a:rPr lang="en-US" sz="1200" b="0" dirty="0"/>
                            <a:t>672</a:t>
                          </a:r>
                        </a:p>
                      </a:txBody>
                      <a:tcPr/>
                    </a:tc>
                    <a:tc>
                      <a:txBody>
                        <a:bodyPr/>
                        <a:lstStyle/>
                        <a:p>
                          <a:r>
                            <a:rPr lang="en-US" sz="1200" b="0" dirty="0"/>
                            <a:t>105881</a:t>
                          </a:r>
                        </a:p>
                      </a:txBody>
                      <a:tcPr/>
                    </a:tc>
                    <a:tc>
                      <a:txBody>
                        <a:bodyPr/>
                        <a:lstStyle/>
                        <a:p>
                          <a:r>
                            <a:rPr lang="en-US" sz="1200" b="0" dirty="0"/>
                            <a:t>155131</a:t>
                          </a:r>
                        </a:p>
                      </a:txBody>
                      <a:tcPr/>
                    </a:tc>
                    <a:tc>
                      <a:txBody>
                        <a:bodyPr/>
                        <a:lstStyle/>
                        <a:p>
                          <a:r>
                            <a:rPr lang="en-US" sz="1200" b="0" dirty="0"/>
                            <a:t>179415</a:t>
                          </a:r>
                        </a:p>
                      </a:txBody>
                      <a:tcPr/>
                    </a:tc>
                    <a:extLst>
                      <a:ext uri="{0D108BD9-81ED-4DB2-BD59-A6C34878D82A}">
                        <a16:rowId xmlns:a16="http://schemas.microsoft.com/office/drawing/2014/main" val="2419995694"/>
                      </a:ext>
                    </a:extLst>
                  </a:tr>
                  <a:tr h="638666">
                    <a:tc>
                      <a:txBody>
                        <a:bodyPr/>
                        <a:lstStyle/>
                        <a:p>
                          <a:r>
                            <a:rPr lang="en-US" sz="1200" b="0" dirty="0"/>
                            <a:t>Saber-KEM</a:t>
                          </a:r>
                        </a:p>
                      </a:txBody>
                      <a:tcPr/>
                    </a:tc>
                    <a:tc>
                      <a:txBody>
                        <a:bodyPr/>
                        <a:lstStyle/>
                        <a:p>
                          <a:r>
                            <a:rPr lang="en-US" sz="1200" b="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3,256,2</m:t>
                                    </m:r>
                                  </m:e>
                                  <m:sup>
                                    <m:r>
                                      <a:rPr lang="en-US" sz="1200" b="0" i="1" dirty="0" smtClean="0">
                                        <a:latin typeface="Cambria Math" panose="02040503050406030204" pitchFamily="18" charset="0"/>
                                      </a:rPr>
                                      <m:t>13</m:t>
                                    </m:r>
                                  </m:sup>
                                </m:sSup>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10</m:t>
                                    </m:r>
                                  </m:sup>
                                </m:sSup>
                                <m:r>
                                  <a:rPr lang="en-US" sz="1200" b="0" i="1" dirty="0" smtClean="0">
                                    <a:latin typeface="Cambria Math" panose="02040503050406030204" pitchFamily="18" charset="0"/>
                                  </a:rPr>
                                  <m:t>, </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3</m:t>
                                    </m:r>
                                  </m:sup>
                                </m:sSup>
                                <m:r>
                                  <a:rPr lang="en-US" sz="1200" b="0" i="1" dirty="0" smtClean="0">
                                    <a:latin typeface="Cambria Math" panose="02040503050406030204" pitchFamily="18" charset="0"/>
                                  </a:rPr>
                                  <m:t>, 8)</m:t>
                                </m:r>
                              </m:oMath>
                            </m:oMathPara>
                          </a14:m>
                          <a:endParaRPr lang="en-US" sz="1200" b="0" dirty="0"/>
                        </a:p>
                        <a:p>
                          <a:endParaRPr lang="en-US" sz="1200" b="0" dirty="0"/>
                        </a:p>
                      </a:txBody>
                      <a:tcPr/>
                    </a:tc>
                    <a:tc>
                      <a:txBody>
                        <a:bodyPr/>
                        <a:lstStyle/>
                        <a:p>
                          <a:r>
                            <a:rPr lang="en-US" sz="1200" b="0" dirty="0"/>
                            <a:t>1088</a:t>
                          </a:r>
                        </a:p>
                      </a:txBody>
                      <a:tcPr/>
                    </a:tc>
                    <a:tc>
                      <a:txBody>
                        <a:bodyPr/>
                        <a:lstStyle/>
                        <a:p>
                          <a:r>
                            <a:rPr lang="en-US" sz="1200" b="0" dirty="0"/>
                            <a:t>992</a:t>
                          </a:r>
                        </a:p>
                      </a:txBody>
                      <a:tcPr/>
                    </a:tc>
                    <a:tc>
                      <a:txBody>
                        <a:bodyPr/>
                        <a:lstStyle/>
                        <a:p>
                          <a:r>
                            <a:rPr lang="en-US" sz="1200" b="0" dirty="0"/>
                            <a:t>216597</a:t>
                          </a:r>
                        </a:p>
                      </a:txBody>
                      <a:tcPr/>
                    </a:tc>
                    <a:tc>
                      <a:txBody>
                        <a:bodyPr/>
                        <a:lstStyle/>
                        <a:p>
                          <a:r>
                            <a:rPr lang="en-US" sz="1200" b="0" dirty="0"/>
                            <a:t>267841</a:t>
                          </a:r>
                        </a:p>
                      </a:txBody>
                      <a:tcPr/>
                    </a:tc>
                    <a:tc>
                      <a:txBody>
                        <a:bodyPr/>
                        <a:lstStyle/>
                        <a:p>
                          <a:r>
                            <a:rPr lang="en-US" sz="1200" b="0" dirty="0"/>
                            <a:t>318785</a:t>
                          </a:r>
                        </a:p>
                      </a:txBody>
                      <a:tcPr/>
                    </a:tc>
                    <a:extLst>
                      <a:ext uri="{0D108BD9-81ED-4DB2-BD59-A6C34878D82A}">
                        <a16:rowId xmlns:a16="http://schemas.microsoft.com/office/drawing/2014/main" val="2704092894"/>
                      </a:ext>
                    </a:extLst>
                  </a:tr>
                  <a:tr h="638666">
                    <a:tc>
                      <a:txBody>
                        <a:bodyPr/>
                        <a:lstStyle/>
                        <a:p>
                          <a:r>
                            <a:rPr lang="en-US" sz="1200" b="0" dirty="0" err="1"/>
                            <a:t>FireSaber</a:t>
                          </a:r>
                          <a:r>
                            <a:rPr lang="en-US" sz="1200" b="0" dirty="0"/>
                            <a:t>-KEM</a:t>
                          </a:r>
                        </a:p>
                      </a:txBody>
                      <a:tcPr/>
                    </a:tc>
                    <a:tc>
                      <a:txBody>
                        <a:bodyPr/>
                        <a:lstStyle/>
                        <a:p>
                          <a:r>
                            <a:rPr lang="en-US" sz="1200" b="0"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(4, 256, </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13</m:t>
                                    </m:r>
                                  </m:sup>
                                </m:sSup>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10</m:t>
                                    </m:r>
                                  </m:sup>
                                </m:sSup>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2</m:t>
                                    </m:r>
                                  </m:e>
                                  <m:sup>
                                    <m:r>
                                      <a:rPr lang="en-US" sz="1200" b="0" i="1" dirty="0" smtClean="0">
                                        <a:latin typeface="Cambria Math" panose="02040503050406030204" pitchFamily="18" charset="0"/>
                                      </a:rPr>
                                      <m:t>5</m:t>
                                    </m:r>
                                  </m:sup>
                                </m:sSup>
                                <m:r>
                                  <a:rPr lang="en-US" sz="1200" b="0" i="1" dirty="0" smtClean="0">
                                    <a:latin typeface="Cambria Math" panose="02040503050406030204" pitchFamily="18" charset="0"/>
                                  </a:rPr>
                                  <m:t>,6)</m:t>
                                </m:r>
                              </m:oMath>
                            </m:oMathPara>
                          </a14:m>
                          <a:endParaRPr lang="en-US" sz="1200" b="0" dirty="0"/>
                        </a:p>
                        <a:p>
                          <a:endParaRPr lang="en-US" sz="1200" b="0" dirty="0"/>
                        </a:p>
                      </a:txBody>
                      <a:tcPr/>
                    </a:tc>
                    <a:tc>
                      <a:txBody>
                        <a:bodyPr/>
                        <a:lstStyle/>
                        <a:p>
                          <a:r>
                            <a:rPr lang="en-US" sz="1200" b="0" dirty="0"/>
                            <a:t>1472</a:t>
                          </a:r>
                        </a:p>
                      </a:txBody>
                      <a:tcPr/>
                    </a:tc>
                    <a:tc>
                      <a:txBody>
                        <a:bodyPr/>
                        <a:lstStyle/>
                        <a:p>
                          <a:r>
                            <a:rPr lang="en-US" sz="1200" b="0" dirty="0"/>
                            <a:t>1312</a:t>
                          </a:r>
                        </a:p>
                      </a:txBody>
                      <a:tcPr/>
                    </a:tc>
                    <a:tc>
                      <a:txBody>
                        <a:bodyPr/>
                        <a:lstStyle/>
                        <a:p>
                          <a:r>
                            <a:rPr lang="en-US" sz="1200" b="0" dirty="0"/>
                            <a:t>360539</a:t>
                          </a:r>
                        </a:p>
                      </a:txBody>
                      <a:tcPr/>
                    </a:tc>
                    <a:tc>
                      <a:txBody>
                        <a:bodyPr/>
                        <a:lstStyle/>
                        <a:p>
                          <a:r>
                            <a:rPr lang="en-US" sz="1200" b="0" dirty="0"/>
                            <a:t>400817</a:t>
                          </a:r>
                        </a:p>
                      </a:txBody>
                      <a:tcPr/>
                    </a:tc>
                    <a:tc>
                      <a:txBody>
                        <a:bodyPr/>
                        <a:lstStyle/>
                        <a:p>
                          <a:r>
                            <a:rPr lang="en-US" sz="1200" b="0" dirty="0"/>
                            <a:t>472366</a:t>
                          </a:r>
                        </a:p>
                      </a:txBody>
                      <a:tcPr/>
                    </a:tc>
                    <a:extLst>
                      <a:ext uri="{0D108BD9-81ED-4DB2-BD59-A6C34878D82A}">
                        <a16:rowId xmlns:a16="http://schemas.microsoft.com/office/drawing/2014/main" val="455936501"/>
                      </a:ext>
                    </a:extLst>
                  </a:tr>
                </a:tbl>
              </a:graphicData>
            </a:graphic>
          </p:graphicFrame>
        </mc:Choice>
        <mc:Fallback xmlns="">
          <p:graphicFrame>
            <p:nvGraphicFramePr>
              <p:cNvPr id="8" name="Table 7">
                <a:extLst>
                  <a:ext uri="{FF2B5EF4-FFF2-40B4-BE49-F238E27FC236}">
                    <a16:creationId xmlns:a16="http://schemas.microsoft.com/office/drawing/2014/main" id="{CCBC07ED-CCB0-4707-8A9E-AA3F03CF0B0B}"/>
                  </a:ext>
                </a:extLst>
              </p:cNvPr>
              <p:cNvGraphicFramePr>
                <a:graphicFrameLocks noGrp="1"/>
              </p:cNvGraphicFramePr>
              <p:nvPr>
                <p:extLst>
                  <p:ext uri="{D42A27DB-BD31-4B8C-83A1-F6EECF244321}">
                    <p14:modId xmlns:p14="http://schemas.microsoft.com/office/powerpoint/2010/main" val="3113439790"/>
                  </p:ext>
                </p:extLst>
              </p:nvPr>
            </p:nvGraphicFramePr>
            <p:xfrm>
              <a:off x="4766906" y="148976"/>
              <a:ext cx="7315027" cy="2349632"/>
            </p:xfrm>
            <a:graphic>
              <a:graphicData uri="http://schemas.openxmlformats.org/drawingml/2006/table">
                <a:tbl>
                  <a:tblPr firstRow="1" bandRow="1">
                    <a:tableStyleId>{5C22544A-7EE6-4342-B048-85BDC9FD1C3A}</a:tableStyleId>
                  </a:tblPr>
                  <a:tblGrid>
                    <a:gridCol w="853431">
                      <a:extLst>
                        <a:ext uri="{9D8B030D-6E8A-4147-A177-3AD203B41FA5}">
                          <a16:colId xmlns:a16="http://schemas.microsoft.com/office/drawing/2014/main" val="2774361158"/>
                        </a:ext>
                      </a:extLst>
                    </a:gridCol>
                    <a:gridCol w="424861">
                      <a:extLst>
                        <a:ext uri="{9D8B030D-6E8A-4147-A177-3AD203B41FA5}">
                          <a16:colId xmlns:a16="http://schemas.microsoft.com/office/drawing/2014/main" val="1794990763"/>
                        </a:ext>
                      </a:extLst>
                    </a:gridCol>
                    <a:gridCol w="1811868">
                      <a:extLst>
                        <a:ext uri="{9D8B030D-6E8A-4147-A177-3AD203B41FA5}">
                          <a16:colId xmlns:a16="http://schemas.microsoft.com/office/drawing/2014/main" val="2493339834"/>
                        </a:ext>
                      </a:extLst>
                    </a:gridCol>
                    <a:gridCol w="1049867">
                      <a:extLst>
                        <a:ext uri="{9D8B030D-6E8A-4147-A177-3AD203B41FA5}">
                          <a16:colId xmlns:a16="http://schemas.microsoft.com/office/drawing/2014/main" val="2463471287"/>
                        </a:ext>
                      </a:extLst>
                    </a:gridCol>
                    <a:gridCol w="922866">
                      <a:extLst>
                        <a:ext uri="{9D8B030D-6E8A-4147-A177-3AD203B41FA5}">
                          <a16:colId xmlns:a16="http://schemas.microsoft.com/office/drawing/2014/main" val="2810871944"/>
                        </a:ext>
                      </a:extLst>
                    </a:gridCol>
                    <a:gridCol w="778934">
                      <a:extLst>
                        <a:ext uri="{9D8B030D-6E8A-4147-A177-3AD203B41FA5}">
                          <a16:colId xmlns:a16="http://schemas.microsoft.com/office/drawing/2014/main" val="3916489992"/>
                        </a:ext>
                      </a:extLst>
                    </a:gridCol>
                    <a:gridCol w="745066">
                      <a:extLst>
                        <a:ext uri="{9D8B030D-6E8A-4147-A177-3AD203B41FA5}">
                          <a16:colId xmlns:a16="http://schemas.microsoft.com/office/drawing/2014/main" val="1232241865"/>
                        </a:ext>
                      </a:extLst>
                    </a:gridCol>
                    <a:gridCol w="728134">
                      <a:extLst>
                        <a:ext uri="{9D8B030D-6E8A-4147-A177-3AD203B41FA5}">
                          <a16:colId xmlns:a16="http://schemas.microsoft.com/office/drawing/2014/main" val="1523782550"/>
                        </a:ext>
                      </a:extLst>
                    </a:gridCol>
                  </a:tblGrid>
                  <a:tr h="433634">
                    <a:tc>
                      <a:txBody>
                        <a:bodyPr/>
                        <a:lstStyle/>
                        <a:p>
                          <a:r>
                            <a:rPr lang="en-US" sz="1200" b="0" dirty="0"/>
                            <a:t>Scheme</a:t>
                          </a:r>
                        </a:p>
                      </a:txBody>
                      <a:tcPr/>
                    </a:tc>
                    <a:tc>
                      <a:txBody>
                        <a:bodyPr/>
                        <a:lstStyle/>
                        <a:p>
                          <a:r>
                            <a:rPr lang="en-US" sz="1200" b="0" dirty="0" err="1"/>
                            <a:t>lvl</a:t>
                          </a:r>
                          <a:endParaRPr lang="en-US" sz="1200" b="0" dirty="0"/>
                        </a:p>
                      </a:txBody>
                      <a:tcPr/>
                    </a:tc>
                    <a:tc>
                      <a:txBody>
                        <a:bodyPr/>
                        <a:lstStyle/>
                        <a:p>
                          <a:endParaRPr lang="en-US"/>
                        </a:p>
                      </a:txBody>
                      <a:tcPr>
                        <a:blipFill>
                          <a:blip r:embed="rId4"/>
                          <a:stretch>
                            <a:fillRect l="-71044" t="-1408" r="-235354" b="-446479"/>
                          </a:stretch>
                        </a:blipFill>
                      </a:tcPr>
                    </a:tc>
                    <a:tc>
                      <a:txBody>
                        <a:bodyPr/>
                        <a:lstStyle/>
                        <a:p>
                          <a:r>
                            <a:rPr lang="en-US" sz="1200" b="0" dirty="0" err="1"/>
                            <a:t>Ciphertext</a:t>
                          </a:r>
                          <a:endParaRPr lang="en-US" sz="1200" b="0" dirty="0"/>
                        </a:p>
                      </a:txBody>
                      <a:tcPr/>
                    </a:tc>
                    <a:tc>
                      <a:txBody>
                        <a:bodyPr/>
                        <a:lstStyle/>
                        <a:p>
                          <a:r>
                            <a:rPr lang="en-US" sz="1200" b="0" dirty="0"/>
                            <a:t>Public key</a:t>
                          </a:r>
                        </a:p>
                      </a:txBody>
                      <a:tcPr/>
                    </a:tc>
                    <a:tc>
                      <a:txBody>
                        <a:bodyPr/>
                        <a:lstStyle/>
                        <a:p>
                          <a:r>
                            <a:rPr lang="en-US" sz="1200" b="0" dirty="0" err="1"/>
                            <a:t>KeyGen</a:t>
                          </a:r>
                          <a:endParaRPr lang="en-US" sz="1200" b="0" dirty="0"/>
                        </a:p>
                      </a:txBody>
                      <a:tcPr/>
                    </a:tc>
                    <a:tc>
                      <a:txBody>
                        <a:bodyPr/>
                        <a:lstStyle/>
                        <a:p>
                          <a:r>
                            <a:rPr lang="en-US" sz="1200" b="0" dirty="0" err="1"/>
                            <a:t>Enc</a:t>
                          </a:r>
                          <a:endParaRPr lang="en-US" sz="1200" b="0" dirty="0"/>
                        </a:p>
                      </a:txBody>
                      <a:tcPr/>
                    </a:tc>
                    <a:tc>
                      <a:txBody>
                        <a:bodyPr/>
                        <a:lstStyle/>
                        <a:p>
                          <a:r>
                            <a:rPr lang="en-US" sz="1200" b="0" dirty="0"/>
                            <a:t>Dec</a:t>
                          </a:r>
                        </a:p>
                      </a:txBody>
                      <a:tcPr/>
                    </a:tc>
                    <a:extLst>
                      <a:ext uri="{0D108BD9-81ED-4DB2-BD59-A6C34878D82A}">
                        <a16:rowId xmlns:a16="http://schemas.microsoft.com/office/drawing/2014/main" val="3922783556"/>
                      </a:ext>
                    </a:extLst>
                  </a:tr>
                  <a:tr h="638666">
                    <a:tc>
                      <a:txBody>
                        <a:bodyPr/>
                        <a:lstStyle/>
                        <a:p>
                          <a:r>
                            <a:rPr lang="en-US" sz="1200" b="0" dirty="0" err="1"/>
                            <a:t>LightSaber</a:t>
                          </a:r>
                          <a:r>
                            <a:rPr lang="en-US" sz="1200" b="0" dirty="0"/>
                            <a:t>-KEM</a:t>
                          </a:r>
                        </a:p>
                      </a:txBody>
                      <a:tcPr/>
                    </a:tc>
                    <a:tc>
                      <a:txBody>
                        <a:bodyPr/>
                        <a:lstStyle/>
                        <a:p>
                          <a:r>
                            <a:rPr lang="en-US" sz="1200" b="0" dirty="0"/>
                            <a:t>1</a:t>
                          </a:r>
                        </a:p>
                      </a:txBody>
                      <a:tcPr/>
                    </a:tc>
                    <a:tc>
                      <a:txBody>
                        <a:bodyPr/>
                        <a:lstStyle/>
                        <a:p>
                          <a:endParaRPr lang="en-US"/>
                        </a:p>
                      </a:txBody>
                      <a:tcPr>
                        <a:blipFill>
                          <a:blip r:embed="rId4"/>
                          <a:stretch>
                            <a:fillRect l="-71044" t="-68571" r="-235354" b="-201905"/>
                          </a:stretch>
                        </a:blipFill>
                      </a:tcPr>
                    </a:tc>
                    <a:tc>
                      <a:txBody>
                        <a:bodyPr/>
                        <a:lstStyle/>
                        <a:p>
                          <a:r>
                            <a:rPr lang="en-US" sz="1200" b="0" dirty="0"/>
                            <a:t>736</a:t>
                          </a:r>
                        </a:p>
                      </a:txBody>
                      <a:tcPr/>
                    </a:tc>
                    <a:tc>
                      <a:txBody>
                        <a:bodyPr/>
                        <a:lstStyle/>
                        <a:p>
                          <a:r>
                            <a:rPr lang="en-US" sz="1200" b="0" dirty="0"/>
                            <a:t>672</a:t>
                          </a:r>
                        </a:p>
                      </a:txBody>
                      <a:tcPr/>
                    </a:tc>
                    <a:tc>
                      <a:txBody>
                        <a:bodyPr/>
                        <a:lstStyle/>
                        <a:p>
                          <a:r>
                            <a:rPr lang="en-US" sz="1200" b="0" dirty="0"/>
                            <a:t>105881</a:t>
                          </a:r>
                        </a:p>
                      </a:txBody>
                      <a:tcPr/>
                    </a:tc>
                    <a:tc>
                      <a:txBody>
                        <a:bodyPr/>
                        <a:lstStyle/>
                        <a:p>
                          <a:r>
                            <a:rPr lang="en-US" sz="1200" b="0" dirty="0"/>
                            <a:t>155131</a:t>
                          </a:r>
                        </a:p>
                      </a:txBody>
                      <a:tcPr/>
                    </a:tc>
                    <a:tc>
                      <a:txBody>
                        <a:bodyPr/>
                        <a:lstStyle/>
                        <a:p>
                          <a:r>
                            <a:rPr lang="en-US" sz="1200" b="0" dirty="0"/>
                            <a:t>179415</a:t>
                          </a:r>
                        </a:p>
                      </a:txBody>
                      <a:tcPr/>
                    </a:tc>
                    <a:extLst>
                      <a:ext uri="{0D108BD9-81ED-4DB2-BD59-A6C34878D82A}">
                        <a16:rowId xmlns:a16="http://schemas.microsoft.com/office/drawing/2014/main" val="2419995694"/>
                      </a:ext>
                    </a:extLst>
                  </a:tr>
                  <a:tr h="638666">
                    <a:tc>
                      <a:txBody>
                        <a:bodyPr/>
                        <a:lstStyle/>
                        <a:p>
                          <a:r>
                            <a:rPr lang="en-US" sz="1200" b="0" dirty="0"/>
                            <a:t>Saber-KEM</a:t>
                          </a:r>
                        </a:p>
                      </a:txBody>
                      <a:tcPr/>
                    </a:tc>
                    <a:tc>
                      <a:txBody>
                        <a:bodyPr/>
                        <a:lstStyle/>
                        <a:p>
                          <a:r>
                            <a:rPr lang="en-US" sz="1200" b="0" dirty="0"/>
                            <a:t>3</a:t>
                          </a:r>
                        </a:p>
                      </a:txBody>
                      <a:tcPr/>
                    </a:tc>
                    <a:tc>
                      <a:txBody>
                        <a:bodyPr/>
                        <a:lstStyle/>
                        <a:p>
                          <a:endParaRPr lang="en-US"/>
                        </a:p>
                      </a:txBody>
                      <a:tcPr>
                        <a:blipFill>
                          <a:blip r:embed="rId4"/>
                          <a:stretch>
                            <a:fillRect l="-71044" t="-168571" r="-235354" b="-101905"/>
                          </a:stretch>
                        </a:blipFill>
                      </a:tcPr>
                    </a:tc>
                    <a:tc>
                      <a:txBody>
                        <a:bodyPr/>
                        <a:lstStyle/>
                        <a:p>
                          <a:r>
                            <a:rPr lang="en-US" sz="1200" b="0" dirty="0"/>
                            <a:t>1088</a:t>
                          </a:r>
                        </a:p>
                      </a:txBody>
                      <a:tcPr/>
                    </a:tc>
                    <a:tc>
                      <a:txBody>
                        <a:bodyPr/>
                        <a:lstStyle/>
                        <a:p>
                          <a:r>
                            <a:rPr lang="en-US" sz="1200" b="0" dirty="0"/>
                            <a:t>992</a:t>
                          </a:r>
                        </a:p>
                      </a:txBody>
                      <a:tcPr/>
                    </a:tc>
                    <a:tc>
                      <a:txBody>
                        <a:bodyPr/>
                        <a:lstStyle/>
                        <a:p>
                          <a:r>
                            <a:rPr lang="en-US" sz="1200" b="0" dirty="0"/>
                            <a:t>216597</a:t>
                          </a:r>
                        </a:p>
                      </a:txBody>
                      <a:tcPr/>
                    </a:tc>
                    <a:tc>
                      <a:txBody>
                        <a:bodyPr/>
                        <a:lstStyle/>
                        <a:p>
                          <a:r>
                            <a:rPr lang="en-US" sz="1200" b="0" dirty="0"/>
                            <a:t>267841</a:t>
                          </a:r>
                        </a:p>
                      </a:txBody>
                      <a:tcPr/>
                    </a:tc>
                    <a:tc>
                      <a:txBody>
                        <a:bodyPr/>
                        <a:lstStyle/>
                        <a:p>
                          <a:r>
                            <a:rPr lang="en-US" sz="1200" b="0" dirty="0"/>
                            <a:t>318785</a:t>
                          </a:r>
                        </a:p>
                      </a:txBody>
                      <a:tcPr/>
                    </a:tc>
                    <a:extLst>
                      <a:ext uri="{0D108BD9-81ED-4DB2-BD59-A6C34878D82A}">
                        <a16:rowId xmlns:a16="http://schemas.microsoft.com/office/drawing/2014/main" val="2704092894"/>
                      </a:ext>
                    </a:extLst>
                  </a:tr>
                  <a:tr h="638666">
                    <a:tc>
                      <a:txBody>
                        <a:bodyPr/>
                        <a:lstStyle/>
                        <a:p>
                          <a:r>
                            <a:rPr lang="en-US" sz="1200" b="0" dirty="0" err="1"/>
                            <a:t>FireSaber</a:t>
                          </a:r>
                          <a:r>
                            <a:rPr lang="en-US" sz="1200" b="0" dirty="0"/>
                            <a:t>-KEM</a:t>
                          </a:r>
                        </a:p>
                      </a:txBody>
                      <a:tcPr/>
                    </a:tc>
                    <a:tc>
                      <a:txBody>
                        <a:bodyPr/>
                        <a:lstStyle/>
                        <a:p>
                          <a:r>
                            <a:rPr lang="en-US" sz="1200" b="0" dirty="0"/>
                            <a:t>5</a:t>
                          </a:r>
                        </a:p>
                      </a:txBody>
                      <a:tcPr/>
                    </a:tc>
                    <a:tc>
                      <a:txBody>
                        <a:bodyPr/>
                        <a:lstStyle/>
                        <a:p>
                          <a:endParaRPr lang="en-US"/>
                        </a:p>
                      </a:txBody>
                      <a:tcPr>
                        <a:blipFill>
                          <a:blip r:embed="rId4"/>
                          <a:stretch>
                            <a:fillRect l="-71044" t="-268571" r="-235354" b="-1905"/>
                          </a:stretch>
                        </a:blipFill>
                      </a:tcPr>
                    </a:tc>
                    <a:tc>
                      <a:txBody>
                        <a:bodyPr/>
                        <a:lstStyle/>
                        <a:p>
                          <a:r>
                            <a:rPr lang="en-US" sz="1200" b="0" dirty="0"/>
                            <a:t>1472</a:t>
                          </a:r>
                        </a:p>
                      </a:txBody>
                      <a:tcPr/>
                    </a:tc>
                    <a:tc>
                      <a:txBody>
                        <a:bodyPr/>
                        <a:lstStyle/>
                        <a:p>
                          <a:r>
                            <a:rPr lang="en-US" sz="1200" b="0" dirty="0"/>
                            <a:t>1312</a:t>
                          </a:r>
                        </a:p>
                      </a:txBody>
                      <a:tcPr/>
                    </a:tc>
                    <a:tc>
                      <a:txBody>
                        <a:bodyPr/>
                        <a:lstStyle/>
                        <a:p>
                          <a:r>
                            <a:rPr lang="en-US" sz="1200" b="0" dirty="0"/>
                            <a:t>360539</a:t>
                          </a:r>
                        </a:p>
                      </a:txBody>
                      <a:tcPr/>
                    </a:tc>
                    <a:tc>
                      <a:txBody>
                        <a:bodyPr/>
                        <a:lstStyle/>
                        <a:p>
                          <a:r>
                            <a:rPr lang="en-US" sz="1200" b="0" dirty="0"/>
                            <a:t>400817</a:t>
                          </a:r>
                        </a:p>
                      </a:txBody>
                      <a:tcPr/>
                    </a:tc>
                    <a:tc>
                      <a:txBody>
                        <a:bodyPr/>
                        <a:lstStyle/>
                        <a:p>
                          <a:r>
                            <a:rPr lang="en-US" sz="1200" b="0" dirty="0"/>
                            <a:t>472366</a:t>
                          </a:r>
                        </a:p>
                      </a:txBody>
                      <a:tcPr/>
                    </a:tc>
                    <a:extLst>
                      <a:ext uri="{0D108BD9-81ED-4DB2-BD59-A6C34878D82A}">
                        <a16:rowId xmlns:a16="http://schemas.microsoft.com/office/drawing/2014/main" val="455936501"/>
                      </a:ext>
                    </a:extLst>
                  </a:tr>
                </a:tbl>
              </a:graphicData>
            </a:graphic>
          </p:graphicFrame>
        </mc:Fallback>
      </mc:AlternateContent>
    </p:spTree>
    <p:extLst>
      <p:ext uri="{BB962C8B-B14F-4D97-AF65-F5344CB8AC3E}">
        <p14:creationId xmlns:p14="http://schemas.microsoft.com/office/powerpoint/2010/main" val="339155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B45505-D284-4E4A-9F6B-BA2ABDBB157F}"/>
              </a:ext>
            </a:extLst>
          </p:cNvPr>
          <p:cNvGraphicFramePr>
            <a:graphicFrameLocks noGrp="1"/>
          </p:cNvGraphicFramePr>
          <p:nvPr>
            <p:extLst>
              <p:ext uri="{D42A27DB-BD31-4B8C-83A1-F6EECF244321}">
                <p14:modId xmlns:p14="http://schemas.microsoft.com/office/powerpoint/2010/main" val="942215781"/>
              </p:ext>
            </p:extLst>
          </p:nvPr>
        </p:nvGraphicFramePr>
        <p:xfrm>
          <a:off x="0" y="0"/>
          <a:ext cx="12192001" cy="6858000"/>
        </p:xfrm>
        <a:graphic>
          <a:graphicData uri="http://schemas.openxmlformats.org/drawingml/2006/table">
            <a:tbl>
              <a:tblPr/>
              <a:tblGrid>
                <a:gridCol w="1078616">
                  <a:extLst>
                    <a:ext uri="{9D8B030D-6E8A-4147-A177-3AD203B41FA5}">
                      <a16:colId xmlns:a16="http://schemas.microsoft.com/office/drawing/2014/main" val="3403702471"/>
                    </a:ext>
                  </a:extLst>
                </a:gridCol>
                <a:gridCol w="1527029">
                  <a:extLst>
                    <a:ext uri="{9D8B030D-6E8A-4147-A177-3AD203B41FA5}">
                      <a16:colId xmlns:a16="http://schemas.microsoft.com/office/drawing/2014/main" val="2058837547"/>
                    </a:ext>
                  </a:extLst>
                </a:gridCol>
                <a:gridCol w="484771">
                  <a:extLst>
                    <a:ext uri="{9D8B030D-6E8A-4147-A177-3AD203B41FA5}">
                      <a16:colId xmlns:a16="http://schemas.microsoft.com/office/drawing/2014/main" val="1841377815"/>
                    </a:ext>
                  </a:extLst>
                </a:gridCol>
                <a:gridCol w="1211929">
                  <a:extLst>
                    <a:ext uri="{9D8B030D-6E8A-4147-A177-3AD203B41FA5}">
                      <a16:colId xmlns:a16="http://schemas.microsoft.com/office/drawing/2014/main" val="1857750988"/>
                    </a:ext>
                  </a:extLst>
                </a:gridCol>
                <a:gridCol w="1211929">
                  <a:extLst>
                    <a:ext uri="{9D8B030D-6E8A-4147-A177-3AD203B41FA5}">
                      <a16:colId xmlns:a16="http://schemas.microsoft.com/office/drawing/2014/main" val="629802250"/>
                    </a:ext>
                  </a:extLst>
                </a:gridCol>
                <a:gridCol w="1211929">
                  <a:extLst>
                    <a:ext uri="{9D8B030D-6E8A-4147-A177-3AD203B41FA5}">
                      <a16:colId xmlns:a16="http://schemas.microsoft.com/office/drawing/2014/main" val="1292490979"/>
                    </a:ext>
                  </a:extLst>
                </a:gridCol>
                <a:gridCol w="1211929">
                  <a:extLst>
                    <a:ext uri="{9D8B030D-6E8A-4147-A177-3AD203B41FA5}">
                      <a16:colId xmlns:a16="http://schemas.microsoft.com/office/drawing/2014/main" val="4007789731"/>
                    </a:ext>
                  </a:extLst>
                </a:gridCol>
                <a:gridCol w="1211929">
                  <a:extLst>
                    <a:ext uri="{9D8B030D-6E8A-4147-A177-3AD203B41FA5}">
                      <a16:colId xmlns:a16="http://schemas.microsoft.com/office/drawing/2014/main" val="1769470601"/>
                    </a:ext>
                  </a:extLst>
                </a:gridCol>
                <a:gridCol w="1211929">
                  <a:extLst>
                    <a:ext uri="{9D8B030D-6E8A-4147-A177-3AD203B41FA5}">
                      <a16:colId xmlns:a16="http://schemas.microsoft.com/office/drawing/2014/main" val="797277817"/>
                    </a:ext>
                  </a:extLst>
                </a:gridCol>
                <a:gridCol w="666561">
                  <a:extLst>
                    <a:ext uri="{9D8B030D-6E8A-4147-A177-3AD203B41FA5}">
                      <a16:colId xmlns:a16="http://schemas.microsoft.com/office/drawing/2014/main" val="27639756"/>
                    </a:ext>
                  </a:extLst>
                </a:gridCol>
                <a:gridCol w="605963">
                  <a:extLst>
                    <a:ext uri="{9D8B030D-6E8A-4147-A177-3AD203B41FA5}">
                      <a16:colId xmlns:a16="http://schemas.microsoft.com/office/drawing/2014/main" val="247712836"/>
                    </a:ext>
                  </a:extLst>
                </a:gridCol>
                <a:gridCol w="557487">
                  <a:extLst>
                    <a:ext uri="{9D8B030D-6E8A-4147-A177-3AD203B41FA5}">
                      <a16:colId xmlns:a16="http://schemas.microsoft.com/office/drawing/2014/main" val="3914300482"/>
                    </a:ext>
                  </a:extLst>
                </a:gridCol>
              </a:tblGrid>
              <a:tr h="1202975">
                <a:tc>
                  <a:txBody>
                    <a:bodyPr/>
                    <a:lstStyle/>
                    <a:p>
                      <a:pPr rtl="0" fontAlgn="b"/>
                      <a:r>
                        <a:rPr lang="en-US" sz="1200" b="1">
                          <a:solidFill>
                            <a:srgbClr val="000000"/>
                          </a:solidFill>
                          <a:effectLst/>
                          <a:latin typeface="Calibri" panose="020F0502020204030204" pitchFamily="34" charset="0"/>
                        </a:rPr>
                        <a:t>Submission</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Specific Implementation</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NIST Category Claim</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KeyPair Median</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Keypair Average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Enc Median</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Enc Average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Dec Median</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Dec Average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sk</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pk</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rtl="0" fontAlgn="b"/>
                      <a:r>
                        <a:rPr lang="en-US" sz="1200" b="1">
                          <a:solidFill>
                            <a:srgbClr val="000000"/>
                          </a:solidFill>
                          <a:effectLst/>
                          <a:latin typeface="Calibri" panose="020F0502020204030204" pitchFamily="34" charset="0"/>
                        </a:rPr>
                        <a:t>ct</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491160462"/>
                  </a:ext>
                </a:extLst>
              </a:tr>
              <a:tr h="278253">
                <a:tc>
                  <a:txBody>
                    <a:bodyPr/>
                    <a:lstStyle/>
                    <a:p>
                      <a:pPr rtl="0" fontAlgn="b"/>
                      <a:r>
                        <a:rPr lang="en-US" sz="1200" b="0">
                          <a:solidFill>
                            <a:srgbClr val="000000"/>
                          </a:solidFill>
                          <a:effectLst/>
                          <a:latin typeface="Calibri" panose="020F0502020204030204" pitchFamily="34" charset="0"/>
                        </a:rPr>
                        <a:t>KINDI</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KINDI-256-3-4-2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227117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871196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295381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855183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369271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518385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1472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1184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1824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70038649"/>
                  </a:ext>
                </a:extLst>
              </a:tr>
              <a:tr h="278253">
                <a:tc>
                  <a:txBody>
                    <a:bodyPr/>
                    <a:lstStyle/>
                    <a:p>
                      <a:pPr rtl="0" fontAlgn="b"/>
                      <a:r>
                        <a:rPr lang="en-US" sz="1200" b="0">
                          <a:solidFill>
                            <a:srgbClr val="000000"/>
                          </a:solidFill>
                          <a:effectLst/>
                          <a:latin typeface="Calibri" panose="020F0502020204030204" pitchFamily="34" charset="0"/>
                        </a:rPr>
                        <a:t>KINDI</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KINDI-512-2-4-1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248456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391711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354531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731676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470032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522123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2112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1728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2752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73498457"/>
                  </a:ext>
                </a:extLst>
              </a:tr>
              <a:tr h="278253">
                <a:tc>
                  <a:txBody>
                    <a:bodyPr/>
                    <a:lstStyle/>
                    <a:p>
                      <a:pPr rtl="0" fontAlgn="b"/>
                      <a:r>
                        <a:rPr lang="en-US" sz="1200" b="0">
                          <a:solidFill>
                            <a:srgbClr val="000000"/>
                          </a:solidFill>
                          <a:effectLst/>
                          <a:latin typeface="Calibri" panose="020F0502020204030204" pitchFamily="34" charset="0"/>
                        </a:rPr>
                        <a:t>KINDI</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KINDI-512-2-2-2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245888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255523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350311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965053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464508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780283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1712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1456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2544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20760928"/>
                  </a:ext>
                </a:extLst>
              </a:tr>
              <a:tr h="278253">
                <a:tc>
                  <a:txBody>
                    <a:bodyPr/>
                    <a:lstStyle/>
                    <a:p>
                      <a:pPr rtl="0" fontAlgn="b"/>
                      <a:r>
                        <a:rPr lang="en-US" sz="1200" b="0">
                          <a:solidFill>
                            <a:srgbClr val="000000"/>
                          </a:solidFill>
                          <a:effectLst/>
                          <a:latin typeface="Calibri" panose="020F0502020204030204" pitchFamily="34" charset="0"/>
                        </a:rPr>
                        <a:t>KINDI</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KINDI-512-3-2-1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505446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778837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667797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1035852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841280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2095633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2752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2368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3392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71614094"/>
                  </a:ext>
                </a:extLst>
              </a:tr>
              <a:tr h="278253">
                <a:tc>
                  <a:txBody>
                    <a:bodyPr/>
                    <a:lstStyle/>
                    <a:p>
                      <a:pPr rtl="0" fontAlgn="b"/>
                      <a:r>
                        <a:rPr lang="en-US" sz="1200" b="0">
                          <a:solidFill>
                            <a:srgbClr val="000000"/>
                          </a:solidFill>
                          <a:effectLst/>
                          <a:latin typeface="Calibri" panose="020F0502020204030204" pitchFamily="34" charset="0"/>
                        </a:rPr>
                        <a:t>KINDI</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KINDI-256-5-2-2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611826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1076438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718598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1394991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866469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1168212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2304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1984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2752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52646543"/>
                  </a:ext>
                </a:extLst>
              </a:tr>
              <a:tr h="278253">
                <a:tc>
                  <a:txBody>
                    <a:bodyPr/>
                    <a:lstStyle/>
                    <a:p>
                      <a:pPr rtl="0" fontAlgn="b"/>
                      <a:r>
                        <a:rPr lang="en-US" sz="1200" b="0">
                          <a:solidFill>
                            <a:srgbClr val="000000"/>
                          </a:solidFill>
                          <a:effectLst/>
                          <a:latin typeface="Calibri" panose="020F0502020204030204" pitchFamily="34" charset="0"/>
                        </a:rPr>
                        <a:t>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light_saber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296367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327746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611052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696182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893702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970295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1568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736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57108442"/>
                  </a:ext>
                </a:extLst>
              </a:tr>
              <a:tr h="278253">
                <a:tc>
                  <a:txBody>
                    <a:bodyPr/>
                    <a:lstStyle/>
                    <a:p>
                      <a:pPr rtl="0" fontAlgn="b"/>
                      <a:r>
                        <a:rPr lang="en-US" sz="1200" b="0">
                          <a:solidFill>
                            <a:srgbClr val="000000"/>
                          </a:solidFill>
                          <a:effectLst/>
                          <a:latin typeface="Calibri" panose="020F0502020204030204" pitchFamily="34" charset="0"/>
                        </a:rPr>
                        <a:t>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665715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778853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1123379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1574776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1562633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2168113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2304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992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1088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73615604"/>
                  </a:ext>
                </a:extLst>
              </a:tr>
              <a:tr h="278253">
                <a:tc>
                  <a:txBody>
                    <a:bodyPr/>
                    <a:lstStyle/>
                    <a:p>
                      <a:pPr rtl="0" fontAlgn="b"/>
                      <a:r>
                        <a:rPr lang="en-US" sz="1200" b="0">
                          <a:solidFill>
                            <a:srgbClr val="000000"/>
                          </a:solidFill>
                          <a:effectLst/>
                          <a:latin typeface="Calibri" panose="020F0502020204030204" pitchFamily="34" charset="0"/>
                        </a:rPr>
                        <a:t>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fire_saber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1126078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1361952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1720618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1825775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2256904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2852649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3040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1312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1472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14584819"/>
                  </a:ext>
                </a:extLst>
              </a:tr>
              <a:tr h="509434">
                <a:tc>
                  <a:txBody>
                    <a:bodyPr/>
                    <a:lstStyle/>
                    <a:p>
                      <a:pPr rtl="0" fontAlgn="b"/>
                      <a:r>
                        <a:rPr lang="en-US" sz="1200" b="0">
                          <a:solidFill>
                            <a:srgbClr val="000000"/>
                          </a:solidFill>
                          <a:effectLst/>
                          <a:latin typeface="Calibri" panose="020F0502020204030204" pitchFamily="34" charset="0"/>
                        </a:rPr>
                        <a:t>CRYSTALS-Kyber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b="0">
                          <a:solidFill>
                            <a:srgbClr val="000000"/>
                          </a:solidFill>
                          <a:effectLst/>
                          <a:latin typeface="Menlo"/>
                        </a:rPr>
                        <a:t>kyber512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440519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777761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639967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928656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783765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1373997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1632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736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800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45189955"/>
                  </a:ext>
                </a:extLst>
              </a:tr>
              <a:tr h="509434">
                <a:tc>
                  <a:txBody>
                    <a:bodyPr/>
                    <a:lstStyle/>
                    <a:p>
                      <a:pPr rtl="0" fontAlgn="b"/>
                      <a:r>
                        <a:rPr lang="en-US" sz="1200" b="0">
                          <a:solidFill>
                            <a:srgbClr val="000000"/>
                          </a:solidFill>
                          <a:effectLst/>
                          <a:latin typeface="Calibri" panose="020F0502020204030204" pitchFamily="34" charset="0"/>
                        </a:rPr>
                        <a:t>CRYSTALS-Kyber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b="0">
                          <a:solidFill>
                            <a:srgbClr val="000000"/>
                          </a:solidFill>
                          <a:effectLst/>
                          <a:latin typeface="Menlo"/>
                        </a:rPr>
                        <a:t>kyber768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729808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1225270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982173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1618276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1171685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1749946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2400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1088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9688022"/>
                  </a:ext>
                </a:extLst>
              </a:tr>
              <a:tr h="509434">
                <a:tc>
                  <a:txBody>
                    <a:bodyPr/>
                    <a:lstStyle/>
                    <a:p>
                      <a:pPr rtl="0" fontAlgn="b"/>
                      <a:r>
                        <a:rPr lang="en-US" sz="1200" b="0">
                          <a:solidFill>
                            <a:srgbClr val="000000"/>
                          </a:solidFill>
                          <a:effectLst/>
                          <a:latin typeface="Calibri" panose="020F0502020204030204" pitchFamily="34" charset="0"/>
                        </a:rPr>
                        <a:t>CRYSTALS-Kyber</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b="0">
                          <a:solidFill>
                            <a:srgbClr val="000000"/>
                          </a:solidFill>
                          <a:effectLst/>
                          <a:latin typeface="Menlo"/>
                        </a:rPr>
                        <a:t>kyber1024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1074457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1351579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1366784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2112734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1652596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2703872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3168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1440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1504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26046920"/>
                  </a:ext>
                </a:extLst>
              </a:tr>
              <a:tr h="278253">
                <a:tc>
                  <a:txBody>
                    <a:bodyPr/>
                    <a:lstStyle/>
                    <a:p>
                      <a:pPr rtl="0" fontAlgn="b"/>
                      <a:r>
                        <a:rPr lang="en-US" sz="1200" b="0">
                          <a:solidFill>
                            <a:srgbClr val="000000"/>
                          </a:solidFill>
                          <a:effectLst/>
                          <a:latin typeface="Calibri" panose="020F0502020204030204" pitchFamily="34" charset="0"/>
                        </a:rPr>
                        <a:t>Frodo</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b="0">
                          <a:solidFill>
                            <a:srgbClr val="000000"/>
                          </a:solidFill>
                          <a:effectLst/>
                          <a:latin typeface="Menlo"/>
                        </a:rPr>
                        <a:t>FrodoKEM-640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1364752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1589050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1815181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2938233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1804051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4428250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19872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9616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9736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24939232"/>
                  </a:ext>
                </a:extLst>
              </a:tr>
              <a:tr h="509434">
                <a:tc>
                  <a:txBody>
                    <a:bodyPr/>
                    <a:lstStyle/>
                    <a:p>
                      <a:pPr rtl="0" fontAlgn="b"/>
                      <a:r>
                        <a:rPr lang="en-US" sz="1200" b="0">
                          <a:solidFill>
                            <a:srgbClr val="000000"/>
                          </a:solidFill>
                          <a:effectLst/>
                          <a:latin typeface="Calibri" panose="020F0502020204030204" pitchFamily="34" charset="0"/>
                        </a:rPr>
                        <a:t>Frodo</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100" b="0">
                          <a:solidFill>
                            <a:srgbClr val="000000"/>
                          </a:solidFill>
                          <a:effectLst/>
                          <a:latin typeface="Menlo"/>
                        </a:rPr>
                        <a:t>FrodoKEM-976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2772340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4078228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3665833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7419629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3560771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6801659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31272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15632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15768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71022554"/>
                  </a:ext>
                </a:extLst>
              </a:tr>
              <a:tr h="278253">
                <a:tc>
                  <a:txBody>
                    <a:bodyPr/>
                    <a:lstStyle/>
                    <a:p>
                      <a:pPr rtl="0" fontAlgn="b"/>
                      <a:r>
                        <a:rPr lang="en-US" sz="1200" b="0">
                          <a:solidFill>
                            <a:srgbClr val="000000"/>
                          </a:solidFill>
                          <a:effectLst/>
                          <a:latin typeface="Calibri" panose="020F0502020204030204" pitchFamily="34" charset="0"/>
                        </a:rPr>
                        <a:t>NewHope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newhope512cpa</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438874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483028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674805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714350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129251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132934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896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928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1088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219887"/>
                  </a:ext>
                </a:extLst>
              </a:tr>
              <a:tr h="278253">
                <a:tc>
                  <a:txBody>
                    <a:bodyPr/>
                    <a:lstStyle/>
                    <a:p>
                      <a:pPr rtl="0" fontAlgn="b"/>
                      <a:r>
                        <a:rPr lang="en-US" sz="1200" b="0">
                          <a:solidFill>
                            <a:srgbClr val="000000"/>
                          </a:solidFill>
                          <a:effectLst/>
                          <a:latin typeface="Calibri" panose="020F0502020204030204" pitchFamily="34" charset="0"/>
                        </a:rPr>
                        <a:t>NewHope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newhope512cca</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513054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551834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776525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819449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874199</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1013095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1888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928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1120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56790449"/>
                  </a:ext>
                </a:extLst>
              </a:tr>
              <a:tr h="278253">
                <a:tc>
                  <a:txBody>
                    <a:bodyPr/>
                    <a:lstStyle/>
                    <a:p>
                      <a:pPr rtl="0" fontAlgn="b"/>
                      <a:r>
                        <a:rPr lang="en-US" sz="1200" b="0">
                          <a:solidFill>
                            <a:srgbClr val="000000"/>
                          </a:solidFill>
                          <a:effectLst/>
                          <a:latin typeface="Calibri" panose="020F0502020204030204" pitchFamily="34" charset="0"/>
                        </a:rPr>
                        <a:t>NewHope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newhope1024cpa</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955693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985806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1402605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1525623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267971</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281615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1792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1824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2176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95098754"/>
                  </a:ext>
                </a:extLst>
              </a:tr>
              <a:tr h="278253">
                <a:tc>
                  <a:txBody>
                    <a:bodyPr/>
                    <a:lstStyle/>
                    <a:p>
                      <a:pPr rtl="0" fontAlgn="b"/>
                      <a:r>
                        <a:rPr lang="en-US" sz="1200" b="0">
                          <a:solidFill>
                            <a:srgbClr val="000000"/>
                          </a:solidFill>
                          <a:effectLst/>
                          <a:latin typeface="Calibri" panose="020F0502020204030204" pitchFamily="34" charset="0"/>
                        </a:rPr>
                        <a:t>NewHope</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200" b="0">
                          <a:solidFill>
                            <a:srgbClr val="000000"/>
                          </a:solidFill>
                          <a:effectLst/>
                          <a:latin typeface="Calibri" panose="020F0502020204030204" pitchFamily="34" charset="0"/>
                        </a:rPr>
                        <a:t>newhope1024cca</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5</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1023877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1076737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1528702</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1627156</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1755817</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1825233</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3680</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a:solidFill>
                            <a:srgbClr val="000000"/>
                          </a:solidFill>
                          <a:effectLst/>
                          <a:latin typeface="Calibri" panose="020F0502020204030204" pitchFamily="34" charset="0"/>
                        </a:rPr>
                        <a:t>1824</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200" b="0" dirty="0">
                          <a:solidFill>
                            <a:srgbClr val="000000"/>
                          </a:solidFill>
                          <a:effectLst/>
                          <a:latin typeface="Calibri" panose="020F0502020204030204" pitchFamily="34" charset="0"/>
                        </a:rPr>
                        <a:t>2208</a:t>
                      </a:r>
                    </a:p>
                  </a:txBody>
                  <a:tcPr marL="16292" marR="16292" marT="10861" marB="1086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51041"/>
                  </a:ext>
                </a:extLst>
              </a:tr>
            </a:tbl>
          </a:graphicData>
        </a:graphic>
      </p:graphicFrame>
      <p:sp>
        <p:nvSpPr>
          <p:cNvPr id="6" name="TextBox 5">
            <a:extLst>
              <a:ext uri="{FF2B5EF4-FFF2-40B4-BE49-F238E27FC236}">
                <a16:creationId xmlns:a16="http://schemas.microsoft.com/office/drawing/2014/main" id="{0A489FB4-CCFD-4171-81F9-D9D05008EEBD}"/>
              </a:ext>
            </a:extLst>
          </p:cNvPr>
          <p:cNvSpPr txBox="1"/>
          <p:nvPr/>
        </p:nvSpPr>
        <p:spPr>
          <a:xfrm>
            <a:off x="9000067" y="194734"/>
            <a:ext cx="3290694" cy="461665"/>
          </a:xfrm>
          <a:prstGeom prst="rect">
            <a:avLst/>
          </a:prstGeom>
          <a:noFill/>
        </p:spPr>
        <p:txBody>
          <a:bodyPr wrap="square" rtlCol="0">
            <a:spAutoFit/>
          </a:bodyPr>
          <a:lstStyle/>
          <a:p>
            <a:pPr algn="ctr"/>
            <a:r>
              <a:rPr lang="en-US" sz="2400" dirty="0">
                <a:solidFill>
                  <a:srgbClr val="FF0000"/>
                </a:solidFill>
                <a:effectLst>
                  <a:outerShdw blurRad="38100" dist="38100" dir="2700000" algn="tl">
                    <a:srgbClr val="000000">
                      <a:alpha val="43137"/>
                    </a:srgbClr>
                  </a:outerShdw>
                </a:effectLst>
              </a:rPr>
              <a:t>Jacob’s cycle counts</a:t>
            </a:r>
          </a:p>
        </p:txBody>
      </p:sp>
    </p:spTree>
    <p:extLst>
      <p:ext uri="{BB962C8B-B14F-4D97-AF65-F5344CB8AC3E}">
        <p14:creationId xmlns:p14="http://schemas.microsoft.com/office/powerpoint/2010/main" val="7914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MATH: MLWE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870572" cy="5672836"/>
              </a:xfrm>
            </p:spPr>
            <p:txBody>
              <a:bodyPr>
                <a:normAutofit/>
              </a:bodyPr>
              <a:lstStyle/>
              <a:p>
                <a:pPr marL="0" indent="0">
                  <a:buNone/>
                </a:pPr>
                <a:r>
                  <a:rPr lang="en-US" b="1" dirty="0"/>
                  <a:t>Module-LWE:</a:t>
                </a:r>
              </a:p>
              <a:p>
                <a:r>
                  <a:rPr lang="en-US" b="0" dirty="0"/>
                  <a:t>define </a:t>
                </a:r>
                <a:r>
                  <a:rPr lang="en-US" dirty="0"/>
                  <a:t>ring of polynomials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𝑞</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𝑞</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+1)</m:t>
                    </m:r>
                  </m:oMath>
                </a14:m>
                <a:r>
                  <a:rPr lang="en-US" dirty="0"/>
                  <a:t>; </a:t>
                </a:r>
              </a:p>
              <a:p>
                <a:r>
                  <a:rPr lang="en-US" dirty="0"/>
                  <a:t>hard (decision): for a secret </a:t>
                </a:r>
                <a14:m>
                  <m:oMath xmlns:m="http://schemas.openxmlformats.org/officeDocument/2006/math">
                    <m:r>
                      <a:rPr lang="en-US" b="1" i="1" smtClean="0">
                        <a:latin typeface="Cambria Math" panose="02040503050406030204" pitchFamily="18" charset="0"/>
                      </a:rPr>
                      <m:t>𝒔</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𝒰</m:t>
                    </m:r>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𝑞</m:t>
                            </m:r>
                          </m:sub>
                          <m:sup>
                            <m:r>
                              <a:rPr lang="en-US" b="0" i="1" smtClean="0">
                                <a:latin typeface="Cambria Math" panose="02040503050406030204" pitchFamily="18" charset="0"/>
                                <a:ea typeface="Cambria Math" panose="02040503050406030204" pitchFamily="18" charset="0"/>
                              </a:rPr>
                              <m:t>𝑘</m:t>
                            </m:r>
                          </m:sup>
                        </m:sSubSup>
                      </m:e>
                    </m:d>
                  </m:oMath>
                </a14:m>
                <a:r>
                  <a:rPr lang="en-US" dirty="0"/>
                  <a:t>, distinguish samples: </a:t>
                </a:r>
              </a:p>
              <a:p>
                <a:pPr marL="800100" lvl="2" indent="-342900">
                  <a:buFont typeface="+mj-lt"/>
                  <a:buAutoNum type="arabicPeriod"/>
                </a:pPr>
                <a14:m>
                  <m:oMath xmlns:m="http://schemas.openxmlformats.org/officeDocument/2006/math">
                    <m:r>
                      <a:rPr lang="en-US" sz="1800" b="0" i="1" smtClean="0">
                        <a:latin typeface="Cambria Math" panose="02040503050406030204" pitchFamily="18" charset="0"/>
                      </a:rPr>
                      <m:t>(</m:t>
                    </m:r>
                    <m:r>
                      <a:rPr lang="en-US" sz="1800" b="1" i="1" smtClean="0">
                        <a:latin typeface="Cambria Math" panose="02040503050406030204" pitchFamily="18" charset="0"/>
                      </a:rPr>
                      <m:t>𝒂</m:t>
                    </m:r>
                    <m:r>
                      <a:rPr lang="en-US" sz="1800" b="0" i="1" smtClean="0">
                        <a:latin typeface="Cambria Math" panose="02040503050406030204" pitchFamily="18" charset="0"/>
                      </a:rPr>
                      <m:t>, </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𝒂</m:t>
                        </m:r>
                      </m:e>
                      <m:sup>
                        <m:r>
                          <a:rPr lang="en-US" sz="1800" b="1" i="1">
                            <a:latin typeface="Cambria Math" panose="02040503050406030204" pitchFamily="18" charset="0"/>
                            <a:ea typeface="Cambria Math" panose="02040503050406030204" pitchFamily="18" charset="0"/>
                          </a:rPr>
                          <m:t>⊺</m:t>
                        </m:r>
                      </m:sup>
                    </m:sSup>
                    <m:r>
                      <a:rPr lang="en-US" sz="1800" b="1" i="1" smtClean="0">
                        <a:latin typeface="Cambria Math" panose="02040503050406030204" pitchFamily="18" charset="0"/>
                      </a:rPr>
                      <m:t>𝒔</m:t>
                    </m:r>
                    <m:r>
                      <a:rPr lang="en-US" sz="1800" b="1" i="1" smtClean="0">
                        <a:latin typeface="Cambria Math" panose="02040503050406030204" pitchFamily="18" charset="0"/>
                      </a:rPr>
                      <m:t>+</m:t>
                    </m:r>
                    <m:r>
                      <a:rPr lang="en-US" sz="1800" b="1" i="1" smtClean="0">
                        <a:latin typeface="Cambria Math" panose="02040503050406030204" pitchFamily="18" charset="0"/>
                      </a:rPr>
                      <m:t>𝒆</m:t>
                    </m:r>
                    <m:r>
                      <a:rPr lang="en-US" sz="1800" b="1" i="1" smtClean="0">
                        <a:latin typeface="Cambria Math" panose="02040503050406030204" pitchFamily="18" charset="0"/>
                      </a:rPr>
                      <m:t>)</m:t>
                    </m:r>
                  </m:oMath>
                </a14:m>
                <a:r>
                  <a:rPr lang="en-US" sz="1800" dirty="0"/>
                  <a:t> where </a:t>
                </a:r>
                <a14:m>
                  <m:oMath xmlns:m="http://schemas.openxmlformats.org/officeDocument/2006/math">
                    <m:r>
                      <a:rPr lang="en-US" sz="1800" b="1" i="1">
                        <a:latin typeface="Cambria Math" panose="02040503050406030204" pitchFamily="18" charset="0"/>
                      </a:rPr>
                      <m:t>𝒂</m:t>
                    </m:r>
                    <m:r>
                      <a:rPr lang="en-US" sz="1800" b="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d>
                      <m:dPr>
                        <m:ctrlPr>
                          <a:rPr lang="en-US" sz="1800" i="1">
                            <a:latin typeface="Cambria Math" panose="02040503050406030204" pitchFamily="18" charset="0"/>
                            <a:ea typeface="Cambria Math" panose="02040503050406030204" pitchFamily="18" charset="0"/>
                          </a:rPr>
                        </m:ctrlPr>
                      </m:dPr>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𝑞</m:t>
                            </m:r>
                          </m:sub>
                          <m:sup>
                            <m:r>
                              <a:rPr lang="en-US" sz="1800" b="0" i="1" smtClean="0">
                                <a:latin typeface="Cambria Math" panose="02040503050406030204" pitchFamily="18" charset="0"/>
                                <a:ea typeface="Cambria Math" panose="02040503050406030204" pitchFamily="18" charset="0"/>
                              </a:rPr>
                              <m:t>𝑘</m:t>
                            </m:r>
                          </m:sup>
                        </m:sSubSup>
                      </m:e>
                    </m:d>
                  </m:oMath>
                </a14:m>
                <a:r>
                  <a:rPr lang="en-US" sz="1800" dirty="0"/>
                  <a:t> and </a:t>
                </a:r>
                <a14:m>
                  <m:oMath xmlns:m="http://schemas.openxmlformats.org/officeDocument/2006/math">
                    <m:r>
                      <a:rPr lang="en-US" sz="1800" b="1" i="1">
                        <a:latin typeface="Cambria Math" panose="02040503050406030204" pitchFamily="18" charset="0"/>
                      </a:rPr>
                      <m:t>𝒆</m:t>
                    </m:r>
                    <m:r>
                      <a:rPr lang="en-US" sz="1800" i="1">
                        <a:latin typeface="Cambria Math" panose="02040503050406030204" pitchFamily="18" charset="0"/>
                      </a:rPr>
                      <m:t>←</m:t>
                    </m:r>
                    <m:r>
                      <a:rPr lang="en-US" sz="1800" i="1">
                        <a:latin typeface="Cambria Math" panose="02040503050406030204" pitchFamily="18" charset="0"/>
                      </a:rPr>
                      <m:t>𝜒</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𝑞</m:t>
                            </m:r>
                          </m:sub>
                        </m:sSub>
                      </m:e>
                    </m:d>
                  </m:oMath>
                </a14:m>
                <a:r>
                  <a:rPr lang="en-US" sz="1800" dirty="0"/>
                  <a:t>;</a:t>
                </a:r>
              </a:p>
              <a:p>
                <a:pPr marL="800100" lvl="2" indent="-342900">
                  <a:buFont typeface="+mj-lt"/>
                  <a:buAutoNum type="arabicPeriod"/>
                </a:pPr>
                <a14:m>
                  <m:oMath xmlns:m="http://schemas.openxmlformats.org/officeDocument/2006/math">
                    <m:d>
                      <m:dPr>
                        <m:ctrlPr>
                          <a:rPr lang="en-US" sz="1800" b="1" i="1" smtClean="0">
                            <a:latin typeface="Cambria Math" panose="02040503050406030204" pitchFamily="18" charset="0"/>
                            <a:ea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𝒂</m:t>
                        </m:r>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𝒃</m:t>
                        </m:r>
                      </m:e>
                    </m:d>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d>
                      <m:dPr>
                        <m:ctrlPr>
                          <a:rPr lang="en-US" sz="1800" i="1">
                            <a:latin typeface="Cambria Math" panose="02040503050406030204" pitchFamily="18" charset="0"/>
                            <a:ea typeface="Cambria Math" panose="02040503050406030204" pitchFamily="18" charset="0"/>
                          </a:rPr>
                        </m:ctrlPr>
                      </m:dPr>
                      <m:e>
                        <m:sSubSup>
                          <m:sSubSupPr>
                            <m:ctrlPr>
                              <a:rPr lang="en-US" sz="1800" b="0" i="1" smtClean="0">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𝑞</m:t>
                            </m:r>
                          </m:sub>
                          <m:sup>
                            <m:r>
                              <a:rPr lang="en-US" sz="1800" b="0" i="1" smtClean="0">
                                <a:latin typeface="Cambria Math" panose="02040503050406030204" pitchFamily="18" charset="0"/>
                                <a:ea typeface="Cambria Math" panose="02040503050406030204" pitchFamily="18" charset="0"/>
                              </a:rPr>
                              <m:t>𝑘</m:t>
                            </m:r>
                          </m:sup>
                        </m:sSubSup>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𝑞</m:t>
                            </m:r>
                          </m:sub>
                        </m:sSub>
                      </m:e>
                    </m:d>
                  </m:oMath>
                </a14:m>
                <a:r>
                  <a:rPr lang="en-US" sz="1800" dirty="0"/>
                  <a:t>.</a:t>
                </a:r>
              </a:p>
              <a:p>
                <a:r>
                  <a:rPr lang="en-US" dirty="0"/>
                  <a:t>hard (search): find </a:t>
                </a:r>
                <a14:m>
                  <m:oMath xmlns:m="http://schemas.openxmlformats.org/officeDocument/2006/math">
                    <m:r>
                      <a:rPr lang="en-US" b="1" i="1" smtClean="0">
                        <a:latin typeface="Cambria Math" panose="02040503050406030204" pitchFamily="18" charset="0"/>
                      </a:rPr>
                      <m:t>𝒔</m:t>
                    </m:r>
                  </m:oMath>
                </a14:m>
                <a:r>
                  <a:rPr lang="en-US" b="1" dirty="0"/>
                  <a:t> </a:t>
                </a:r>
                <a:r>
                  <a:rPr lang="en-US" dirty="0"/>
                  <a:t>from the samples.</a:t>
                </a:r>
              </a:p>
              <a:p>
                <a:pPr marL="0" indent="0">
                  <a:buNone/>
                </a:pPr>
                <a:r>
                  <a:rPr lang="en-US" dirty="0"/>
                  <a:t>(probably also hard if we sample </a:t>
                </a:r>
                <a14:m>
                  <m:oMath xmlns:m="http://schemas.openxmlformats.org/officeDocument/2006/math">
                    <m:r>
                      <a:rPr lang="en-US" b="1" i="1" smtClean="0">
                        <a:latin typeface="Cambria Math" panose="02040503050406030204" pitchFamily="18" charset="0"/>
                      </a:rPr>
                      <m:t>𝒔</m:t>
                    </m:r>
                  </m:oMath>
                </a14:m>
                <a:r>
                  <a:rPr lang="en-US" dirty="0"/>
                  <a:t> via </a:t>
                </a:r>
                <a14:m>
                  <m:oMath xmlns:m="http://schemas.openxmlformats.org/officeDocument/2006/math">
                    <m:r>
                      <a:rPr lang="en-US" i="1">
                        <a:latin typeface="Cambria Math" panose="02040503050406030204" pitchFamily="18" charset="0"/>
                      </a:rPr>
                      <m:t>𝜒</m:t>
                    </m:r>
                  </m:oMath>
                </a14:m>
                <a:r>
                  <a:rPr lang="en-US" dirty="0"/>
                  <a:t>.)</a:t>
                </a:r>
              </a:p>
              <a:p>
                <a:pPr marL="0" indent="0">
                  <a:buNone/>
                </a:pPr>
                <a:endParaRPr lang="en-US" i="1" dirty="0"/>
              </a:p>
              <a:p>
                <a:pPr marL="0" indent="0">
                  <a:buNone/>
                </a:pPr>
                <a:endParaRPr lang="en-US" i="1" dirty="0"/>
              </a:p>
              <a:p>
                <a:r>
                  <a:rPr lang="en-US" i="1" dirty="0"/>
                  <a:t>So MLWE somehow “interpolates” between LWE and RLWE. </a:t>
                </a:r>
              </a:p>
              <a:p>
                <a:r>
                  <a:rPr lang="en-US" i="1" dirty="0"/>
                  <a:t>No attacks known that distinguish RLWE or MLWE from LWE.</a:t>
                </a:r>
              </a:p>
              <a:p>
                <a:r>
                  <a:rPr lang="en-US" i="1" dirty="0"/>
                  <a:t>In practice,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i="1" dirty="0"/>
                  <a:t>is constant.</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870572" cy="5672836"/>
              </a:xfrm>
              <a:blipFill>
                <a:blip r:embed="rId2"/>
                <a:stretch>
                  <a:fillRect l="-505" t="-53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68B7C81-A26B-4B53-9A96-16DBD7307D3D}"/>
              </a:ext>
            </a:extLst>
          </p:cNvPr>
          <p:cNvGrpSpPr/>
          <p:nvPr/>
        </p:nvGrpSpPr>
        <p:grpSpPr>
          <a:xfrm>
            <a:off x="5775621" y="2853604"/>
            <a:ext cx="2051283" cy="662942"/>
            <a:chOff x="5834888" y="4538472"/>
            <a:chExt cx="2051283" cy="662942"/>
          </a:xfrm>
        </p:grpSpPr>
        <p:cxnSp>
          <p:nvCxnSpPr>
            <p:cNvPr id="7" name="Straight Arrow Connector 6">
              <a:extLst>
                <a:ext uri="{FF2B5EF4-FFF2-40B4-BE49-F238E27FC236}">
                  <a16:creationId xmlns:a16="http://schemas.microsoft.com/office/drawing/2014/main" id="{EE651B2D-68F4-4697-A98F-08589FEEF83E}"/>
                </a:ext>
              </a:extLst>
            </p:cNvPr>
            <p:cNvCxnSpPr>
              <a:cxnSpLocks/>
            </p:cNvCxnSpPr>
            <p:nvPr/>
          </p:nvCxnSpPr>
          <p:spPr>
            <a:xfrm flipH="1" flipV="1">
              <a:off x="5834888" y="4538472"/>
              <a:ext cx="832103" cy="417575"/>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id="{2B158A1C-7055-4D42-9D2F-D029415BB6B5}"/>
                </a:ext>
              </a:extLst>
            </p:cNvPr>
            <p:cNvSpPr txBox="1"/>
            <p:nvPr/>
          </p:nvSpPr>
          <p:spPr>
            <a:xfrm>
              <a:off x="6666991" y="4678194"/>
              <a:ext cx="1219180" cy="523220"/>
            </a:xfrm>
            <a:prstGeom prst="rect">
              <a:avLst/>
            </a:prstGeom>
            <a:noFill/>
          </p:spPr>
          <p:txBody>
            <a:bodyPr wrap="none" rtlCol="0">
              <a:spAutoFit/>
            </a:bodyPr>
            <a:lstStyle/>
            <a:p>
              <a:r>
                <a:rPr lang="en-US" sz="1400" dirty="0">
                  <a:solidFill>
                    <a:srgbClr val="008000"/>
                  </a:solidFill>
                </a:rPr>
                <a:t>e.g., </a:t>
              </a:r>
              <a:r>
                <a:rPr lang="en-US" sz="1400" dirty="0" err="1">
                  <a:solidFill>
                    <a:srgbClr val="008000"/>
                  </a:solidFill>
                </a:rPr>
                <a:t>entrywise</a:t>
              </a:r>
              <a:endParaRPr lang="en-US" sz="1400" dirty="0">
                <a:solidFill>
                  <a:srgbClr val="008000"/>
                </a:solidFill>
              </a:endParaRPr>
            </a:p>
            <a:p>
              <a:r>
                <a:rPr lang="en-US" sz="1400" dirty="0">
                  <a:solidFill>
                    <a:srgbClr val="008000"/>
                  </a:solidFill>
                </a:rPr>
                <a:t>Gaussian</a:t>
              </a:r>
            </a:p>
          </p:txBody>
        </p:sp>
      </p:grpSp>
      <mc:AlternateContent xmlns:mc="http://schemas.openxmlformats.org/markup-compatibility/2006" xmlns:a14="http://schemas.microsoft.com/office/drawing/2010/main">
        <mc:Choice Requires="a14">
          <p:sp>
            <p:nvSpPr>
              <p:cNvPr id="9" name="TextBox 8"/>
              <p:cNvSpPr txBox="1"/>
              <p:nvPr/>
            </p:nvSpPr>
            <p:spPr>
              <a:xfrm>
                <a:off x="8871948" y="2295898"/>
                <a:ext cx="2334806" cy="369332"/>
              </a:xfrm>
              <a:prstGeom prst="rect">
                <a:avLst/>
              </a:prstGeom>
              <a:noFill/>
            </p:spPr>
            <p:txBody>
              <a:bodyPr wrap="none" rtlCol="0">
                <a:spAutoFit/>
              </a:bodyPr>
              <a:lstStyle/>
              <a:p>
                <a:r>
                  <a:rPr lang="en-US" b="1" dirty="0"/>
                  <a:t>Ring-LWE: </a:t>
                </a:r>
                <a:r>
                  <a:rPr lang="en-US" dirty="0"/>
                  <a:t>set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871948" y="2295898"/>
                <a:ext cx="2334806" cy="369332"/>
              </a:xfrm>
              <a:prstGeom prst="rect">
                <a:avLst/>
              </a:prstGeom>
              <a:blipFill>
                <a:blip r:embed="rId3"/>
                <a:stretch>
                  <a:fillRect l="-2089"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70697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err="1"/>
              <a:t>kyber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334906"/>
              </a:xfrm>
            </p:spPr>
            <p:txBody>
              <a:bodyPr>
                <a:normAutofit/>
              </a:bodyPr>
              <a:lstStyle/>
              <a:p>
                <a:pPr marL="0" indent="0">
                  <a:buNone/>
                </a:pPr>
                <a:r>
                  <a:rPr lang="en-US" dirty="0"/>
                  <a:t>Part of “CRYSTALS” suite (other part is </a:t>
                </a:r>
                <a:r>
                  <a:rPr lang="en-US" dirty="0" err="1"/>
                  <a:t>Dilithium</a:t>
                </a:r>
                <a:r>
                  <a:rPr lang="en-US" dirty="0"/>
                  <a:t>.) </a:t>
                </a:r>
                <a:r>
                  <a:rPr lang="en-US" b="1" dirty="0"/>
                  <a:t>Team: </a:t>
                </a:r>
                <a:r>
                  <a:rPr lang="en-US" dirty="0"/>
                  <a:t>Roberto </a:t>
                </a:r>
                <a:r>
                  <a:rPr lang="en-US" dirty="0" err="1"/>
                  <a:t>Avanzi</a:t>
                </a:r>
                <a:r>
                  <a:rPr lang="en-US" dirty="0"/>
                  <a:t>, </a:t>
                </a:r>
                <a:r>
                  <a:rPr lang="en-US" dirty="0" err="1"/>
                  <a:t>Joppe</a:t>
                </a:r>
                <a:r>
                  <a:rPr lang="en-US" dirty="0"/>
                  <a:t> Bos, Léo </a:t>
                </a:r>
                <a:r>
                  <a:rPr lang="en-US" dirty="0" err="1"/>
                  <a:t>Ducas</a:t>
                </a:r>
                <a:r>
                  <a:rPr lang="en-US" dirty="0"/>
                  <a:t>, Eike </a:t>
                </a:r>
                <a:r>
                  <a:rPr lang="en-US" dirty="0" err="1"/>
                  <a:t>Kiltz</a:t>
                </a:r>
                <a:r>
                  <a:rPr lang="en-US" dirty="0"/>
                  <a:t>, </a:t>
                </a:r>
                <a:r>
                  <a:rPr lang="en-US" dirty="0" err="1"/>
                  <a:t>Tancrède</a:t>
                </a:r>
                <a:r>
                  <a:rPr lang="en-US" dirty="0"/>
                  <a:t> </a:t>
                </a:r>
                <a:r>
                  <a:rPr lang="en-US" dirty="0" err="1"/>
                  <a:t>Lepoint</a:t>
                </a:r>
                <a:r>
                  <a:rPr lang="en-US" dirty="0"/>
                  <a:t>,  Vadim </a:t>
                </a:r>
                <a:r>
                  <a:rPr lang="en-US" dirty="0" err="1"/>
                  <a:t>Lyubashevsky</a:t>
                </a:r>
                <a:r>
                  <a:rPr lang="en-US" dirty="0"/>
                  <a:t>, John M. </a:t>
                </a:r>
                <a:r>
                  <a:rPr lang="en-US" dirty="0" err="1"/>
                  <a:t>Schanck</a:t>
                </a:r>
                <a:r>
                  <a:rPr lang="en-US" dirty="0"/>
                  <a:t>, Peter Schwabe,  Gregor Seiler, Damien </a:t>
                </a:r>
                <a:r>
                  <a:rPr lang="en-US" dirty="0" err="1"/>
                  <a:t>Stehlé</a:t>
                </a:r>
                <a:r>
                  <a:rPr lang="en-US" dirty="0"/>
                  <a:t>.</a:t>
                </a:r>
              </a:p>
              <a:p>
                <a:pPr marL="0" indent="0">
                  <a:buNone/>
                </a:pPr>
                <a:endParaRPr lang="en-US" dirty="0"/>
              </a:p>
              <a:p>
                <a:pPr marL="0" indent="0">
                  <a:buNone/>
                </a:pPr>
                <a:r>
                  <a:rPr lang="en-US" dirty="0"/>
                  <a:t>First: </a:t>
                </a:r>
                <a:r>
                  <a:rPr lang="en-US" b="1" dirty="0"/>
                  <a:t>IND-CPA-secure PKE. </a:t>
                </a:r>
                <a:r>
                  <a:rPr lang="en-US" dirty="0"/>
                  <a:t>The basic approach:</a:t>
                </a:r>
              </a:p>
              <a:p>
                <a:pPr marL="0" indent="0">
                  <a:buNone/>
                </a:pPr>
                <a:r>
                  <a:rPr lang="en-US" b="1" dirty="0" err="1"/>
                  <a:t>KeyGen</a:t>
                </a:r>
                <a:r>
                  <a:rPr lang="en-US" b="1" dirty="0"/>
                  <a:t>:</a:t>
                </a:r>
              </a:p>
              <a:p>
                <a14:m>
                  <m:oMath xmlns:m="http://schemas.openxmlformats.org/officeDocument/2006/math">
                    <m:r>
                      <a:rPr lang="en-US" b="1" i="1">
                        <a:latin typeface="Cambria Math" panose="02040503050406030204" pitchFamily="18" charset="0"/>
                      </a:rPr>
                      <m:t>𝑨</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𝑘</m:t>
                        </m:r>
                      </m:sup>
                    </m:sSubSup>
                  </m:oMath>
                </a14:m>
                <a:r>
                  <a:rPr lang="en-US" dirty="0"/>
                  <a:t>; </a:t>
                </a:r>
                <a14:m>
                  <m:oMath xmlns:m="http://schemas.openxmlformats.org/officeDocument/2006/math">
                    <m:r>
                      <a:rPr lang="en-US" b="1" i="1">
                        <a:latin typeface="Cambria Math" panose="02040503050406030204" pitchFamily="18" charset="0"/>
                      </a:rPr>
                      <m:t>𝒔</m:t>
                    </m:r>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sup>
                        </m:sSubSup>
                      </m:e>
                    </m:d>
                  </m:oMath>
                </a14:m>
                <a:r>
                  <a:rPr lang="en-US" dirty="0"/>
                  <a:t>; </a:t>
                </a:r>
                <a14:m>
                  <m:oMath xmlns:m="http://schemas.openxmlformats.org/officeDocument/2006/math">
                    <m:r>
                      <a:rPr lang="en-US" b="1" i="1">
                        <a:latin typeface="Cambria Math" panose="02040503050406030204" pitchFamily="18" charset="0"/>
                      </a:rPr>
                      <m:t>𝒆</m:t>
                    </m:r>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sup>
                        </m:sSubSup>
                      </m:e>
                    </m:d>
                  </m:oMath>
                </a14:m>
                <a:r>
                  <a:rPr lang="en-US" dirty="0"/>
                  <a:t>; </a:t>
                </a:r>
                <a14:m>
                  <m:oMath xmlns:m="http://schemas.openxmlformats.org/officeDocument/2006/math">
                    <m:r>
                      <a:rPr lang="en-US" b="1" i="1">
                        <a:latin typeface="Cambria Math" panose="02040503050406030204" pitchFamily="18" charset="0"/>
                      </a:rPr>
                      <m:t>𝒕</m:t>
                    </m:r>
                    <m:r>
                      <a:rPr lang="en-US" i="1">
                        <a:latin typeface="Cambria Math" panose="02040503050406030204" pitchFamily="18" charset="0"/>
                      </a:rPr>
                      <m:t> ≔</m:t>
                    </m:r>
                    <m:r>
                      <a:rPr lang="en-US" b="1" i="1">
                        <a:latin typeface="Cambria Math" panose="02040503050406030204" pitchFamily="18" charset="0"/>
                      </a:rPr>
                      <m:t>𝑨𝒔</m:t>
                    </m:r>
                    <m:r>
                      <a:rPr lang="en-US" b="1" i="1">
                        <a:latin typeface="Cambria Math" panose="02040503050406030204" pitchFamily="18" charset="0"/>
                      </a:rPr>
                      <m:t>+</m:t>
                    </m:r>
                    <m:r>
                      <a:rPr lang="en-US" b="1" i="1">
                        <a:latin typeface="Cambria Math" panose="02040503050406030204" pitchFamily="18" charset="0"/>
                      </a:rPr>
                      <m:t>𝒆</m:t>
                    </m:r>
                    <m:r>
                      <a:rPr lang="en-US" i="1">
                        <a:latin typeface="Cambria Math" panose="02040503050406030204" pitchFamily="18" charset="0"/>
                      </a:rPr>
                      <m:t>.</m:t>
                    </m:r>
                  </m:oMath>
                </a14:m>
                <a:endParaRPr lang="en-US" dirty="0"/>
              </a:p>
              <a:p>
                <a:r>
                  <a:rPr lang="en-US" dirty="0"/>
                  <a:t>output </a:t>
                </a:r>
                <a14:m>
                  <m:oMath xmlns:m="http://schemas.openxmlformats.org/officeDocument/2006/math">
                    <m:r>
                      <a:rPr lang="en-US" i="1">
                        <a:latin typeface="Cambria Math" panose="02040503050406030204" pitchFamily="18" charset="0"/>
                      </a:rPr>
                      <m:t>𝑝𝑘</m:t>
                    </m:r>
                    <m:r>
                      <a:rPr lang="en-US" i="1">
                        <a:latin typeface="Cambria Math" panose="02040503050406030204" pitchFamily="18" charset="0"/>
                      </a:rPr>
                      <m:t>≔(</m:t>
                    </m:r>
                    <m:r>
                      <a:rPr lang="en-US" b="1" i="1">
                        <a:latin typeface="Cambria Math" panose="02040503050406030204" pitchFamily="18" charset="0"/>
                      </a:rPr>
                      <m:t>𝑨</m:t>
                    </m:r>
                    <m:r>
                      <a:rPr lang="en-US" b="1" i="1">
                        <a:latin typeface="Cambria Math" panose="02040503050406030204" pitchFamily="18" charset="0"/>
                      </a:rPr>
                      <m:t>, </m:t>
                    </m:r>
                    <m:r>
                      <a:rPr lang="en-US" b="1" i="1">
                        <a:latin typeface="Cambria Math" panose="02040503050406030204" pitchFamily="18" charset="0"/>
                      </a:rPr>
                      <m:t>𝒕</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𝑠𝑘</m:t>
                    </m:r>
                    <m:r>
                      <a:rPr lang="en-US" i="1">
                        <a:latin typeface="Cambria Math" panose="02040503050406030204" pitchFamily="18" charset="0"/>
                      </a:rPr>
                      <m:t> ≔</m:t>
                    </m:r>
                    <m:r>
                      <a:rPr lang="en-US" b="1" i="1">
                        <a:latin typeface="Cambria Math" panose="02040503050406030204" pitchFamily="18" charset="0"/>
                      </a:rPr>
                      <m:t>𝒔</m:t>
                    </m:r>
                  </m:oMath>
                </a14:m>
                <a:r>
                  <a:rPr lang="en-US" dirty="0"/>
                  <a:t>.</a:t>
                </a:r>
              </a:p>
              <a:p>
                <a:pPr marL="0" indent="0">
                  <a:buNone/>
                </a:pPr>
                <a:r>
                  <a:rPr lang="en-US" b="1" dirty="0"/>
                  <a:t>Enc </a:t>
                </a:r>
                <a:r>
                  <a:rPr lang="en-US" dirty="0"/>
                  <a:t>(on input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𝑛</m:t>
                        </m:r>
                      </m:sup>
                    </m:sSup>
                  </m:oMath>
                </a14:m>
                <a:r>
                  <a:rPr lang="en-US" dirty="0"/>
                  <a:t>) </a:t>
                </a:r>
                <a:r>
                  <a:rPr lang="en-US" b="1" dirty="0"/>
                  <a:t>:</a:t>
                </a:r>
              </a:p>
              <a:p>
                <a14:m>
                  <m:oMath xmlns:m="http://schemas.openxmlformats.org/officeDocument/2006/math">
                    <m:r>
                      <a:rPr lang="en-US" b="1" i="1">
                        <a:latin typeface="Cambria Math" panose="02040503050406030204" pitchFamily="18" charset="0"/>
                      </a:rPr>
                      <m:t>𝒓</m:t>
                    </m:r>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sup>
                        </m:sSubSup>
                      </m:e>
                    </m:d>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sup>
                        </m:sSubSup>
                      </m:e>
                    </m:d>
                  </m:oMath>
                </a14:m>
                <a:r>
                  <a:rPr lang="en-US"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𝟐</m:t>
                        </m:r>
                      </m:sub>
                    </m:sSub>
                    <m:r>
                      <a:rPr lang="en-US" i="1">
                        <a:latin typeface="Cambria Math" panose="02040503050406030204" pitchFamily="18" charset="0"/>
                      </a:rPr>
                      <m:t>←</m:t>
                    </m:r>
                    <m:r>
                      <a:rPr lang="en-US" i="1">
                        <a:latin typeface="Cambria Math" panose="02040503050406030204" pitchFamily="18" charset="0"/>
                      </a:rPr>
                      <m:t>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𝑞</m:t>
                            </m:r>
                          </m:sub>
                        </m:sSub>
                      </m:e>
                    </m:d>
                  </m:oMath>
                </a14:m>
                <a:r>
                  <a:rPr lang="en-US" dirty="0"/>
                  <a:t>.</a:t>
                </a:r>
              </a:p>
              <a:p>
                <a14:m>
                  <m:oMath xmlns:m="http://schemas.openxmlformats.org/officeDocument/2006/math">
                    <m:r>
                      <a:rPr lang="en-US" b="1" i="1">
                        <a:latin typeface="Cambria Math" panose="02040503050406030204" pitchFamily="18" charset="0"/>
                      </a:rPr>
                      <m:t>𝒖</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rPr>
                      <m:t>𝒓</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oMath>
                </a14:m>
                <a:r>
                  <a:rPr lang="en-US" dirty="0"/>
                  <a:t>; </a:t>
                </a:r>
                <a14:m>
                  <m:oMath xmlns:m="http://schemas.openxmlformats.org/officeDocument/2006/math">
                    <m:r>
                      <a:rPr lang="en-US" b="1" i="1">
                        <a:latin typeface="Cambria Math" panose="02040503050406030204" pitchFamily="18" charset="0"/>
                      </a:rPr>
                      <m:t>𝒗</m:t>
                    </m:r>
                    <m:r>
                      <a:rPr lang="en-US" b="1" i="1">
                        <a:latin typeface="Cambria Math" panose="02040503050406030204" pitchFamily="18" charset="0"/>
                      </a:rPr>
                      <m:t> ≔</m:t>
                    </m:r>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rPr>
                      <m:t>𝒓</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𝟐</m:t>
                        </m:r>
                      </m:sub>
                    </m:sSub>
                    <m:r>
                      <a:rPr lang="en-US" b="1"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𝑞</m:t>
                        </m:r>
                        <m:r>
                          <a:rPr lang="en-US" i="1">
                            <a:latin typeface="Cambria Math" panose="02040503050406030204" pitchFamily="18" charset="0"/>
                          </a:rPr>
                          <m:t>/2</m:t>
                        </m:r>
                      </m:e>
                    </m:d>
                  </m:oMath>
                </a14:m>
                <a:r>
                  <a:rPr lang="en-US" b="1" dirty="0"/>
                  <a:t>.</a:t>
                </a:r>
              </a:p>
              <a:p>
                <a:r>
                  <a:rPr lang="en-US" dirty="0"/>
                  <a:t>output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𝒖</m:t>
                    </m:r>
                    <m:r>
                      <a:rPr lang="en-US" b="1" i="1">
                        <a:latin typeface="Cambria Math" panose="02040503050406030204" pitchFamily="18" charset="0"/>
                      </a:rPr>
                      <m:t>, </m:t>
                    </m:r>
                    <m:r>
                      <a:rPr lang="en-US" b="1" i="1">
                        <a:latin typeface="Cambria Math" panose="02040503050406030204" pitchFamily="18" charset="0"/>
                      </a:rPr>
                      <m:t>𝒗</m:t>
                    </m:r>
                    <m:r>
                      <a:rPr lang="en-US" b="1" i="1">
                        <a:latin typeface="Cambria Math" panose="02040503050406030204" pitchFamily="18" charset="0"/>
                      </a:rPr>
                      <m:t>)</m:t>
                    </m:r>
                  </m:oMath>
                </a14:m>
                <a:r>
                  <a:rPr lang="en-US" dirty="0"/>
                  <a:t>.</a:t>
                </a:r>
              </a:p>
              <a:p>
                <a:pPr marL="0" indent="0">
                  <a:buNone/>
                </a:pPr>
                <a:r>
                  <a:rPr lang="en-US" b="1" dirty="0"/>
                  <a:t>Dec </a:t>
                </a:r>
                <a:r>
                  <a:rPr lang="en-US" dirty="0"/>
                  <a:t>(on input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rPr>
                          <m:t>𝒖</m:t>
                        </m:r>
                        <m:r>
                          <a:rPr lang="en-US" b="1" i="1">
                            <a:latin typeface="Cambria Math" panose="02040503050406030204" pitchFamily="18" charset="0"/>
                          </a:rPr>
                          <m:t>, </m:t>
                        </m:r>
                        <m:r>
                          <a:rPr lang="en-US" b="1" i="1">
                            <a:latin typeface="Cambria Math" panose="02040503050406030204" pitchFamily="18" charset="0"/>
                          </a:rPr>
                          <m:t>𝒗</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𝑞</m:t>
                        </m:r>
                      </m:sub>
                      <m:sup>
                        <m:r>
                          <a:rPr lang="en-US" i="1">
                            <a:latin typeface="Cambria Math" panose="02040503050406030204" pitchFamily="18" charset="0"/>
                          </a:rPr>
                          <m:t>𝑘</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𝑞</m:t>
                        </m:r>
                      </m:sub>
                    </m:sSub>
                  </m:oMath>
                </a14:m>
                <a:r>
                  <a:rPr lang="en-US" b="1" dirty="0"/>
                  <a:t> </a:t>
                </a:r>
                <a:r>
                  <a:rPr lang="en-US" dirty="0"/>
                  <a:t>):</a:t>
                </a:r>
              </a:p>
              <a:p>
                <a:r>
                  <a:rPr lang="en-US" dirty="0"/>
                  <a:t>output </a:t>
                </a:r>
                <a14:m>
                  <m:oMath xmlns:m="http://schemas.openxmlformats.org/officeDocument/2006/math">
                    <m:r>
                      <a:rPr lang="en-US" b="1" i="1">
                        <a:latin typeface="Cambria Math" panose="02040503050406030204" pitchFamily="18" charset="0"/>
                      </a:rPr>
                      <m:t>𝒗</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rPr>
                      <m:t>𝒖</m:t>
                    </m:r>
                  </m:oMath>
                </a14:m>
                <a:r>
                  <a:rPr lang="en-US" dirty="0"/>
                  <a:t> (rounded).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334906"/>
              </a:xfrm>
              <a:blipFill>
                <a:blip r:embed="rId2"/>
                <a:stretch>
                  <a:fillRect l="-539" t="-571" r="-778"/>
                </a:stretch>
              </a:blipFill>
            </p:spPr>
            <p:txBody>
              <a:bodyPr/>
              <a:lstStyle/>
              <a:p>
                <a:r>
                  <a:rPr lang="en-US">
                    <a:noFill/>
                  </a:rPr>
                  <a:t> </a:t>
                </a:r>
              </a:p>
            </p:txBody>
          </p:sp>
        </mc:Fallback>
      </mc:AlternateContent>
      <p:grpSp>
        <p:nvGrpSpPr>
          <p:cNvPr id="12" name="Group 11"/>
          <p:cNvGrpSpPr/>
          <p:nvPr/>
        </p:nvGrpSpPr>
        <p:grpSpPr>
          <a:xfrm>
            <a:off x="4559693" y="3852617"/>
            <a:ext cx="2242504" cy="642610"/>
            <a:chOff x="4597400" y="3108123"/>
            <a:chExt cx="2242504" cy="642610"/>
          </a:xfrm>
        </p:grpSpPr>
        <p:cxnSp>
          <p:nvCxnSpPr>
            <p:cNvPr id="15" name="Straight Arrow Connector 14">
              <a:extLst>
                <a:ext uri="{FF2B5EF4-FFF2-40B4-BE49-F238E27FC236}">
                  <a16:creationId xmlns:a16="http://schemas.microsoft.com/office/drawing/2014/main" id="{592D37F3-873F-42E9-B79E-3FAEF3B5D811}"/>
                </a:ext>
              </a:extLst>
            </p:cNvPr>
            <p:cNvCxnSpPr/>
            <p:nvPr/>
          </p:nvCxnSpPr>
          <p:spPr>
            <a:xfrm flipH="1">
              <a:off x="4597400" y="3369733"/>
              <a:ext cx="863600" cy="381000"/>
            </a:xfrm>
            <a:prstGeom prst="straightConnector1">
              <a:avLst/>
            </a:prstGeom>
            <a:ln w="28575"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1A2C7A-709A-4121-9732-6BA07BDE77D0}"/>
                    </a:ext>
                  </a:extLst>
                </p:cNvPr>
                <p:cNvSpPr txBox="1"/>
                <p:nvPr/>
              </p:nvSpPr>
              <p:spPr>
                <a:xfrm>
                  <a:off x="5461000" y="3108123"/>
                  <a:ext cx="1378904" cy="523220"/>
                </a:xfrm>
                <a:prstGeom prst="rect">
                  <a:avLst/>
                </a:prstGeom>
                <a:noFill/>
              </p:spPr>
              <p:txBody>
                <a:bodyPr wrap="none" rtlCol="0">
                  <a:spAutoFit/>
                </a:bodyPr>
                <a:lstStyle/>
                <a:p>
                  <a:r>
                    <a:rPr lang="en-US" sz="1400" dirty="0">
                      <a:solidFill>
                        <a:srgbClr val="008000"/>
                      </a:solidFill>
                    </a:rPr>
                    <a:t>viewed as a poly</a:t>
                  </a:r>
                </a:p>
                <a:p>
                  <a:r>
                    <a:rPr lang="en-US" sz="1400" dirty="0">
                      <a:solidFill>
                        <a:srgbClr val="008000"/>
                      </a:solidFill>
                    </a:rPr>
                    <a:t>with </a:t>
                  </a:r>
                  <a14:m>
                    <m:oMath xmlns:m="http://schemas.openxmlformats.org/officeDocument/2006/math">
                      <m:r>
                        <a:rPr lang="en-US" sz="1400" b="0" i="1" smtClean="0">
                          <a:solidFill>
                            <a:srgbClr val="008000"/>
                          </a:solidFill>
                          <a:latin typeface="Cambria Math" panose="02040503050406030204" pitchFamily="18" charset="0"/>
                        </a:rPr>
                        <m:t>{0,1}</m:t>
                      </m:r>
                    </m:oMath>
                  </a14:m>
                  <a:r>
                    <a:rPr lang="en-US" sz="1400" dirty="0">
                      <a:solidFill>
                        <a:srgbClr val="008000"/>
                      </a:solidFill>
                    </a:rPr>
                    <a:t>-coeff.</a:t>
                  </a:r>
                </a:p>
              </p:txBody>
            </p:sp>
          </mc:Choice>
          <mc:Fallback xmlns="">
            <p:sp>
              <p:nvSpPr>
                <p:cNvPr id="7" name="TextBox 6">
                  <a:extLst>
                    <a:ext uri="{FF2B5EF4-FFF2-40B4-BE49-F238E27FC236}">
                      <a16:creationId xmlns:a16="http://schemas.microsoft.com/office/drawing/2014/main" id="{2C1A2C7A-709A-4121-9732-6BA07BDE77D0}"/>
                    </a:ext>
                  </a:extLst>
                </p:cNvPr>
                <p:cNvSpPr txBox="1">
                  <a:spLocks noRot="1" noChangeAspect="1" noMove="1" noResize="1" noEditPoints="1" noAdjustHandles="1" noChangeArrowheads="1" noChangeShapeType="1" noTextEdit="1"/>
                </p:cNvSpPr>
                <p:nvPr/>
              </p:nvSpPr>
              <p:spPr>
                <a:xfrm>
                  <a:off x="5461000" y="3108123"/>
                  <a:ext cx="1378904" cy="523220"/>
                </a:xfrm>
                <a:prstGeom prst="rect">
                  <a:avLst/>
                </a:prstGeom>
                <a:blipFill>
                  <a:blip r:embed="rId3"/>
                  <a:stretch>
                    <a:fillRect l="-1327" t="-2326" b="-10465"/>
                  </a:stretch>
                </a:blipFill>
              </p:spPr>
              <p:txBody>
                <a:bodyPr/>
                <a:lstStyle/>
                <a:p>
                  <a:r>
                    <a:rPr lang="en-US">
                      <a:noFill/>
                    </a:rPr>
                    <a:t> </a:t>
                  </a:r>
                </a:p>
              </p:txBody>
            </p:sp>
          </mc:Fallback>
        </mc:AlternateContent>
      </p:grpSp>
      <p:cxnSp>
        <p:nvCxnSpPr>
          <p:cNvPr id="7" name="Straight Connector 6"/>
          <p:cNvCxnSpPr/>
          <p:nvPr/>
        </p:nvCxnSpPr>
        <p:spPr>
          <a:xfrm>
            <a:off x="622169" y="2026762"/>
            <a:ext cx="109162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069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err="1"/>
              <a:t>Kyber.CCAKEM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054769"/>
              </a:xfrm>
            </p:spPr>
            <p:txBody>
              <a:bodyPr>
                <a:normAutofit/>
              </a:bodyPr>
              <a:lstStyle/>
              <a:p>
                <a:pPr marL="0" indent="0">
                  <a:buNone/>
                </a:pPr>
                <a:r>
                  <a:rPr lang="en-US" b="1" dirty="0"/>
                  <a:t>IND-CCA-secure KEM. </a:t>
                </a:r>
              </a:p>
              <a:p>
                <a:pPr marL="0" indent="0">
                  <a:buNone/>
                </a:pPr>
                <a:r>
                  <a:rPr lang="en-US" dirty="0"/>
                  <a:t>Let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m:t>
                    </m:r>
                    <m:r>
                      <a:rPr lang="en-US" i="1" dirty="0" smtClean="0">
                        <a:latin typeface="Cambria Math" panose="02040503050406030204" pitchFamily="18" charset="0"/>
                      </a:rPr>
                      <m:t>𝐻</m:t>
                    </m:r>
                  </m:oMath>
                </a14:m>
                <a:r>
                  <a:rPr lang="en-US" dirty="0"/>
                  <a:t> be two hash functions.</a:t>
                </a:r>
              </a:p>
              <a:p>
                <a:pPr marL="0" indent="0">
                  <a:buNone/>
                </a:pPr>
                <a:r>
                  <a:rPr lang="en-US" b="1" dirty="0" err="1"/>
                  <a:t>Encaps</a:t>
                </a:r>
                <a:r>
                  <a:rPr lang="en-US" b="1" dirty="0"/>
                  <a:t> </a:t>
                </a:r>
                <a:r>
                  <a:rPr lang="en-US" dirty="0"/>
                  <a:t>(with input </a:t>
                </a:r>
                <a14:m>
                  <m:oMath xmlns:m="http://schemas.openxmlformats.org/officeDocument/2006/math">
                    <m:r>
                      <a:rPr lang="en-US" b="0" i="1" smtClean="0">
                        <a:latin typeface="Cambria Math" panose="02040503050406030204" pitchFamily="18" charset="0"/>
                      </a:rPr>
                      <m:t>𝑝𝑘</m:t>
                    </m:r>
                  </m:oMath>
                </a14:m>
                <a:r>
                  <a:rPr lang="en-US" dirty="0"/>
                  <a:t>):</a:t>
                </a:r>
              </a:p>
              <a:p>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256</m:t>
                        </m:r>
                      </m:sup>
                    </m:sSup>
                  </m:oMath>
                </a14:m>
                <a:r>
                  <a:rPr lang="en-US" dirty="0"/>
                  <a:t>; set </a:t>
                </a:r>
                <a14:m>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𝑘</m:t>
                        </m:r>
                      </m:e>
                    </m:acc>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𝑝𝑘</m:t>
                            </m:r>
                          </m:e>
                        </m:d>
                        <m:r>
                          <a:rPr lang="en-US" b="0" i="1" smtClean="0">
                            <a:latin typeface="Cambria Math" panose="02040503050406030204" pitchFamily="18" charset="0"/>
                          </a:rPr>
                          <m:t>, </m:t>
                        </m:r>
                        <m:r>
                          <a:rPr lang="en-US" b="0" i="1" smtClean="0">
                            <a:latin typeface="Cambria Math" panose="02040503050406030204" pitchFamily="18" charset="0"/>
                          </a:rPr>
                          <m:t>𝑚</m:t>
                        </m:r>
                      </m:e>
                    </m:d>
                  </m:oMath>
                </a14:m>
                <a:r>
                  <a:rPr lang="en-US" dirty="0"/>
                  <a:t>;</a:t>
                </a:r>
              </a:p>
              <a:p>
                <a:r>
                  <a:rPr lang="en-US" altLang="zh-CN" b="0" dirty="0"/>
                  <a:t>output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r>
                      <a:rPr lang="en-US" b="1" i="0" smtClean="0">
                        <a:latin typeface="Cambria Math" panose="02040503050406030204" pitchFamily="18" charset="0"/>
                      </a:rPr>
                      <m:t>𝐊𝐲𝐛𝐞𝐫</m:t>
                    </m:r>
                    <m:r>
                      <a:rPr lang="en-US" b="1" i="0" smtClean="0">
                        <a:latin typeface="Cambria Math" panose="02040503050406030204" pitchFamily="18" charset="0"/>
                      </a:rPr>
                      <m:t>.</m:t>
                    </m:r>
                    <m:r>
                      <a:rPr lang="en-US" b="1" i="0" smtClean="0">
                        <a:latin typeface="Cambria Math" panose="02040503050406030204" pitchFamily="18" charset="0"/>
                      </a:rPr>
                      <m:t>𝐂𝐏𝐀</m:t>
                    </m:r>
                    <m:r>
                      <a:rPr lang="en-US" b="1" i="0" smtClean="0">
                        <a:latin typeface="Cambria Math" panose="02040503050406030204" pitchFamily="18" charset="0"/>
                      </a:rPr>
                      <m:t>.</m:t>
                    </m:r>
                    <m:r>
                      <a:rPr lang="en-US" b="1" i="0" smtClean="0">
                        <a:latin typeface="Cambria Math" panose="02040503050406030204" pitchFamily="18" charset="0"/>
                      </a:rPr>
                      <m:t>𝐄𝐧𝐜</m:t>
                    </m:r>
                    <m:d>
                      <m:dPr>
                        <m:ctrlPr>
                          <a:rPr lang="en-US" b="0" i="1" smtClean="0">
                            <a:latin typeface="Cambria Math" panose="02040503050406030204" pitchFamily="18" charset="0"/>
                          </a:rPr>
                        </m:ctrlPr>
                      </m:dPr>
                      <m:e>
                        <m:r>
                          <a:rPr lang="en-US" b="0" i="1" smtClean="0">
                            <a:latin typeface="Cambria Math" panose="02040503050406030204" pitchFamily="18" charset="0"/>
                          </a:rPr>
                          <m:t>𝑝𝑘</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e>
                    </m:d>
                  </m:oMath>
                </a14:m>
                <a:r>
                  <a:rPr lang="en-US" dirty="0"/>
                  <a:t> </a:t>
                </a:r>
                <a:r>
                  <a:rPr lang="en-US" altLang="zh-CN" dirty="0"/>
                  <a:t>and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𝐻</m:t>
                    </m:r>
                    <m:r>
                      <a:rPr lang="en-US" altLang="zh-CN"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𝑘</m:t>
                        </m:r>
                      </m:e>
                    </m:acc>
                    <m:r>
                      <a:rPr lang="en-US" i="1">
                        <a:latin typeface="Cambria Math" panose="02040503050406030204" pitchFamily="18" charset="0"/>
                      </a:rPr>
                      <m:t>,</m:t>
                    </m:r>
                    <m:r>
                      <a:rPr lang="en-US" altLang="zh-CN" b="0" i="1" smtClean="0">
                        <a:latin typeface="Cambria Math" panose="02040503050406030204" pitchFamily="18" charset="0"/>
                      </a:rPr>
                      <m:t>𝐻</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e>
                    </m:d>
                    <m:r>
                      <a:rPr lang="en-US" altLang="zh-CN" b="0" i="1" smtClean="0">
                        <a:latin typeface="Cambria Math" panose="02040503050406030204" pitchFamily="18" charset="0"/>
                      </a:rPr>
                      <m:t>)</m:t>
                    </m:r>
                  </m:oMath>
                </a14:m>
                <a:r>
                  <a:rPr lang="en-US" dirty="0"/>
                  <a:t>.</a:t>
                </a:r>
              </a:p>
              <a:p>
                <a:pPr marL="0" indent="0">
                  <a:buNone/>
                </a:pPr>
                <a:endParaRPr lang="en-US" dirty="0"/>
              </a:p>
              <a:p>
                <a:pPr marL="0" indent="0">
                  <a:buNone/>
                </a:pPr>
                <a:r>
                  <a:rPr lang="en-US" b="1" dirty="0" err="1"/>
                  <a:t>Decaps</a:t>
                </a:r>
                <a:r>
                  <a:rPr lang="en-US" b="1" dirty="0"/>
                  <a:t> </a:t>
                </a:r>
                <a:r>
                  <a:rPr lang="en-US" dirty="0"/>
                  <a:t>(with input </a:t>
                </a:r>
                <a14:m>
                  <m:oMath xmlns:m="http://schemas.openxmlformats.org/officeDocument/2006/math">
                    <m:r>
                      <a:rPr lang="en-US" i="1" dirty="0" smtClean="0">
                        <a:latin typeface="Cambria Math" panose="02040503050406030204" pitchFamily="18" charset="0"/>
                      </a:rPr>
                      <m:t>𝑠𝑘</m:t>
                    </m:r>
                  </m:oMath>
                </a14:m>
                <a:r>
                  <a:rPr lang="en-US" dirty="0"/>
                  <a:t> and </a:t>
                </a:r>
                <a14:m>
                  <m:oMath xmlns:m="http://schemas.openxmlformats.org/officeDocument/2006/math">
                    <m:r>
                      <a:rPr lang="en-US" b="0" i="1" smtClean="0">
                        <a:latin typeface="Cambria Math" panose="02040503050406030204" pitchFamily="18" charset="0"/>
                      </a:rPr>
                      <m:t>𝑐</m:t>
                    </m:r>
                  </m:oMath>
                </a14:m>
                <a:r>
                  <a:rPr lang="en-US" dirty="0"/>
                  <a:t>):</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1" i="0" smtClean="0">
                        <a:latin typeface="Cambria Math" panose="02040503050406030204" pitchFamily="18" charset="0"/>
                      </a:rPr>
                      <m:t>𝐊𝐲𝐛𝐞𝐫</m:t>
                    </m:r>
                    <m:r>
                      <a:rPr lang="en-US" b="1" i="0" smtClean="0">
                        <a:latin typeface="Cambria Math" panose="02040503050406030204" pitchFamily="18" charset="0"/>
                      </a:rPr>
                      <m:t>.</m:t>
                    </m:r>
                    <m:r>
                      <a:rPr lang="en-US" b="1" i="0" smtClean="0">
                        <a:latin typeface="Cambria Math" panose="02040503050406030204" pitchFamily="18" charset="0"/>
                      </a:rPr>
                      <m:t>𝐂𝐏𝐀</m:t>
                    </m:r>
                    <m:r>
                      <a:rPr lang="en-US" b="1" i="0" smtClean="0">
                        <a:latin typeface="Cambria Math" panose="02040503050406030204" pitchFamily="18" charset="0"/>
                      </a:rPr>
                      <m:t>.</m:t>
                    </m:r>
                    <m:r>
                      <a:rPr lang="en-US" b="1" i="0" smtClean="0">
                        <a:latin typeface="Cambria Math" panose="02040503050406030204" pitchFamily="18" charset="0"/>
                      </a:rPr>
                      <m:t>𝐃𝐞𝐜</m:t>
                    </m:r>
                    <m:r>
                      <a:rPr lang="en-US" b="0" i="1" smtClean="0">
                        <a:latin typeface="Cambria Math" panose="02040503050406030204" pitchFamily="18" charset="0"/>
                      </a:rPr>
                      <m:t>(</m:t>
                    </m:r>
                    <m:r>
                      <a:rPr lang="en-US" b="0" i="1" smtClean="0">
                        <a:latin typeface="Cambria Math" panose="02040503050406030204" pitchFamily="18" charset="0"/>
                      </a:rPr>
                      <m:t>𝑠𝑘</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set </a:t>
                </a:r>
                <a14:m>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𝑘</m:t>
                        </m:r>
                      </m:e>
                    </m:acc>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𝑟</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𝑝𝑘</m:t>
                            </m:r>
                          </m:e>
                        </m:d>
                        <m:r>
                          <a:rPr lang="en-US" i="1">
                            <a:latin typeface="Cambria Math" panose="02040503050406030204" pitchFamily="18" charset="0"/>
                          </a:rPr>
                          <m:t>, </m:t>
                        </m:r>
                        <m:r>
                          <a:rPr lang="en-US" i="1">
                            <a:latin typeface="Cambria Math" panose="02040503050406030204" pitchFamily="18" charset="0"/>
                          </a:rPr>
                          <m:t>𝑚</m:t>
                        </m:r>
                        <m:r>
                          <a:rPr lang="en-US" b="0" i="1" smtClean="0">
                            <a:latin typeface="Cambria Math" panose="02040503050406030204" pitchFamily="18" charset="0"/>
                          </a:rPr>
                          <m:t>′</m:t>
                        </m:r>
                      </m:e>
                    </m:d>
                  </m:oMath>
                </a14:m>
                <a:r>
                  <a:rPr lang="en-US" dirty="0"/>
                  <a:t>;</a:t>
                </a:r>
              </a:p>
              <a:p>
                <a:r>
                  <a:rPr lang="en-US" dirty="0"/>
                  <a:t>set </a:t>
                </a:r>
                <a14:m>
                  <m:oMath xmlns:m="http://schemas.openxmlformats.org/officeDocument/2006/math">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 ≔</m:t>
                    </m:r>
                    <m:r>
                      <a:rPr lang="en-US" b="1" i="1">
                        <a:latin typeface="Cambria Math" panose="02040503050406030204" pitchFamily="18" charset="0"/>
                      </a:rPr>
                      <m:t>𝐊𝐲𝐛𝐞𝐫</m:t>
                    </m:r>
                    <m:r>
                      <a:rPr lang="en-US" b="1">
                        <a:latin typeface="Cambria Math" panose="02040503050406030204" pitchFamily="18" charset="0"/>
                      </a:rPr>
                      <m:t>.</m:t>
                    </m:r>
                    <m:r>
                      <a:rPr lang="en-US" b="1" i="1">
                        <a:latin typeface="Cambria Math" panose="02040503050406030204" pitchFamily="18" charset="0"/>
                      </a:rPr>
                      <m:t>𝐂𝐏𝐀</m:t>
                    </m:r>
                    <m:r>
                      <a:rPr lang="en-US" b="1">
                        <a:latin typeface="Cambria Math" panose="02040503050406030204" pitchFamily="18" charset="0"/>
                      </a:rPr>
                      <m:t>.</m:t>
                    </m:r>
                    <m:r>
                      <a:rPr lang="en-US" b="1" i="1">
                        <a:latin typeface="Cambria Math" panose="02040503050406030204" pitchFamily="18" charset="0"/>
                      </a:rPr>
                      <m:t>𝐄𝐧𝐜</m:t>
                    </m:r>
                    <m:d>
                      <m:dPr>
                        <m:ctrlPr>
                          <a:rPr lang="en-US" i="1">
                            <a:latin typeface="Cambria Math" panose="02040503050406030204" pitchFamily="18" charset="0"/>
                          </a:rPr>
                        </m:ctrlPr>
                      </m:dPr>
                      <m:e>
                        <m:r>
                          <a:rPr lang="en-US" i="1">
                            <a:latin typeface="Cambria Math" panose="02040503050406030204" pitchFamily="18" charset="0"/>
                          </a:rPr>
                          <m:t>𝑝𝑘</m:t>
                        </m:r>
                        <m:r>
                          <a:rPr lang="en-US" i="1">
                            <a:latin typeface="Cambria Math" panose="02040503050406030204" pitchFamily="18" charset="0"/>
                          </a:rPr>
                          <m:t>, </m:t>
                        </m:r>
                        <m:r>
                          <a:rPr lang="en-US" i="1">
                            <a:latin typeface="Cambria Math" panose="02040503050406030204" pitchFamily="18" charset="0"/>
                          </a:rPr>
                          <m:t>𝑚</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𝑟</m:t>
                        </m:r>
                        <m:r>
                          <a:rPr lang="en-US" b="0" i="1" smtClean="0">
                            <a:latin typeface="Cambria Math" panose="02040503050406030204" pitchFamily="18" charset="0"/>
                          </a:rPr>
                          <m:t>′</m:t>
                        </m:r>
                      </m:e>
                    </m:d>
                  </m:oMath>
                </a14:m>
                <a:r>
                  <a:rPr lang="en-US" dirty="0"/>
                  <a:t>;</a:t>
                </a:r>
              </a:p>
              <a:p>
                <a:r>
                  <a:rPr lang="en-US" dirty="0"/>
                  <a:t>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return </a:t>
                </a:r>
                <a14:m>
                  <m:oMath xmlns:m="http://schemas.openxmlformats.org/officeDocument/2006/math">
                    <m:r>
                      <a:rPr lang="en-US" altLang="zh-CN" i="1">
                        <a:latin typeface="Cambria Math" panose="02040503050406030204" pitchFamily="18" charset="0"/>
                      </a:rPr>
                      <m:t>𝑘</m:t>
                    </m:r>
                    <m:r>
                      <a:rPr lang="en-US" altLang="zh-CN" i="1">
                        <a:latin typeface="Cambria Math" panose="02040503050406030204" pitchFamily="18" charset="0"/>
                      </a:rPr>
                      <m:t>≔</m:t>
                    </m:r>
                    <m:r>
                      <a:rPr lang="en-US" altLang="zh-CN" i="1">
                        <a:latin typeface="Cambria Math" panose="02040503050406030204" pitchFamily="18" charset="0"/>
                      </a:rPr>
                      <m:t>𝐻</m:t>
                    </m:r>
                    <m:r>
                      <a:rPr lang="en-US" altLang="zh-CN"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𝑘</m:t>
                        </m:r>
                      </m:e>
                    </m:acc>
                    <m:r>
                      <a:rPr lang="en-US" i="1">
                        <a:latin typeface="Cambria Math" panose="02040503050406030204" pitchFamily="18" charset="0"/>
                      </a:rPr>
                      <m:t>,</m:t>
                    </m:r>
                    <m:r>
                      <a:rPr lang="en-US" altLang="zh-CN" i="1">
                        <a:latin typeface="Cambria Math" panose="02040503050406030204" pitchFamily="18" charset="0"/>
                      </a:rPr>
                      <m:t>𝐻</m:t>
                    </m:r>
                    <m:d>
                      <m:dPr>
                        <m:ctrlPr>
                          <a:rPr lang="en-US" altLang="zh-CN" i="1">
                            <a:latin typeface="Cambria Math" panose="02040503050406030204" pitchFamily="18" charset="0"/>
                          </a:rPr>
                        </m:ctrlPr>
                      </m:dPr>
                      <m:e>
                        <m:r>
                          <a:rPr lang="en-US" altLang="zh-CN" i="1">
                            <a:latin typeface="Cambria Math" panose="02040503050406030204" pitchFamily="18" charset="0"/>
                          </a:rPr>
                          <m:t>𝑐</m:t>
                        </m:r>
                      </m:e>
                    </m:d>
                    <m:r>
                      <a:rPr lang="en-US" altLang="zh-CN" i="1">
                        <a:latin typeface="Cambria Math" panose="02040503050406030204" pitchFamily="18" charset="0"/>
                      </a:rPr>
                      <m:t>)</m:t>
                    </m:r>
                  </m:oMath>
                </a14:m>
                <a:r>
                  <a:rPr lang="en-US" dirty="0"/>
                  <a:t>.</a:t>
                </a:r>
              </a:p>
              <a:p>
                <a:pPr marL="0" indent="0">
                  <a:buNone/>
                </a:pPr>
                <a:r>
                  <a:rPr lang="en-US" dirty="0"/>
                  <a:t>	  else return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 </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r>
                      <a:rPr lang="en-US" b="0" i="1" smtClean="0">
                        <a:latin typeface="Cambria Math" panose="02040503050406030204" pitchFamily="18" charset="0"/>
                      </a:rPr>
                      <m:t>)</m:t>
                    </m:r>
                  </m:oMath>
                </a14:m>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054769"/>
              </a:xfrm>
              <a:blipFill>
                <a:blip r:embed="rId2"/>
                <a:stretch>
                  <a:fillRect l="-539" t="-60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62339AE-B9C0-48AA-B647-4FE1551A6B8A}"/>
              </a:ext>
            </a:extLst>
          </p:cNvPr>
          <p:cNvGrpSpPr/>
          <p:nvPr/>
        </p:nvGrpSpPr>
        <p:grpSpPr>
          <a:xfrm>
            <a:off x="3433313" y="5624423"/>
            <a:ext cx="1531517" cy="1063866"/>
            <a:chOff x="3433313" y="5624423"/>
            <a:chExt cx="1531517" cy="1063866"/>
          </a:xfrm>
        </p:grpSpPr>
        <p:cxnSp>
          <p:nvCxnSpPr>
            <p:cNvPr id="9" name="Straight Arrow Connector 8">
              <a:extLst>
                <a:ext uri="{FF2B5EF4-FFF2-40B4-BE49-F238E27FC236}">
                  <a16:creationId xmlns:a16="http://schemas.microsoft.com/office/drawing/2014/main" id="{71C7EF66-D2B6-4106-BF81-E3EA8251E312}"/>
                </a:ext>
              </a:extLst>
            </p:cNvPr>
            <p:cNvCxnSpPr/>
            <p:nvPr/>
          </p:nvCxnSpPr>
          <p:spPr>
            <a:xfrm flipH="1" flipV="1">
              <a:off x="3433313" y="5624423"/>
              <a:ext cx="276045" cy="802256"/>
            </a:xfrm>
            <a:prstGeom prst="straightConnector1">
              <a:avLst/>
            </a:prstGeom>
            <a:ln w="28575">
              <a:solidFill>
                <a:srgbClr val="00B050"/>
              </a:solidFill>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EA4C4F-0A16-4803-9A93-90F122B4B852}"/>
                    </a:ext>
                  </a:extLst>
                </p:cNvPr>
                <p:cNvSpPr txBox="1"/>
                <p:nvPr/>
              </p:nvSpPr>
              <p:spPr>
                <a:xfrm>
                  <a:off x="3709358" y="6165069"/>
                  <a:ext cx="1255472" cy="523220"/>
                </a:xfrm>
                <a:prstGeom prst="rect">
                  <a:avLst/>
                </a:prstGeom>
                <a:noFill/>
              </p:spPr>
              <p:txBody>
                <a:bodyPr wrap="none" rtlCol="0">
                  <a:spAutoFit/>
                </a:bodyPr>
                <a:lstStyle/>
                <a:p>
                  <a:r>
                    <a:rPr lang="en-US" sz="1400" dirty="0">
                      <a:solidFill>
                        <a:srgbClr val="008000"/>
                      </a:solidFill>
                    </a:rPr>
                    <a:t>random string </a:t>
                  </a:r>
                </a:p>
                <a:p>
                  <a:r>
                    <a:rPr lang="en-US" sz="1400" dirty="0">
                      <a:solidFill>
                        <a:srgbClr val="008000"/>
                      </a:solidFill>
                    </a:rPr>
                    <a:t>included in </a:t>
                  </a:r>
                  <a14:m>
                    <m:oMath xmlns:m="http://schemas.openxmlformats.org/officeDocument/2006/math">
                      <m:r>
                        <a:rPr lang="en-US" sz="1400" i="1" dirty="0" smtClean="0">
                          <a:solidFill>
                            <a:srgbClr val="008000"/>
                          </a:solidFill>
                          <a:latin typeface="Cambria Math" panose="02040503050406030204" pitchFamily="18" charset="0"/>
                        </a:rPr>
                        <m:t>𝑠𝑘</m:t>
                      </m:r>
                    </m:oMath>
                  </a14:m>
                  <a:endParaRPr lang="en-US" sz="1400" dirty="0">
                    <a:solidFill>
                      <a:srgbClr val="008000"/>
                    </a:solidFill>
                  </a:endParaRPr>
                </a:p>
              </p:txBody>
            </p:sp>
          </mc:Choice>
          <mc:Fallback xmlns="">
            <p:sp>
              <p:nvSpPr>
                <p:cNvPr id="10" name="TextBox 9">
                  <a:extLst>
                    <a:ext uri="{FF2B5EF4-FFF2-40B4-BE49-F238E27FC236}">
                      <a16:creationId xmlns:a16="http://schemas.microsoft.com/office/drawing/2014/main" id="{1AEA4C4F-0A16-4803-9A93-90F122B4B852}"/>
                    </a:ext>
                  </a:extLst>
                </p:cNvPr>
                <p:cNvSpPr txBox="1">
                  <a:spLocks noRot="1" noChangeAspect="1" noMove="1" noResize="1" noEditPoints="1" noAdjustHandles="1" noChangeArrowheads="1" noChangeShapeType="1" noTextEdit="1"/>
                </p:cNvSpPr>
                <p:nvPr/>
              </p:nvSpPr>
              <p:spPr>
                <a:xfrm>
                  <a:off x="3709358" y="6165069"/>
                  <a:ext cx="1255472" cy="523220"/>
                </a:xfrm>
                <a:prstGeom prst="rect">
                  <a:avLst/>
                </a:prstGeom>
                <a:blipFill>
                  <a:blip r:embed="rId3"/>
                  <a:stretch>
                    <a:fillRect l="-1456" t="-1163" r="-485" b="-11628"/>
                  </a:stretch>
                </a:blipFill>
              </p:spPr>
              <p:txBody>
                <a:bodyPr/>
                <a:lstStyle/>
                <a:p>
                  <a:r>
                    <a:rPr lang="en-US">
                      <a:noFill/>
                    </a:rPr>
                    <a:t> </a:t>
                  </a:r>
                </a:p>
              </p:txBody>
            </p:sp>
          </mc:Fallback>
        </mc:AlternateContent>
      </p:grpSp>
    </p:spTree>
    <p:extLst>
      <p:ext uri="{BB962C8B-B14F-4D97-AF65-F5344CB8AC3E}">
        <p14:creationId xmlns:p14="http://schemas.microsoft.com/office/powerpoint/2010/main" val="152032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err="1"/>
              <a:t>Kyber.CPAPKE</a:t>
            </a:r>
            <a:r>
              <a:rPr lang="en-US" dirty="0"/>
              <a:t> (some details)</a:t>
            </a:r>
          </a:p>
        </p:txBody>
      </p:sp>
      <p:sp>
        <p:nvSpPr>
          <p:cNvPr id="3" name="Content Placeholder 2"/>
          <p:cNvSpPr>
            <a:spLocks noGrp="1"/>
          </p:cNvSpPr>
          <p:nvPr>
            <p:ph idx="1"/>
          </p:nvPr>
        </p:nvSpPr>
        <p:spPr>
          <a:xfrm>
            <a:off x="894080" y="1185164"/>
            <a:ext cx="10180320" cy="5481966"/>
          </a:xfrm>
        </p:spPr>
        <p:txBody>
          <a:bodyPr>
            <a:normAutofit/>
          </a:bodyPr>
          <a:lstStyle/>
          <a:p>
            <a:pPr marL="0" indent="0">
              <a:buNone/>
            </a:pPr>
            <a:r>
              <a:rPr lang="en-US" b="1" dirty="0"/>
              <a:t>IND-CPA-secure PKE. </a:t>
            </a:r>
            <a:r>
              <a:rPr lang="en-US" dirty="0"/>
              <a:t>In more detail (from </a:t>
            </a:r>
            <a:r>
              <a:rPr lang="en-US" dirty="0" err="1"/>
              <a:t>Kyber</a:t>
            </a:r>
            <a:r>
              <a:rPr lang="en-US" dirty="0"/>
              <a:t> paper):</a:t>
            </a:r>
          </a:p>
          <a:p>
            <a:pPr marL="0" indent="0">
              <a:buNone/>
            </a:pPr>
            <a:endParaRPr lang="en-US"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is CPA-secure (under </a:t>
            </a:r>
            <a:r>
              <a:rPr lang="en-US" b="1" dirty="0"/>
              <a:t>Module-LWE </a:t>
            </a:r>
            <a:r>
              <a:rPr lang="en-US" dirty="0"/>
              <a:t>hardness) </a:t>
            </a:r>
            <a:r>
              <a:rPr lang="en-US" i="1" dirty="0"/>
              <a:t>if we drop the compression/decompression</a:t>
            </a:r>
            <a:r>
              <a:rPr lang="en-US" dirty="0"/>
              <a:t>.</a:t>
            </a:r>
          </a:p>
          <a:p>
            <a:pPr marL="0" indent="0">
              <a:buNone/>
            </a:pPr>
            <a:r>
              <a:rPr lang="en-US" dirty="0"/>
              <a:t>Actual spec algorithm is more complicated, due to optimizations (encoding/decoding, NTTs, etc.) </a:t>
            </a:r>
          </a:p>
          <a:p>
            <a:pPr marL="0" indent="0">
              <a:buNone/>
            </a:pPr>
            <a:endParaRPr lang="en-US" dirty="0"/>
          </a:p>
        </p:txBody>
      </p:sp>
      <p:pic>
        <p:nvPicPr>
          <p:cNvPr id="9" name="Picture 8">
            <a:extLst>
              <a:ext uri="{FF2B5EF4-FFF2-40B4-BE49-F238E27FC236}">
                <a16:creationId xmlns:a16="http://schemas.microsoft.com/office/drawing/2014/main" id="{285B7D86-63CB-4D79-9A5B-6A87AC3DC73F}"/>
              </a:ext>
            </a:extLst>
          </p:cNvPr>
          <p:cNvPicPr>
            <a:picLocks noChangeAspect="1"/>
          </p:cNvPicPr>
          <p:nvPr/>
        </p:nvPicPr>
        <p:blipFill>
          <a:blip r:embed="rId2"/>
          <a:stretch>
            <a:fillRect/>
          </a:stretch>
        </p:blipFill>
        <p:spPr>
          <a:xfrm>
            <a:off x="147216" y="1540207"/>
            <a:ext cx="6075429" cy="2084736"/>
          </a:xfrm>
          <a:prstGeom prst="rect">
            <a:avLst/>
          </a:prstGeom>
        </p:spPr>
      </p:pic>
      <p:pic>
        <p:nvPicPr>
          <p:cNvPr id="10" name="Picture 9">
            <a:extLst>
              <a:ext uri="{FF2B5EF4-FFF2-40B4-BE49-F238E27FC236}">
                <a16:creationId xmlns:a16="http://schemas.microsoft.com/office/drawing/2014/main" id="{F37998BE-3354-4FD0-AE0C-B68C3467016F}"/>
              </a:ext>
            </a:extLst>
          </p:cNvPr>
          <p:cNvPicPr>
            <a:picLocks noChangeAspect="1"/>
          </p:cNvPicPr>
          <p:nvPr/>
        </p:nvPicPr>
        <p:blipFill>
          <a:blip r:embed="rId3"/>
          <a:stretch>
            <a:fillRect/>
          </a:stretch>
        </p:blipFill>
        <p:spPr>
          <a:xfrm>
            <a:off x="6065400" y="1575014"/>
            <a:ext cx="6126600" cy="2937933"/>
          </a:xfrm>
          <a:prstGeom prst="rect">
            <a:avLst/>
          </a:prstGeom>
        </p:spPr>
      </p:pic>
      <p:pic>
        <p:nvPicPr>
          <p:cNvPr id="11" name="Picture 10">
            <a:extLst>
              <a:ext uri="{FF2B5EF4-FFF2-40B4-BE49-F238E27FC236}">
                <a16:creationId xmlns:a16="http://schemas.microsoft.com/office/drawing/2014/main" id="{D4511DC7-3E70-4BD0-B23B-B56AFB296F56}"/>
              </a:ext>
            </a:extLst>
          </p:cNvPr>
          <p:cNvPicPr>
            <a:picLocks noChangeAspect="1"/>
          </p:cNvPicPr>
          <p:nvPr/>
        </p:nvPicPr>
        <p:blipFill>
          <a:blip r:embed="rId4"/>
          <a:stretch>
            <a:fillRect/>
          </a:stretch>
        </p:blipFill>
        <p:spPr>
          <a:xfrm>
            <a:off x="165878" y="3755627"/>
            <a:ext cx="5980720" cy="1720787"/>
          </a:xfrm>
          <a:prstGeom prst="rect">
            <a:avLst/>
          </a:prstGeom>
        </p:spPr>
      </p:pic>
      <p:grpSp>
        <p:nvGrpSpPr>
          <p:cNvPr id="6" name="Group 5"/>
          <p:cNvGrpSpPr/>
          <p:nvPr/>
        </p:nvGrpSpPr>
        <p:grpSpPr>
          <a:xfrm>
            <a:off x="6347400" y="4512947"/>
            <a:ext cx="5562600" cy="1005013"/>
            <a:chOff x="6629401" y="5130611"/>
            <a:chExt cx="5562600" cy="1005013"/>
          </a:xfrm>
        </p:grpSpPr>
        <p:sp>
          <p:nvSpPr>
            <p:cNvPr id="5" name="Rectangle 4"/>
            <p:cNvSpPr/>
            <p:nvPr/>
          </p:nvSpPr>
          <p:spPr>
            <a:xfrm>
              <a:off x="6629401" y="5130611"/>
              <a:ext cx="5562600" cy="10050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6730923" y="5237809"/>
              <a:ext cx="5461077" cy="897815"/>
            </a:xfrm>
            <a:prstGeom prst="rect">
              <a:avLst/>
            </a:prstGeom>
          </p:spPr>
        </p:pic>
      </p:grpSp>
    </p:spTree>
    <p:extLst>
      <p:ext uri="{BB962C8B-B14F-4D97-AF65-F5344CB8AC3E}">
        <p14:creationId xmlns:p14="http://schemas.microsoft.com/office/powerpoint/2010/main" val="20399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err="1"/>
              <a:t>Kyber.CCAKEM</a:t>
            </a:r>
            <a:r>
              <a:rPr lang="en-US" dirty="0"/>
              <a:t> (some details)</a:t>
            </a:r>
          </a:p>
        </p:txBody>
      </p:sp>
      <p:sp>
        <p:nvSpPr>
          <p:cNvPr id="3" name="Content Placeholder 2"/>
          <p:cNvSpPr>
            <a:spLocks noGrp="1"/>
          </p:cNvSpPr>
          <p:nvPr>
            <p:ph idx="1"/>
          </p:nvPr>
        </p:nvSpPr>
        <p:spPr>
          <a:xfrm>
            <a:off x="894080" y="1185164"/>
            <a:ext cx="10180320" cy="5054769"/>
          </a:xfrm>
        </p:spPr>
        <p:txBody>
          <a:bodyPr>
            <a:normAutofit/>
          </a:bodyPr>
          <a:lstStyle/>
          <a:p>
            <a:pPr marL="0" indent="0">
              <a:buNone/>
            </a:pPr>
            <a:r>
              <a:rPr lang="en-US" b="1" dirty="0"/>
              <a:t>IND-CCA-secure KEM. </a:t>
            </a:r>
            <a:r>
              <a:rPr lang="en-US" dirty="0"/>
              <a:t>In more detail (from </a:t>
            </a:r>
            <a:r>
              <a:rPr lang="en-US" dirty="0" err="1"/>
              <a:t>Kyber</a:t>
            </a:r>
            <a:r>
              <a:rPr lang="en-US" dirty="0"/>
              <a:t> paper):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Actual spec algorithm is a bit more complicated, due to some optimizations.</a:t>
            </a:r>
          </a:p>
          <a:p>
            <a:pPr marL="0" indent="0">
              <a:buNone/>
            </a:pPr>
            <a:endParaRPr lang="en-US"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0" y="1553046"/>
            <a:ext cx="6385701" cy="2456998"/>
          </a:xfrm>
          <a:prstGeom prst="rect">
            <a:avLst/>
          </a:prstGeom>
        </p:spPr>
      </p:pic>
      <p:pic>
        <p:nvPicPr>
          <p:cNvPr id="8" name="Picture 7"/>
          <p:cNvPicPr>
            <a:picLocks noChangeAspect="1"/>
          </p:cNvPicPr>
          <p:nvPr/>
        </p:nvPicPr>
        <p:blipFill>
          <a:blip r:embed="rId3"/>
          <a:stretch>
            <a:fillRect/>
          </a:stretch>
        </p:blipFill>
        <p:spPr>
          <a:xfrm>
            <a:off x="5817530" y="1499778"/>
            <a:ext cx="6446748" cy="3035808"/>
          </a:xfrm>
          <a:prstGeom prst="rect">
            <a:avLst/>
          </a:prstGeom>
        </p:spPr>
      </p:pic>
    </p:spTree>
    <p:extLst>
      <p:ext uri="{BB962C8B-B14F-4D97-AF65-F5344CB8AC3E}">
        <p14:creationId xmlns:p14="http://schemas.microsoft.com/office/powerpoint/2010/main" val="9974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KYBER: Security proofs</a:t>
            </a:r>
          </a:p>
        </p:txBody>
      </p:sp>
      <p:sp>
        <p:nvSpPr>
          <p:cNvPr id="3" name="Content Placeholder 2"/>
          <p:cNvSpPr>
            <a:spLocks noGrp="1"/>
          </p:cNvSpPr>
          <p:nvPr>
            <p:ph idx="1"/>
          </p:nvPr>
        </p:nvSpPr>
        <p:spPr>
          <a:xfrm>
            <a:off x="894080" y="1185164"/>
            <a:ext cx="10180320" cy="5334906"/>
          </a:xfrm>
        </p:spPr>
        <p:txBody>
          <a:bodyPr>
            <a:normAutofit/>
          </a:bodyPr>
          <a:lstStyle/>
          <a:p>
            <a:endParaRPr lang="en-US" dirty="0"/>
          </a:p>
          <a:p>
            <a:r>
              <a:rPr lang="en-US" dirty="0"/>
              <a:t>tight reduction from </a:t>
            </a:r>
            <a:r>
              <a:rPr lang="en-US" b="1" dirty="0"/>
              <a:t>Module-LWE</a:t>
            </a:r>
            <a:r>
              <a:rPr lang="en-US" dirty="0"/>
              <a:t> in </a:t>
            </a:r>
            <a:r>
              <a:rPr lang="en-US" b="1" dirty="0"/>
              <a:t>ROM:</a:t>
            </a:r>
          </a:p>
          <a:p>
            <a:endParaRPr lang="en-US" dirty="0"/>
          </a:p>
          <a:p>
            <a:endParaRPr lang="en-US" dirty="0"/>
          </a:p>
          <a:p>
            <a:r>
              <a:rPr lang="en-US" dirty="0"/>
              <a:t>non-tight reduction from </a:t>
            </a:r>
            <a:r>
              <a:rPr lang="en-US" b="1" dirty="0"/>
              <a:t>Module-LWE</a:t>
            </a:r>
            <a:r>
              <a:rPr lang="en-US" dirty="0"/>
              <a:t> in </a:t>
            </a:r>
            <a:r>
              <a:rPr lang="en-US" b="1" dirty="0"/>
              <a:t>QROM:</a:t>
            </a:r>
            <a:endParaRPr lang="en-US" dirty="0"/>
          </a:p>
          <a:p>
            <a:endParaRPr lang="en-US" dirty="0"/>
          </a:p>
          <a:p>
            <a:endParaRPr lang="en-US" dirty="0"/>
          </a:p>
          <a:p>
            <a:r>
              <a:rPr lang="en-US" dirty="0"/>
              <a:t>some caveats:</a:t>
            </a:r>
          </a:p>
          <a:p>
            <a:r>
              <a:rPr lang="en-US" b="1" dirty="0"/>
              <a:t>+ </a:t>
            </a:r>
            <a:r>
              <a:rPr lang="en-US" dirty="0"/>
              <a:t>there has been more progress recently on some of these reductions;</a:t>
            </a:r>
          </a:p>
          <a:p>
            <a:r>
              <a:rPr lang="en-US" b="1" dirty="0"/>
              <a:t>- </a:t>
            </a:r>
            <a:r>
              <a:rPr lang="en-US" dirty="0"/>
              <a:t>it was observed that they actually also rely on </a:t>
            </a:r>
            <a:r>
              <a:rPr lang="en-US" b="1" dirty="0"/>
              <a:t>LWR</a:t>
            </a:r>
            <a:r>
              <a:rPr lang="en-US" dirty="0"/>
              <a:t> so it’s not clear to me what these proofs mean.</a:t>
            </a:r>
            <a:endParaRPr lang="en-US" b="1" dirty="0"/>
          </a:p>
          <a:p>
            <a:pPr marL="0" indent="0">
              <a:buNone/>
            </a:pPr>
            <a:endParaRPr lang="en-US" dirty="0"/>
          </a:p>
        </p:txBody>
      </p:sp>
      <p:pic>
        <p:nvPicPr>
          <p:cNvPr id="4" name="Picture 3">
            <a:extLst>
              <a:ext uri="{FF2B5EF4-FFF2-40B4-BE49-F238E27FC236}">
                <a16:creationId xmlns:a16="http://schemas.microsoft.com/office/drawing/2014/main" id="{8871327B-6611-42C9-B4FD-43B33523BC66}"/>
              </a:ext>
            </a:extLst>
          </p:cNvPr>
          <p:cNvPicPr>
            <a:picLocks noChangeAspect="1"/>
          </p:cNvPicPr>
          <p:nvPr/>
        </p:nvPicPr>
        <p:blipFill>
          <a:blip r:embed="rId2"/>
          <a:stretch>
            <a:fillRect/>
          </a:stretch>
        </p:blipFill>
        <p:spPr>
          <a:xfrm>
            <a:off x="2997478" y="2093169"/>
            <a:ext cx="7086300" cy="448000"/>
          </a:xfrm>
          <a:prstGeom prst="rect">
            <a:avLst/>
          </a:prstGeom>
        </p:spPr>
      </p:pic>
      <p:pic>
        <p:nvPicPr>
          <p:cNvPr id="5" name="Picture 4">
            <a:extLst>
              <a:ext uri="{FF2B5EF4-FFF2-40B4-BE49-F238E27FC236}">
                <a16:creationId xmlns:a16="http://schemas.microsoft.com/office/drawing/2014/main" id="{8CF981AE-5338-45D2-889C-B6BBEEBB9F1A}"/>
              </a:ext>
            </a:extLst>
          </p:cNvPr>
          <p:cNvPicPr>
            <a:picLocks noChangeAspect="1"/>
          </p:cNvPicPr>
          <p:nvPr/>
        </p:nvPicPr>
        <p:blipFill>
          <a:blip r:embed="rId3"/>
          <a:stretch>
            <a:fillRect/>
          </a:stretch>
        </p:blipFill>
        <p:spPr>
          <a:xfrm>
            <a:off x="2494431" y="3246874"/>
            <a:ext cx="7893601" cy="638400"/>
          </a:xfrm>
          <a:prstGeom prst="rect">
            <a:avLst/>
          </a:prstGeom>
        </p:spPr>
      </p:pic>
    </p:spTree>
    <p:extLst>
      <p:ext uri="{BB962C8B-B14F-4D97-AF65-F5344CB8AC3E}">
        <p14:creationId xmlns:p14="http://schemas.microsoft.com/office/powerpoint/2010/main" val="223428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253492"/>
            <a:ext cx="10180320" cy="559308"/>
          </a:xfrm>
        </p:spPr>
        <p:txBody>
          <a:bodyPr>
            <a:normAutofit fontScale="90000"/>
          </a:bodyPr>
          <a:lstStyle/>
          <a:p>
            <a:r>
              <a:rPr lang="en-US" dirty="0"/>
              <a:t>KYBER: Parameter sets, security strength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4080" y="1185164"/>
                <a:ext cx="10180320" cy="5419344"/>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𝑛</m:t>
                    </m:r>
                  </m:oMath>
                </a14:m>
                <a:r>
                  <a:rPr lang="en-US" dirty="0"/>
                  <a:t> chosen so you can </a:t>
                </a:r>
                <a:r>
                  <a:rPr lang="en-US" dirty="0" err="1"/>
                  <a:t>encaps</a:t>
                </a:r>
                <a:r>
                  <a:rPr lang="en-US" dirty="0"/>
                  <a:t> 256-bit keys</a:t>
                </a:r>
              </a:p>
              <a:p>
                <a14:m>
                  <m:oMath xmlns:m="http://schemas.openxmlformats.org/officeDocument/2006/math">
                    <m:r>
                      <a:rPr lang="en-US" b="0" i="1" smtClean="0">
                        <a:latin typeface="Cambria Math" panose="02040503050406030204" pitchFamily="18" charset="0"/>
                      </a:rPr>
                      <m:t>𝑘</m:t>
                    </m:r>
                  </m:oMath>
                </a14:m>
                <a:r>
                  <a:rPr lang="en-US" dirty="0"/>
                  <a:t> is the matrix dimension</a:t>
                </a:r>
              </a:p>
              <a:p>
                <a14:m>
                  <m:oMath xmlns:m="http://schemas.openxmlformats.org/officeDocument/2006/math">
                    <m:r>
                      <a:rPr lang="en-US" i="1" dirty="0" smtClean="0">
                        <a:latin typeface="Cambria Math" panose="02040503050406030204" pitchFamily="18" charset="0"/>
                      </a:rPr>
                      <m:t>𝑞</m:t>
                    </m:r>
                  </m:oMath>
                </a14:m>
                <a:r>
                  <a:rPr lang="en-US" dirty="0"/>
                  <a:t> is smallest prime </a:t>
                </a:r>
                <a:r>
                  <a:rPr lang="en-US" dirty="0" err="1"/>
                  <a:t>s.t.</a:t>
                </a:r>
                <a:r>
                  <a:rPr lang="en-US" dirty="0"/>
                  <a: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 | </m:t>
                    </m:r>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(for NTT.)</a:t>
                </a:r>
              </a:p>
              <a:p>
                <a:r>
                  <a:rPr lang="en-US" dirty="0"/>
                  <a:t>rest are set to balance security, sizes of things, and Dec failure probability.</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4080" y="1185164"/>
                <a:ext cx="10180320" cy="5419344"/>
              </a:xfrm>
              <a:blipFill>
                <a:blip r:embed="rId2"/>
                <a:stretch>
                  <a:fillRect l="-419"/>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31D0EEF-60C0-4CEA-BBF7-0C4CE6BB51FC}"/>
              </a:ext>
            </a:extLst>
          </p:cNvPr>
          <p:cNvGrpSpPr/>
          <p:nvPr/>
        </p:nvGrpSpPr>
        <p:grpSpPr>
          <a:xfrm>
            <a:off x="232559" y="872738"/>
            <a:ext cx="11853668" cy="2272714"/>
            <a:chOff x="220649" y="1595748"/>
            <a:chExt cx="11853668" cy="2272714"/>
          </a:xfrm>
        </p:grpSpPr>
        <p:pic>
          <p:nvPicPr>
            <p:cNvPr id="4" name="Picture 3">
              <a:extLst>
                <a:ext uri="{FF2B5EF4-FFF2-40B4-BE49-F238E27FC236}">
                  <a16:creationId xmlns:a16="http://schemas.microsoft.com/office/drawing/2014/main" id="{61C1F7B8-5ADB-4BC3-BC71-1FED2B20EDD0}"/>
                </a:ext>
              </a:extLst>
            </p:cNvPr>
            <p:cNvPicPr>
              <a:picLocks noChangeAspect="1"/>
            </p:cNvPicPr>
            <p:nvPr/>
          </p:nvPicPr>
          <p:blipFill>
            <a:blip r:embed="rId3"/>
            <a:stretch>
              <a:fillRect/>
            </a:stretch>
          </p:blipFill>
          <p:spPr>
            <a:xfrm>
              <a:off x="220649" y="1595748"/>
              <a:ext cx="11750701" cy="2116800"/>
            </a:xfrm>
            <a:prstGeom prst="rect">
              <a:avLst/>
            </a:prstGeom>
          </p:spPr>
        </p:pic>
        <p:sp>
          <p:nvSpPr>
            <p:cNvPr id="9" name="TextBox 8">
              <a:extLst>
                <a:ext uri="{FF2B5EF4-FFF2-40B4-BE49-F238E27FC236}">
                  <a16:creationId xmlns:a16="http://schemas.microsoft.com/office/drawing/2014/main" id="{4526DFB3-BC2B-4097-8D10-33C7B33A56C5}"/>
                </a:ext>
              </a:extLst>
            </p:cNvPr>
            <p:cNvSpPr txBox="1"/>
            <p:nvPr/>
          </p:nvSpPr>
          <p:spPr>
            <a:xfrm rot="18411761">
              <a:off x="9569883" y="2822920"/>
              <a:ext cx="1721753" cy="369332"/>
            </a:xfrm>
            <a:prstGeom prst="rect">
              <a:avLst/>
            </a:prstGeom>
            <a:noFill/>
          </p:spPr>
          <p:txBody>
            <a:bodyPr wrap="none" rtlCol="0">
              <a:spAutoFit/>
            </a:bodyPr>
            <a:lstStyle/>
            <a:p>
              <a:r>
                <a:rPr lang="en-US" b="1" dirty="0">
                  <a:solidFill>
                    <a:srgbClr val="7030A0"/>
                  </a:solidFill>
                  <a:effectLst>
                    <a:outerShdw blurRad="38100" dist="38100" dir="2700000" algn="tl">
                      <a:srgbClr val="000000">
                        <a:alpha val="43137"/>
                      </a:srgbClr>
                    </a:outerShdw>
                  </a:effectLst>
                </a:rPr>
                <a:t>not important</a:t>
              </a:r>
            </a:p>
          </p:txBody>
        </p:sp>
        <p:sp>
          <p:nvSpPr>
            <p:cNvPr id="10" name="TextBox 9">
              <a:extLst>
                <a:ext uri="{FF2B5EF4-FFF2-40B4-BE49-F238E27FC236}">
                  <a16:creationId xmlns:a16="http://schemas.microsoft.com/office/drawing/2014/main" id="{E10E85EC-BF75-4352-80DD-9611CB0C5051}"/>
                </a:ext>
              </a:extLst>
            </p:cNvPr>
            <p:cNvSpPr txBox="1"/>
            <p:nvPr/>
          </p:nvSpPr>
          <p:spPr>
            <a:xfrm>
              <a:off x="11094946" y="1684818"/>
              <a:ext cx="979371" cy="523220"/>
            </a:xfrm>
            <a:prstGeom prst="rect">
              <a:avLst/>
            </a:prstGeom>
            <a:noFill/>
          </p:spPr>
          <p:txBody>
            <a:bodyPr wrap="none" rtlCol="0">
              <a:spAutoFit/>
            </a:bodyPr>
            <a:lstStyle/>
            <a:p>
              <a:r>
                <a:rPr lang="en-US" sz="1400" dirty="0">
                  <a:solidFill>
                    <a:srgbClr val="008000"/>
                  </a:solidFill>
                </a:rPr>
                <a:t>Dec failure</a:t>
              </a:r>
            </a:p>
            <a:p>
              <a:r>
                <a:rPr lang="en-US" sz="1400" dirty="0">
                  <a:solidFill>
                    <a:srgbClr val="008000"/>
                  </a:solidFill>
                </a:rPr>
                <a:t>probability</a:t>
              </a:r>
            </a:p>
          </p:txBody>
        </p:sp>
        <p:sp>
          <p:nvSpPr>
            <p:cNvPr id="11" name="TextBox 10">
              <a:extLst>
                <a:ext uri="{FF2B5EF4-FFF2-40B4-BE49-F238E27FC236}">
                  <a16:creationId xmlns:a16="http://schemas.microsoft.com/office/drawing/2014/main" id="{5AC6D8E0-849A-4732-9F69-1E8C91DB51B6}"/>
                </a:ext>
              </a:extLst>
            </p:cNvPr>
            <p:cNvSpPr txBox="1"/>
            <p:nvPr/>
          </p:nvSpPr>
          <p:spPr>
            <a:xfrm>
              <a:off x="9261970" y="1684818"/>
              <a:ext cx="636713" cy="523220"/>
            </a:xfrm>
            <a:prstGeom prst="rect">
              <a:avLst/>
            </a:prstGeom>
            <a:noFill/>
          </p:spPr>
          <p:txBody>
            <a:bodyPr wrap="none" rtlCol="0">
              <a:spAutoFit/>
            </a:bodyPr>
            <a:lstStyle/>
            <a:p>
              <a:r>
                <a:rPr lang="en-US" sz="1400" dirty="0">
                  <a:solidFill>
                    <a:srgbClr val="008000"/>
                  </a:solidFill>
                </a:rPr>
                <a:t>noise </a:t>
              </a:r>
            </a:p>
            <a:p>
              <a:r>
                <a:rPr lang="en-US" sz="1400" dirty="0">
                  <a:solidFill>
                    <a:srgbClr val="008000"/>
                  </a:solidFill>
                </a:rPr>
                <a:t>param</a:t>
              </a:r>
            </a:p>
          </p:txBody>
        </p:sp>
      </p:grpSp>
      <p:pic>
        <p:nvPicPr>
          <p:cNvPr id="6" name="Picture 5">
            <a:extLst>
              <a:ext uri="{FF2B5EF4-FFF2-40B4-BE49-F238E27FC236}">
                <a16:creationId xmlns:a16="http://schemas.microsoft.com/office/drawing/2014/main" id="{7EC99928-A09B-4AE4-A37F-BFCECE5F58B7}"/>
              </a:ext>
            </a:extLst>
          </p:cNvPr>
          <p:cNvPicPr>
            <a:picLocks noChangeAspect="1"/>
          </p:cNvPicPr>
          <p:nvPr/>
        </p:nvPicPr>
        <p:blipFill>
          <a:blip r:embed="rId4"/>
          <a:stretch>
            <a:fillRect/>
          </a:stretch>
        </p:blipFill>
        <p:spPr>
          <a:xfrm>
            <a:off x="208740" y="2957793"/>
            <a:ext cx="11840401" cy="1568000"/>
          </a:xfrm>
          <a:prstGeom prst="rect">
            <a:avLst/>
          </a:prstGeom>
        </p:spPr>
      </p:pic>
    </p:spTree>
    <p:extLst>
      <p:ext uri="{BB962C8B-B14F-4D97-AF65-F5344CB8AC3E}">
        <p14:creationId xmlns:p14="http://schemas.microsoft.com/office/powerpoint/2010/main" val="288903434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7FEDF3E7A8F4A97A830D99D3B29C6" ma:contentTypeVersion="10" ma:contentTypeDescription="Create a new document." ma:contentTypeScope="" ma:versionID="f8274753927bec511d39ba766186a313">
  <xsd:schema xmlns:xsd="http://www.w3.org/2001/XMLSchema" xmlns:xs="http://www.w3.org/2001/XMLSchema" xmlns:p="http://schemas.microsoft.com/office/2006/metadata/properties" xmlns:ns2="ae68404e-1c87-4717-902c-d537b5f6e9ca" xmlns:ns3="bea53ec1-1315-4566-a6b5-3d273db44762" targetNamespace="http://schemas.microsoft.com/office/2006/metadata/properties" ma:root="true" ma:fieldsID="30317bed2e05a5647e706de8dffadf77" ns2:_="" ns3:_="">
    <xsd:import namespace="ae68404e-1c87-4717-902c-d537b5f6e9ca"/>
    <xsd:import namespace="bea53ec1-1315-4566-a6b5-3d273db4476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8404e-1c87-4717-902c-d537b5f6e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a98a9-4721-402f-9b0e-578e6c4977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53ec1-1315-4566-a6b5-3d273db44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36dbd5-a568-4060-80e3-7b07cda60566}" ma:internalName="TaxCatchAll" ma:showField="CatchAllData" ma:web="bea53ec1-1315-4566-a6b5-3d273db44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a53ec1-1315-4566-a6b5-3d273db44762" xsi:nil="true"/>
    <lcf76f155ced4ddcb4097134ff3c332f xmlns="ae68404e-1c87-4717-902c-d537b5f6e9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03539D-2BDA-4792-AB28-8918DC140FBA}"/>
</file>

<file path=customXml/itemProps2.xml><?xml version="1.0" encoding="utf-8"?>
<ds:datastoreItem xmlns:ds="http://schemas.openxmlformats.org/officeDocument/2006/customXml" ds:itemID="{86A075FE-DFF6-46DC-A5C8-05B5382A6C61}"/>
</file>

<file path=customXml/itemProps3.xml><?xml version="1.0" encoding="utf-8"?>
<ds:datastoreItem xmlns:ds="http://schemas.openxmlformats.org/officeDocument/2006/customXml" ds:itemID="{116F6812-FF91-41BD-84DB-9FCE3C5B13ED}"/>
</file>

<file path=docProps/app.xml><?xml version="1.0" encoding="utf-8"?>
<Properties xmlns="http://schemas.openxmlformats.org/officeDocument/2006/extended-properties" xmlns:vt="http://schemas.openxmlformats.org/officeDocument/2006/docPropsVTypes">
  <Template>Parcel</Template>
  <TotalTime>1560</TotalTime>
  <Words>2193</Words>
  <Application>Microsoft Office PowerPoint</Application>
  <PresentationFormat>Widescreen</PresentationFormat>
  <Paragraphs>624</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Menlo</vt:lpstr>
      <vt:lpstr>华文中宋</vt:lpstr>
      <vt:lpstr>Arial</vt:lpstr>
      <vt:lpstr>Calibri</vt:lpstr>
      <vt:lpstr>Cambria Math</vt:lpstr>
      <vt:lpstr>Gill Sans MT</vt:lpstr>
      <vt:lpstr>Wingdings</vt:lpstr>
      <vt:lpstr>Parcel</vt:lpstr>
      <vt:lpstr>MLWE/MLWR-based schemes</vt:lpstr>
      <vt:lpstr>MATH: LWE, LWR</vt:lpstr>
      <vt:lpstr>MATH: MLWE</vt:lpstr>
      <vt:lpstr>kyber</vt:lpstr>
      <vt:lpstr>Kyber.CCAKEM</vt:lpstr>
      <vt:lpstr>Kyber.CPAPKE (some details)</vt:lpstr>
      <vt:lpstr>Kyber.CCAKEM (some details)</vt:lpstr>
      <vt:lpstr>KYBER: Security proofs</vt:lpstr>
      <vt:lpstr>KYBER: Parameter sets, security strength</vt:lpstr>
      <vt:lpstr>KYBER: performance</vt:lpstr>
      <vt:lpstr>Kyber: Pros / cons</vt:lpstr>
      <vt:lpstr>KINDI</vt:lpstr>
      <vt:lpstr>KINDI (CPA): Keygen and enc</vt:lpstr>
      <vt:lpstr>KINDI (CPA): Dec</vt:lpstr>
      <vt:lpstr>KINDI (CCA): KEM</vt:lpstr>
      <vt:lpstr>KINDI: Parameter sets, strength, performance</vt:lpstr>
      <vt:lpstr>KINDI: Pros / cons</vt:lpstr>
      <vt:lpstr>SABER</vt:lpstr>
      <vt:lpstr>SABER.PKE (CPA)</vt:lpstr>
      <vt:lpstr>SABER.KEM (CCA)</vt:lpstr>
      <vt:lpstr>SABER.KEM: Parameter sets, strength, performance</vt:lpstr>
      <vt:lpstr>SABER: Pros / cons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NewHope</dc:title>
  <dc:creator>Gorjan</dc:creator>
  <cp:lastModifiedBy>Gorjan Alagic</cp:lastModifiedBy>
  <cp:revision>412</cp:revision>
  <dcterms:created xsi:type="dcterms:W3CDTF">2018-06-12T18:57:34Z</dcterms:created>
  <dcterms:modified xsi:type="dcterms:W3CDTF">2018-10-30T01:39:56Z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0x010100DC87FEDF3E7A8F4A97A830D99D3B29C6</vt:lpwstr>
  </property>
</Properties>
</file>