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8" r:id="rId16"/>
    <p:sldId id="286" r:id="rId17"/>
    <p:sldId id="28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2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90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66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98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80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764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998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63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9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3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9E9EC-E1BF-4B75-876E-5BFDCADCDEF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630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179E9EC-E1BF-4B75-876E-5BFDCADCDEF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0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179E9EC-E1BF-4B75-876E-5BFDCADCDEF4}" type="datetimeFigureOut">
              <a:rPr lang="en-US" smtClean="0"/>
              <a:t>6/13/2019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0F0E299-ED30-4DFF-8704-1F6C354D8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57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ic.mceliece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2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5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0.png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Classic </a:t>
            </a:r>
            <a:r>
              <a:rPr lang="en-US" dirty="0" err="1"/>
              <a:t>mceliece</a:t>
            </a:r>
            <a:br>
              <a:rPr lang="en-US" dirty="0"/>
            </a:br>
            <a:r>
              <a:rPr lang="en-US" sz="1800" dirty="0" err="1"/>
              <a:t>nist</a:t>
            </a:r>
            <a:r>
              <a:rPr lang="en-US" sz="1800" dirty="0"/>
              <a:t> </a:t>
            </a:r>
            <a:r>
              <a:rPr lang="en-US" sz="1800" dirty="0" err="1"/>
              <a:t>pqc</a:t>
            </a:r>
            <a:r>
              <a:rPr lang="en-US" sz="1800" dirty="0"/>
              <a:t> submission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>
                <a:solidFill>
                  <a:schemeClr val="bg1"/>
                </a:solidFill>
              </a:rPr>
              <a:t>presented by Gorjan Alagic</a:t>
            </a:r>
          </a:p>
        </p:txBody>
      </p:sp>
    </p:spTree>
    <p:extLst>
      <p:ext uri="{BB962C8B-B14F-4D97-AF65-F5344CB8AC3E}">
        <p14:creationId xmlns:p14="http://schemas.microsoft.com/office/powerpoint/2010/main" val="1599162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Encode / Decode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Encode</a:t>
                </a:r>
              </a:p>
              <a:p>
                <a:pPr marL="0" indent="0">
                  <a:buNone/>
                </a:pPr>
                <a:r>
                  <a:rPr lang="en-US" i="1" dirty="0"/>
                  <a:t>Input: </a:t>
                </a:r>
                <a:r>
                  <a:rPr lang="en-US" dirty="0"/>
                  <a:t>public key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, string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b="1" i="0">
                        <a:latin typeface="Cambria Math" panose="02040503050406030204" pitchFamily="18" charset="0"/>
                      </a:rPr>
                      <m:t>𝐰𝐭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 output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Decode</a:t>
                </a:r>
              </a:p>
              <a:p>
                <a:pPr marL="0" indent="0">
                  <a:buNone/>
                </a:pPr>
                <a:r>
                  <a:rPr lang="en-US" i="1" dirty="0"/>
                  <a:t>Input: </a:t>
                </a:r>
                <a:r>
                  <a:rPr lang="en-US" dirty="0"/>
                  <a:t>private key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</m:d>
                  </m:oMath>
                </a14:m>
                <a:r>
                  <a:rPr lang="en-US" dirty="0"/>
                  <a:t> and string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endParaRPr lang="en-US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 set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n</m:t>
                        </m:r>
                      </m:sup>
                    </m:sSubSup>
                  </m:oMath>
                </a14:m>
                <a:r>
                  <a:rPr lang="en-US" dirty="0"/>
                  <a:t> to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 zeroes appended;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←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SyndromeDecode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Γ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; output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dirty="0"/>
                  <a:t> if failed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 set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; if </a:t>
                </a:r>
                <a14:m>
                  <m:oMath xmlns:m="http://schemas.openxmlformats.org/officeDocument/2006/math">
                    <m:r>
                      <a:rPr lang="en-US" b="1" i="0">
                        <a:latin typeface="Cambria Math" panose="02040503050406030204" pitchFamily="18" charset="0"/>
                      </a:rPr>
                      <m:t>𝐰𝐭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𝐻𝑒</m:t>
                    </m:r>
                  </m:oMath>
                </a14:m>
                <a:r>
                  <a:rPr lang="en-US" dirty="0"/>
                  <a:t>, output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; otherwise output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endParaRPr lang="en-US" dirty="0"/>
              </a:p>
              <a:p>
                <a:r>
                  <a:rPr lang="en-US" dirty="0"/>
                  <a:t>this is basically just </a:t>
                </a:r>
                <a:r>
                  <a:rPr lang="en-US" dirty="0" err="1"/>
                  <a:t>Neiderreiter’s</a:t>
                </a:r>
                <a:r>
                  <a:rPr lang="en-US" dirty="0"/>
                  <a:t> scheme. </a:t>
                </a:r>
              </a:p>
              <a:p>
                <a:r>
                  <a:rPr lang="en-US" dirty="0"/>
                  <a:t>as we said before, it’s only OW-CPA; so CM will turn it into a KEM to get IND-CCA2.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D363F8-834F-4CD9-BFF1-6569866706AB}"/>
                  </a:ext>
                </a:extLst>
              </p:cNvPr>
              <p:cNvSpPr txBox="1"/>
              <p:nvPr/>
            </p:nvSpPr>
            <p:spPr>
              <a:xfrm>
                <a:off x="9256142" y="0"/>
                <a:ext cx="2935857" cy="1619611"/>
              </a:xfrm>
              <a:prstGeom prst="rect">
                <a:avLst/>
              </a:prstGeom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0&lt; 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1&lt;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𝑚𝑡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monic, </a:t>
                </a:r>
                <a:r>
                  <a:rPr lang="en-US" sz="1400" dirty="0" err="1"/>
                  <a:t>irred</a:t>
                </a:r>
                <a:r>
                  <a:rPr lang="en-US" sz="1400" dirty="0"/>
                  <a:t>., </a:t>
                </a:r>
                <a:r>
                  <a:rPr lang="en-US" sz="1400" dirty="0" err="1"/>
                  <a:t>deg</a:t>
                </a:r>
                <a:r>
                  <a:rPr lang="en-US" sz="1400" dirty="0"/>
                  <a:t>-m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400" b="0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sz="1400" b="0">
                        <a:latin typeface="Cambria Math" panose="02040503050406030204" pitchFamily="18" charset="0"/>
                      </a:rPr>
                      <m:t>:=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400" b="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Hash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400" dirty="0"/>
                  <a:t> with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/>
                  <a:t> output bits.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D363F8-834F-4CD9-BFF1-6569866706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6142" y="0"/>
                <a:ext cx="2935857" cy="16196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FE76EE1C-BCAF-46FE-8D28-19ED99342DCD}"/>
              </a:ext>
            </a:extLst>
          </p:cNvPr>
          <p:cNvGrpSpPr/>
          <p:nvPr/>
        </p:nvGrpSpPr>
        <p:grpSpPr>
          <a:xfrm>
            <a:off x="5389685" y="3395985"/>
            <a:ext cx="3681819" cy="584775"/>
            <a:chOff x="5389685" y="3395985"/>
            <a:chExt cx="3681819" cy="584775"/>
          </a:xfrm>
        </p:grpSpPr>
        <p:sp>
          <p:nvSpPr>
            <p:cNvPr id="14" name="Right Brace 13">
              <a:extLst>
                <a:ext uri="{FF2B5EF4-FFF2-40B4-BE49-F238E27FC236}">
                  <a16:creationId xmlns:a16="http://schemas.microsoft.com/office/drawing/2014/main" id="{3286874C-10AA-417E-8AA0-215550CF9938}"/>
                </a:ext>
              </a:extLst>
            </p:cNvPr>
            <p:cNvSpPr/>
            <p:nvPr/>
          </p:nvSpPr>
          <p:spPr>
            <a:xfrm>
              <a:off x="5389685" y="3525716"/>
              <a:ext cx="149469" cy="325315"/>
            </a:xfrm>
            <a:prstGeom prst="rightBrac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82136BD2-DE9E-42F1-92AE-EA60536B7505}"/>
                    </a:ext>
                  </a:extLst>
                </p:cNvPr>
                <p:cNvSpPr txBox="1"/>
                <p:nvPr/>
              </p:nvSpPr>
              <p:spPr>
                <a:xfrm>
                  <a:off x="5539154" y="3395985"/>
                  <a:ext cx="353235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002060"/>
                      </a:solidFill>
                    </a:rPr>
                    <a:t>check: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a14:m>
                  <a:r>
                    <a:rPr lang="en-US" sz="1600" dirty="0">
                      <a:solidFill>
                        <a:srgbClr val="002060"/>
                      </a:solidFill>
                    </a:rPr>
                    <a:t>, i.e.,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</m:oMath>
                  </a14:m>
                  <a:r>
                    <a:rPr lang="en-US" sz="1600" dirty="0">
                      <a:solidFill>
                        <a:srgbClr val="002060"/>
                      </a:solidFill>
                    </a:rPr>
                    <a:t> is a noisy codeword with syndrome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a14:m>
                  <a:endParaRPr lang="en-US" sz="1600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82136BD2-DE9E-42F1-92AE-EA60536B75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39154" y="3395985"/>
                  <a:ext cx="3532350" cy="584775"/>
                </a:xfrm>
                <a:prstGeom prst="rect">
                  <a:avLst/>
                </a:prstGeom>
                <a:blipFill>
                  <a:blip r:embed="rId4"/>
                  <a:stretch>
                    <a:fillRect l="-1036" t="-3125" b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42390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Encapsulate / Decapsulate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Encapsulate</a:t>
                </a:r>
              </a:p>
              <a:p>
                <a:pPr marL="0" indent="0">
                  <a:buNone/>
                </a:pPr>
                <a:r>
                  <a:rPr lang="en-US" i="1" dirty="0"/>
                  <a:t>Input: </a:t>
                </a:r>
                <a:r>
                  <a:rPr lang="en-US" dirty="0"/>
                  <a:t>public key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 Generate random string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b="1" i="0">
                        <a:latin typeface="Cambria Math" panose="02040503050406030204" pitchFamily="18" charset="0"/>
                      </a:rPr>
                      <m:t>𝐰𝐭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;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 Compute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CM</m:t>
                    </m:r>
                    <m:r>
                      <a:rPr lang="en-US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Encode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𝐻𝑒</m:t>
                    </m:r>
                  </m:oMath>
                </a14:m>
                <a:r>
                  <a:rPr lang="en-US" dirty="0"/>
                  <a:t> (recall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endChr m:val="|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);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 Output </a:t>
                </a:r>
                <a:r>
                  <a:rPr lang="en-US" dirty="0" err="1"/>
                  <a:t>ciphertext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and session key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(1, 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;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:r>
                  <a:rPr lang="en-US" b="1" dirty="0" err="1"/>
                  <a:t>Decapsulate</a:t>
                </a:r>
                <a:endParaRPr lang="en-US" b="1" dirty="0"/>
              </a:p>
              <a:p>
                <a:pPr marL="0" indent="0">
                  <a:buNone/>
                </a:pPr>
                <a:r>
                  <a:rPr lang="en-US" i="1" dirty="0"/>
                  <a:t>Input: </a:t>
                </a:r>
                <a:r>
                  <a:rPr lang="en-US" dirty="0"/>
                  <a:t>private key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Γ</m:t>
                        </m:r>
                      </m:e>
                    </m:d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ciphertext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 set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; set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CM</m:t>
                    </m:r>
                    <m:r>
                      <a:rPr lang="en-US">
                        <a:latin typeface="Cambria Math" panose="02040503050406030204" pitchFamily="18" charset="0"/>
                      </a:rPr>
                      <m:t>.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Decode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;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 if decoding rejects, or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, set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 output session key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;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D363F8-834F-4CD9-BFF1-6569866706AB}"/>
                  </a:ext>
                </a:extLst>
              </p:cNvPr>
              <p:cNvSpPr txBox="1"/>
              <p:nvPr/>
            </p:nvSpPr>
            <p:spPr>
              <a:xfrm>
                <a:off x="9256142" y="0"/>
                <a:ext cx="2935857" cy="1619611"/>
              </a:xfrm>
              <a:prstGeom prst="rect">
                <a:avLst/>
              </a:prstGeom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0&lt; 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1&lt;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𝑚𝑡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monic, </a:t>
                </a:r>
                <a:r>
                  <a:rPr lang="en-US" sz="1400" dirty="0" err="1"/>
                  <a:t>irred</a:t>
                </a:r>
                <a:r>
                  <a:rPr lang="en-US" sz="1400" dirty="0"/>
                  <a:t>., </a:t>
                </a:r>
                <a:r>
                  <a:rPr lang="en-US" sz="1400" dirty="0" err="1"/>
                  <a:t>deg</a:t>
                </a:r>
                <a:r>
                  <a:rPr lang="en-US" sz="1400" dirty="0"/>
                  <a:t>-m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400" b="0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sz="1400" b="0">
                        <a:latin typeface="Cambria Math" panose="02040503050406030204" pitchFamily="18" charset="0"/>
                      </a:rPr>
                      <m:t>:=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400" b="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Hash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400" dirty="0"/>
                  <a:t> with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/>
                  <a:t> output bits.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D363F8-834F-4CD9-BFF1-6569866706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6142" y="0"/>
                <a:ext cx="2935857" cy="16196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9959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Theoretical security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endParaRPr lang="en-US" dirty="0"/>
              </a:p>
              <a:p>
                <a:r>
                  <a:rPr lang="en-US" dirty="0"/>
                  <a:t>CM uses a “standard” approach of constructing a KEM from OW-CPA PKE;</a:t>
                </a:r>
              </a:p>
              <a:p>
                <a:r>
                  <a:rPr lang="en-US" dirty="0"/>
                  <a:t>claim/hope: the resulting KEM is IND-CCA2 (if coupled with a secure DEM);</a:t>
                </a:r>
              </a:p>
              <a:p>
                <a:r>
                  <a:rPr lang="en-US" dirty="0"/>
                  <a:t>there are classical security proofs [Dent03] in the ROM of a </a:t>
                </a:r>
                <a:r>
                  <a:rPr lang="en-US" i="1" dirty="0"/>
                  <a:t>similar</a:t>
                </a:r>
                <a:r>
                  <a:rPr lang="en-US" dirty="0"/>
                  <a:t> construction (basically, output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US" dirty="0"/>
                  <a:t> instead of a pseudorandom value when </a:t>
                </a:r>
                <a:r>
                  <a:rPr lang="en-US" dirty="0" err="1"/>
                  <a:t>Decapsulate</a:t>
                </a:r>
                <a:r>
                  <a:rPr lang="en-US" dirty="0"/>
                  <a:t> fails);</a:t>
                </a:r>
              </a:p>
              <a:p>
                <a:endParaRPr lang="en-US" dirty="0"/>
              </a:p>
              <a:p>
                <a:r>
                  <a:rPr lang="en-US" dirty="0"/>
                  <a:t>new result [Saito, </a:t>
                </a:r>
                <a:r>
                  <a:rPr lang="en-US" dirty="0" err="1"/>
                  <a:t>Xagawa</a:t>
                </a:r>
                <a:r>
                  <a:rPr lang="en-US" dirty="0"/>
                  <a:t>, </a:t>
                </a:r>
                <a:r>
                  <a:rPr lang="en-US" dirty="0" err="1"/>
                  <a:t>Yamakawa</a:t>
                </a:r>
                <a:r>
                  <a:rPr lang="en-US" dirty="0"/>
                  <a:t>; </a:t>
                </a:r>
                <a:r>
                  <a:rPr lang="en-US" dirty="0" err="1"/>
                  <a:t>Eurocrypt</a:t>
                </a:r>
                <a:r>
                  <a:rPr lang="en-US" dirty="0"/>
                  <a:t> ‘18]: IND-CCA2 for another </a:t>
                </a:r>
                <a:r>
                  <a:rPr lang="en-US" i="1" dirty="0"/>
                  <a:t>similar</a:t>
                </a:r>
                <a:r>
                  <a:rPr lang="en-US" dirty="0"/>
                  <a:t> KEM, but in the QROM! </a:t>
                </a:r>
              </a:p>
              <a:p>
                <a:r>
                  <a:rPr lang="en-US" dirty="0"/>
                  <a:t>submitters have a sketched proposal for extending the SXY proof to CM, but it doesn’t seem to be a complete proof, and I have not checked it;</a:t>
                </a:r>
              </a:p>
              <a:p>
                <a:r>
                  <a:rPr lang="en-US" dirty="0"/>
                  <a:t>this would be good: QROM is a much better model for post-quantum security involving (public) hash functions.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3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1866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Attacks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Information-set decoding </a:t>
                </a:r>
              </a:p>
              <a:p>
                <a:r>
                  <a:rPr lang="en-US" dirty="0"/>
                  <a:t>ignore structure, try to recover low-weight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given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for some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and random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dirty="0"/>
                  <a:t>can be sped up using Grover (latest seems to be by E. </a:t>
                </a:r>
                <a:r>
                  <a:rPr lang="en-US" dirty="0" err="1"/>
                  <a:t>Kirshanova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0.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5806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𝑜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PQCrypto</a:t>
                </a:r>
                <a:r>
                  <a:rPr lang="en-US" dirty="0"/>
                  <a:t> ‘18?)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Key recovery attacks </a:t>
                </a:r>
              </a:p>
              <a:p>
                <a:r>
                  <a:rPr lang="en-US" dirty="0"/>
                  <a:t>brute force</a:t>
                </a:r>
              </a:p>
              <a:p>
                <a:r>
                  <a:rPr lang="en-US" dirty="0" err="1"/>
                  <a:t>Sendrier’s</a:t>
                </a:r>
                <a:r>
                  <a:rPr lang="en-US" dirty="0"/>
                  <a:t> “support splitting” algorithm : </a:t>
                </a:r>
              </a:p>
              <a:p>
                <a:pPr marL="0" indent="0">
                  <a:buNone/>
                </a:pPr>
                <a:r>
                  <a:rPr lang="en-US" dirty="0"/>
                  <a:t>	- can quickly find tuple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given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	- can quickly find tuple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given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not as big of a threat as ISD (at least not yet.)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" name="Group 5"/>
          <p:cNvGrpSpPr/>
          <p:nvPr/>
        </p:nvGrpSpPr>
        <p:grpSpPr>
          <a:xfrm>
            <a:off x="6629400" y="3866022"/>
            <a:ext cx="2618622" cy="914400"/>
            <a:chOff x="6629400" y="3866022"/>
            <a:chExt cx="2618622" cy="91440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4A4CD9D8-0E9D-4396-BC5A-DBB1ACF604C6}"/>
                    </a:ext>
                  </a:extLst>
                </p:cNvPr>
                <p:cNvSpPr txBox="1"/>
                <p:nvPr/>
              </p:nvSpPr>
              <p:spPr>
                <a:xfrm>
                  <a:off x="6784848" y="3898599"/>
                  <a:ext cx="2463174" cy="849245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002060"/>
                      </a:solidFill>
                    </a:rPr>
                    <a:t>Potential reason to choose</a:t>
                  </a:r>
                </a:p>
                <a:p>
                  <a14:m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p>
                      </m:sSup>
                    </m:oMath>
                  </a14:m>
                  <a:r>
                    <a:rPr lang="en-US" sz="1600" dirty="0">
                      <a:solidFill>
                        <a:srgbClr val="002060"/>
                      </a:solidFill>
                    </a:rPr>
                    <a:t>; one parameter set does this.</a:t>
                  </a:r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4A4CD9D8-0E9D-4396-BC5A-DBB1ACF604C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4848" y="3898599"/>
                  <a:ext cx="2463174" cy="849245"/>
                </a:xfrm>
                <a:prstGeom prst="rect">
                  <a:avLst/>
                </a:prstGeom>
                <a:blipFill>
                  <a:blip r:embed="rId3"/>
                  <a:stretch>
                    <a:fillRect l="-1238" t="-2158" r="-495" b="-6475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Right Brace 4">
              <a:extLst>
                <a:ext uri="{FF2B5EF4-FFF2-40B4-BE49-F238E27FC236}">
                  <a16:creationId xmlns:a16="http://schemas.microsoft.com/office/drawing/2014/main" id="{7EFCA60E-A494-415E-A575-EDD3DCEA35C1}"/>
                </a:ext>
              </a:extLst>
            </p:cNvPr>
            <p:cNvSpPr/>
            <p:nvPr/>
          </p:nvSpPr>
          <p:spPr>
            <a:xfrm>
              <a:off x="6629400" y="3866022"/>
              <a:ext cx="155448" cy="914400"/>
            </a:xfrm>
            <a:prstGeom prst="rightBrac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1516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Parameter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kem/mceliece6960119</a:t>
                </a:r>
              </a:p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13,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6960,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=119,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=256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= SHAKE256 with 32-byte output.</a:t>
                </a:r>
              </a:p>
              <a:p>
                <a:pPr marL="0" indent="0">
                  <a:buNone/>
                </a:pPr>
                <a:r>
                  <a:rPr lang="en-US" dirty="0"/>
                  <a:t>Claimed strength: category 5 IND-CCA2 KEM.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/>
                  <a:t>kem</a:t>
                </a:r>
                <a:r>
                  <a:rPr lang="en-US" b="1" dirty="0"/>
                  <a:t>/mceliece8192128</a:t>
                </a:r>
              </a:p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13,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=8192,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=128,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=256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= SHAKE256 with 32-byte output.</a:t>
                </a:r>
              </a:p>
              <a:p>
                <a:pPr marL="0" indent="0">
                  <a:buNone/>
                </a:pPr>
                <a:r>
                  <a:rPr lang="en-US" dirty="0"/>
                  <a:t>Claimed strength: category 5 IND-CCA2 KEM.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40BD87-786C-4925-8B5E-3F7F16BAD805}"/>
                  </a:ext>
                </a:extLst>
              </p:cNvPr>
              <p:cNvSpPr txBox="1"/>
              <p:nvPr/>
            </p:nvSpPr>
            <p:spPr>
              <a:xfrm>
                <a:off x="9256142" y="0"/>
                <a:ext cx="2935857" cy="1619611"/>
              </a:xfrm>
              <a:prstGeom prst="rect">
                <a:avLst/>
              </a:prstGeom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0&lt; 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1&lt;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𝑚𝑡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monic, </a:t>
                </a:r>
                <a:r>
                  <a:rPr lang="en-US" sz="1400" dirty="0" err="1"/>
                  <a:t>irred</a:t>
                </a:r>
                <a:r>
                  <a:rPr lang="en-US" sz="1400" dirty="0"/>
                  <a:t>., </a:t>
                </a:r>
                <a:r>
                  <a:rPr lang="en-US" sz="1400" dirty="0" err="1"/>
                  <a:t>deg</a:t>
                </a:r>
                <a:r>
                  <a:rPr lang="en-US" sz="1400" dirty="0"/>
                  <a:t>-m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400" b="0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sz="1400" b="0">
                        <a:latin typeface="Cambria Math" panose="02040503050406030204" pitchFamily="18" charset="0"/>
                      </a:rPr>
                      <m:t>:=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400" b="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Hash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400" dirty="0"/>
                  <a:t> with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/>
                  <a:t> output bits.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40BD87-786C-4925-8B5E-3F7F16BAD8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6142" y="0"/>
                <a:ext cx="2935857" cy="16196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FA769108-F504-4A48-AC22-677B5A842B79}"/>
              </a:ext>
            </a:extLst>
          </p:cNvPr>
          <p:cNvGrpSpPr/>
          <p:nvPr/>
        </p:nvGrpSpPr>
        <p:grpSpPr>
          <a:xfrm>
            <a:off x="4774223" y="1487697"/>
            <a:ext cx="1500262" cy="369332"/>
            <a:chOff x="4923692" y="1433146"/>
            <a:chExt cx="1500262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A939BA79-E37E-4CC1-A2E8-7A8901BF4440}"/>
                    </a:ext>
                  </a:extLst>
                </p:cNvPr>
                <p:cNvSpPr txBox="1"/>
                <p:nvPr/>
              </p:nvSpPr>
              <p:spPr>
                <a:xfrm>
                  <a:off x="5063325" y="1433146"/>
                  <a:ext cx="13606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0" dirty="0">
                      <a:solidFill>
                        <a:srgbClr val="002060"/>
                      </a:solidFill>
                    </a:rPr>
                    <a:t>note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p>
                      </m:sSup>
                    </m:oMath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A939BA79-E37E-4CC1-A2E8-7A8901BF444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3325" y="1433146"/>
                  <a:ext cx="1360629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3587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Right Brace 7">
              <a:extLst>
                <a:ext uri="{FF2B5EF4-FFF2-40B4-BE49-F238E27FC236}">
                  <a16:creationId xmlns:a16="http://schemas.microsoft.com/office/drawing/2014/main" id="{87E05A2F-9907-4130-ABA0-B4D0B9AFD2EB}"/>
                </a:ext>
              </a:extLst>
            </p:cNvPr>
            <p:cNvSpPr/>
            <p:nvPr/>
          </p:nvSpPr>
          <p:spPr>
            <a:xfrm>
              <a:off x="4923692" y="1433146"/>
              <a:ext cx="158262" cy="369332"/>
            </a:xfrm>
            <a:prstGeom prst="rightBrac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4541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Parameter sets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kem/mceliece6960119</a:t>
                </a:r>
              </a:p>
              <a:p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13,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6960,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=119,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=256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13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+1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= SHAKE256 with 32-byte output.</a:t>
                </a:r>
              </a:p>
              <a:p>
                <a:pPr marL="0" indent="0">
                  <a:buNone/>
                </a:pPr>
                <a:r>
                  <a:rPr lang="en-US" dirty="0"/>
                  <a:t>Claimed strength: category 5 IND-CCA2 KEM.</a:t>
                </a:r>
              </a:p>
              <a:p>
                <a:r>
                  <a:rPr lang="en-US" dirty="0"/>
                  <a:t>proposed in [BLP08]; reported ISD attack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266.94</m:t>
                        </m:r>
                      </m:sup>
                    </m:sSup>
                  </m:oMath>
                </a14:m>
                <a:r>
                  <a:rPr lang="en-US" dirty="0"/>
                  <a:t> bit operations;</a:t>
                </a:r>
              </a:p>
              <a:p>
                <a:r>
                  <a:rPr lang="en-US" dirty="0"/>
                  <a:t>improved ISD attacks now reduced this to “considerably below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256</m:t>
                        </m:r>
                      </m:sup>
                    </m:sSup>
                  </m:oMath>
                </a14:m>
                <a:r>
                  <a:rPr lang="en-US" dirty="0"/>
                  <a:t>”.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40BD87-786C-4925-8B5E-3F7F16BAD805}"/>
                  </a:ext>
                </a:extLst>
              </p:cNvPr>
              <p:cNvSpPr txBox="1"/>
              <p:nvPr/>
            </p:nvSpPr>
            <p:spPr>
              <a:xfrm>
                <a:off x="9256142" y="0"/>
                <a:ext cx="2935857" cy="1619611"/>
              </a:xfrm>
              <a:prstGeom prst="rect">
                <a:avLst/>
              </a:prstGeom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0&lt; 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1&lt;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𝑚𝑡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monic, </a:t>
                </a:r>
                <a:r>
                  <a:rPr lang="en-US" sz="1400" dirty="0" err="1"/>
                  <a:t>irred</a:t>
                </a:r>
                <a:r>
                  <a:rPr lang="en-US" sz="1400" dirty="0"/>
                  <a:t>., </a:t>
                </a:r>
                <a:r>
                  <a:rPr lang="en-US" sz="1400" dirty="0" err="1"/>
                  <a:t>deg</a:t>
                </a:r>
                <a:r>
                  <a:rPr lang="en-US" sz="1400" dirty="0"/>
                  <a:t>-m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400" b="0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sz="1400" b="0">
                        <a:latin typeface="Cambria Math" panose="02040503050406030204" pitchFamily="18" charset="0"/>
                      </a:rPr>
                      <m:t>:=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400" b="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Hash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400" dirty="0"/>
                  <a:t> with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/>
                  <a:t> output bits.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B40BD87-786C-4925-8B5E-3F7F16BAD8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6142" y="0"/>
                <a:ext cx="2935857" cy="16196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FA769108-F504-4A48-AC22-677B5A842B79}"/>
              </a:ext>
            </a:extLst>
          </p:cNvPr>
          <p:cNvGrpSpPr/>
          <p:nvPr/>
        </p:nvGrpSpPr>
        <p:grpSpPr>
          <a:xfrm>
            <a:off x="4774223" y="1487697"/>
            <a:ext cx="1500262" cy="369332"/>
            <a:chOff x="4923692" y="1433146"/>
            <a:chExt cx="1500262" cy="369332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A939BA79-E37E-4CC1-A2E8-7A8901BF4440}"/>
                    </a:ext>
                  </a:extLst>
                </p:cNvPr>
                <p:cNvSpPr txBox="1"/>
                <p:nvPr/>
              </p:nvSpPr>
              <p:spPr>
                <a:xfrm>
                  <a:off x="5063325" y="1433146"/>
                  <a:ext cx="1360629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0" dirty="0">
                      <a:solidFill>
                        <a:srgbClr val="002060"/>
                      </a:solidFill>
                    </a:rPr>
                    <a:t>note 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𝑞</m:t>
                          </m:r>
                        </m:sup>
                      </m:sSup>
                    </m:oMath>
                  </a14:m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A939BA79-E37E-4CC1-A2E8-7A8901BF444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63325" y="1433146"/>
                  <a:ext cx="1360629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3587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Right Brace 7">
              <a:extLst>
                <a:ext uri="{FF2B5EF4-FFF2-40B4-BE49-F238E27FC236}">
                  <a16:creationId xmlns:a16="http://schemas.microsoft.com/office/drawing/2014/main" id="{87E05A2F-9907-4130-ABA0-B4D0B9AFD2EB}"/>
                </a:ext>
              </a:extLst>
            </p:cNvPr>
            <p:cNvSpPr/>
            <p:nvPr/>
          </p:nvSpPr>
          <p:spPr>
            <a:xfrm>
              <a:off x="4923692" y="1433146"/>
              <a:ext cx="158262" cy="369332"/>
            </a:xfrm>
            <a:prstGeom prst="rightBrac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1B3DF0F4-8D3F-4E12-942F-C63CA20CF6A9}"/>
              </a:ext>
            </a:extLst>
          </p:cNvPr>
          <p:cNvGrpSpPr/>
          <p:nvPr/>
        </p:nvGrpSpPr>
        <p:grpSpPr>
          <a:xfrm>
            <a:off x="1203080" y="3842823"/>
            <a:ext cx="9873782" cy="2900132"/>
            <a:chOff x="1203080" y="3842823"/>
            <a:chExt cx="9873782" cy="290013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3BD9BDD-C34F-45D5-A527-241D2705E08E}"/>
                </a:ext>
              </a:extLst>
            </p:cNvPr>
            <p:cNvSpPr txBox="1"/>
            <p:nvPr/>
          </p:nvSpPr>
          <p:spPr>
            <a:xfrm>
              <a:off x="1203080" y="3842823"/>
              <a:ext cx="9785839" cy="286232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None of these analyses took into account the costs of memory access.  A closer look shows that the attack in [BLP08] is bottlenecked by random access to a huge array (much larger than the public key being attacked), and that subsequent ISD variants use even more memory. 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dirty="0"/>
                <a:t>The same amount of hardware allows much more parallelism in attacking, e.g.,  AES-256. Known quantum attacks multiply the security level of both ISD and AES by an asymptotic factor 0.5 + o(1), but a closer look shows that the application of Grover’s method to ISD suffers much more overhead in the inner loop. </a:t>
              </a:r>
            </a:p>
            <a:p>
              <a:r>
                <a:rPr lang="en-US" dirty="0"/>
                <a:t>We expect that switching from a bit-operation analysis to a cost analysis will show that this parameter set is more expensive to break than AES-256 pre-quantum and much more expensive to break than AES-256 post-quantum. 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32DCBE0-D57B-4A81-A85A-4E2AD43F62E3}"/>
                </a:ext>
              </a:extLst>
            </p:cNvPr>
            <p:cNvSpPr txBox="1"/>
            <p:nvPr/>
          </p:nvSpPr>
          <p:spPr>
            <a:xfrm>
              <a:off x="9530861" y="6435178"/>
              <a:ext cx="15460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i="1" dirty="0"/>
                <a:t>from supporting doc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889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D42AF-B7AD-4E1A-822B-10F037944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631" y="1082389"/>
            <a:ext cx="11450207" cy="539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Sizes of things.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SW platform: </a:t>
            </a:r>
            <a:r>
              <a:rPr lang="en-US" dirty="0"/>
              <a:t>Intel Xeon E3-1220 v3 Haswell 3.10 GHz, 32GB RAM, Ubuntu 16.04, no hyperthreading or Turbo Boost.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HW platform: </a:t>
            </a:r>
            <a:r>
              <a:rPr lang="en-US" dirty="0"/>
              <a:t>Altera Stratix V FPGA (5SGXEA7N) @ 231Mhz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EF578E7-4DED-43A1-9EC8-A46331F34E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864462"/>
              </p:ext>
            </p:extLst>
          </p:nvPr>
        </p:nvGraphicFramePr>
        <p:xfrm>
          <a:off x="723899" y="1469257"/>
          <a:ext cx="11136924" cy="9724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9189">
                  <a:extLst>
                    <a:ext uri="{9D8B030D-6E8A-4147-A177-3AD203B41FA5}">
                      <a16:colId xmlns:a16="http://schemas.microsoft.com/office/drawing/2014/main" val="3986073742"/>
                    </a:ext>
                  </a:extLst>
                </a:gridCol>
                <a:gridCol w="2085580">
                  <a:extLst>
                    <a:ext uri="{9D8B030D-6E8A-4147-A177-3AD203B41FA5}">
                      <a16:colId xmlns:a16="http://schemas.microsoft.com/office/drawing/2014/main" val="3504540838"/>
                    </a:ext>
                  </a:extLst>
                </a:gridCol>
                <a:gridCol w="2227385">
                  <a:extLst>
                    <a:ext uri="{9D8B030D-6E8A-4147-A177-3AD203B41FA5}">
                      <a16:colId xmlns:a16="http://schemas.microsoft.com/office/drawing/2014/main" val="1543439431"/>
                    </a:ext>
                  </a:extLst>
                </a:gridCol>
                <a:gridCol w="2227385">
                  <a:extLst>
                    <a:ext uri="{9D8B030D-6E8A-4147-A177-3AD203B41FA5}">
                      <a16:colId xmlns:a16="http://schemas.microsoft.com/office/drawing/2014/main" val="4111626126"/>
                    </a:ext>
                  </a:extLst>
                </a:gridCol>
                <a:gridCol w="2227385">
                  <a:extLst>
                    <a:ext uri="{9D8B030D-6E8A-4147-A177-3AD203B41FA5}">
                      <a16:colId xmlns:a16="http://schemas.microsoft.com/office/drawing/2014/main" val="2978614937"/>
                    </a:ext>
                  </a:extLst>
                </a:gridCol>
              </a:tblGrid>
              <a:tr h="279687">
                <a:tc>
                  <a:txBody>
                    <a:bodyPr/>
                    <a:lstStyle/>
                    <a:p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Public key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Private key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Ciphertext (bytes)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Session key (bytes)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285852"/>
                  </a:ext>
                </a:extLst>
              </a:tr>
              <a:tr h="2796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/>
                        <a:t>kem</a:t>
                      </a:r>
                      <a:r>
                        <a:rPr lang="en-US" sz="1400" b="1" dirty="0"/>
                        <a:t>/mceliece6960119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1,357,824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14,080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41144"/>
                  </a:ext>
                </a:extLst>
              </a:tr>
              <a:tr h="362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err="1"/>
                        <a:t>kem</a:t>
                      </a:r>
                      <a:r>
                        <a:rPr lang="en-US" sz="1400" b="1" dirty="0"/>
                        <a:t>/mceliece8192128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1,047,319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13,908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5862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3038B311-4129-412C-BB6A-6362BE3BEC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960794"/>
                  </p:ext>
                </p:extLst>
              </p:nvPr>
            </p:nvGraphicFramePr>
            <p:xfrm>
              <a:off x="2031042" y="3220251"/>
              <a:ext cx="8129916" cy="12371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972">
                      <a:extLst>
                        <a:ext uri="{9D8B030D-6E8A-4147-A177-3AD203B41FA5}">
                          <a16:colId xmlns:a16="http://schemas.microsoft.com/office/drawing/2014/main" val="208863757"/>
                        </a:ext>
                      </a:extLst>
                    </a:gridCol>
                    <a:gridCol w="2709972">
                      <a:extLst>
                        <a:ext uri="{9D8B030D-6E8A-4147-A177-3AD203B41FA5}">
                          <a16:colId xmlns:a16="http://schemas.microsoft.com/office/drawing/2014/main" val="3653695456"/>
                        </a:ext>
                      </a:extLst>
                    </a:gridCol>
                    <a:gridCol w="2709972">
                      <a:extLst>
                        <a:ext uri="{9D8B030D-6E8A-4147-A177-3AD203B41FA5}">
                          <a16:colId xmlns:a16="http://schemas.microsoft.com/office/drawing/2014/main" val="1212693547"/>
                        </a:ext>
                      </a:extLst>
                    </a:gridCol>
                  </a:tblGrid>
                  <a:tr h="235893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0" dirty="0"/>
                            <a:t>Cycles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0" dirty="0" err="1"/>
                            <a:t>ms</a:t>
                          </a:r>
                          <a:endParaRPr lang="en-US" sz="14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4325964"/>
                      </a:ext>
                    </a:extLst>
                  </a:tr>
                  <a:tr h="310770">
                    <a:tc>
                      <a:txBody>
                        <a:bodyPr/>
                        <a:lstStyle/>
                        <a:p>
                          <a:r>
                            <a:rPr lang="en-US" sz="1400" b="1" dirty="0" err="1"/>
                            <a:t>KeyGen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4G-6G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≈</m:t>
                              </m:r>
                            </m:oMath>
                          </a14:m>
                          <a:r>
                            <a:rPr lang="en-US" sz="1400" dirty="0"/>
                            <a:t>1940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2853260"/>
                      </a:ext>
                    </a:extLst>
                  </a:tr>
                  <a:tr h="31077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Encapsulate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400" i="1" dirty="0" smtClean="0">
                                  <a:latin typeface="Cambria Math" panose="02040503050406030204" pitchFamily="18" charset="0"/>
                                </a:rPr>
                                <m:t>≈</m:t>
                              </m:r>
                            </m:oMath>
                          </a14:m>
                          <a:r>
                            <a:rPr lang="en-US" sz="1400" dirty="0"/>
                            <a:t>300,000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≈</m:t>
                              </m:r>
                            </m:oMath>
                          </a14:m>
                          <a:r>
                            <a:rPr lang="en-US" sz="1400" dirty="0"/>
                            <a:t>0.1ms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295048183"/>
                      </a:ext>
                    </a:extLst>
                  </a:tr>
                  <a:tr h="310770">
                    <a:tc>
                      <a:txBody>
                        <a:bodyPr/>
                        <a:lstStyle/>
                        <a:p>
                          <a:r>
                            <a:rPr lang="en-US" sz="1400" b="1" dirty="0" err="1"/>
                            <a:t>Decapsulate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≈</m:t>
                              </m:r>
                            </m:oMath>
                          </a14:m>
                          <a:r>
                            <a:rPr lang="en-US" sz="1400" dirty="0"/>
                            <a:t>450,000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≈</m:t>
                              </m:r>
                            </m:oMath>
                          </a14:m>
                          <a:r>
                            <a:rPr lang="en-US" sz="1400" dirty="0"/>
                            <a:t>0.15ms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0652666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3038B311-4129-412C-BB6A-6362BE3BECC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960794"/>
                  </p:ext>
                </p:extLst>
              </p:nvPr>
            </p:nvGraphicFramePr>
            <p:xfrm>
              <a:off x="2031042" y="3220251"/>
              <a:ext cx="8129916" cy="12371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09972">
                      <a:extLst>
                        <a:ext uri="{9D8B030D-6E8A-4147-A177-3AD203B41FA5}">
                          <a16:colId xmlns:a16="http://schemas.microsoft.com/office/drawing/2014/main" val="208863757"/>
                        </a:ext>
                      </a:extLst>
                    </a:gridCol>
                    <a:gridCol w="2709972">
                      <a:extLst>
                        <a:ext uri="{9D8B030D-6E8A-4147-A177-3AD203B41FA5}">
                          <a16:colId xmlns:a16="http://schemas.microsoft.com/office/drawing/2014/main" val="3653695456"/>
                        </a:ext>
                      </a:extLst>
                    </a:gridCol>
                    <a:gridCol w="2709972">
                      <a:extLst>
                        <a:ext uri="{9D8B030D-6E8A-4147-A177-3AD203B41FA5}">
                          <a16:colId xmlns:a16="http://schemas.microsoft.com/office/drawing/2014/main" val="1212693547"/>
                        </a:ext>
                      </a:extLst>
                    </a:gridCol>
                  </a:tblGrid>
                  <a:tr h="304800">
                    <a:tc>
                      <a:txBody>
                        <a:bodyPr/>
                        <a:lstStyle/>
                        <a:p>
                          <a:endParaRPr 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0" dirty="0"/>
                            <a:t>Cycles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0" dirty="0" err="1"/>
                            <a:t>ms</a:t>
                          </a:r>
                          <a:endParaRPr lang="en-US" sz="14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4325964"/>
                      </a:ext>
                    </a:extLst>
                  </a:tr>
                  <a:tr h="310770">
                    <a:tc>
                      <a:txBody>
                        <a:bodyPr/>
                        <a:lstStyle/>
                        <a:p>
                          <a:r>
                            <a:rPr lang="en-US" sz="1400" b="1" dirty="0" err="1"/>
                            <a:t>KeyGen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dirty="0"/>
                            <a:t>4G-6G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98077" r="-899" b="-21346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52853260"/>
                      </a:ext>
                    </a:extLst>
                  </a:tr>
                  <a:tr h="310770">
                    <a:tc>
                      <a:txBody>
                        <a:bodyPr/>
                        <a:lstStyle/>
                        <a:p>
                          <a:r>
                            <a:rPr lang="en-US" sz="1400" b="1" dirty="0"/>
                            <a:t>Encapsulate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50" t="-201961" r="-101126" b="-11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201961" r="-899" b="-1176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95048183"/>
                      </a:ext>
                    </a:extLst>
                  </a:tr>
                  <a:tr h="310770">
                    <a:tc>
                      <a:txBody>
                        <a:bodyPr/>
                        <a:lstStyle/>
                        <a:p>
                          <a:r>
                            <a:rPr lang="en-US" sz="1400" b="1" dirty="0" err="1"/>
                            <a:t>Decapsulate</a:t>
                          </a:r>
                          <a:endParaRPr lang="en-US" sz="14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0450" t="-301961" r="-101126" b="-1764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00000" t="-301961" r="-899" b="-1764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6526665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99B5E5A-F3D4-4E06-A9C5-FB6FCC6CE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727831"/>
              </p:ext>
            </p:extLst>
          </p:nvPr>
        </p:nvGraphicFramePr>
        <p:xfrm>
          <a:off x="2031042" y="5235878"/>
          <a:ext cx="8129916" cy="950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972">
                  <a:extLst>
                    <a:ext uri="{9D8B030D-6E8A-4147-A177-3AD203B41FA5}">
                      <a16:colId xmlns:a16="http://schemas.microsoft.com/office/drawing/2014/main" val="208863757"/>
                    </a:ext>
                  </a:extLst>
                </a:gridCol>
                <a:gridCol w="2709972">
                  <a:extLst>
                    <a:ext uri="{9D8B030D-6E8A-4147-A177-3AD203B41FA5}">
                      <a16:colId xmlns:a16="http://schemas.microsoft.com/office/drawing/2014/main" val="3653695456"/>
                    </a:ext>
                  </a:extLst>
                </a:gridCol>
                <a:gridCol w="2709972">
                  <a:extLst>
                    <a:ext uri="{9D8B030D-6E8A-4147-A177-3AD203B41FA5}">
                      <a16:colId xmlns:a16="http://schemas.microsoft.com/office/drawing/2014/main" val="1212693547"/>
                    </a:ext>
                  </a:extLst>
                </a:gridCol>
              </a:tblGrid>
              <a:tr h="328646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Cycles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err="1"/>
                        <a:t>ms</a:t>
                      </a:r>
                      <a:endParaRPr lang="en-US" sz="14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325964"/>
                  </a:ext>
                </a:extLst>
              </a:tr>
              <a:tr h="310770">
                <a:tc>
                  <a:txBody>
                    <a:bodyPr/>
                    <a:lstStyle/>
                    <a:p>
                      <a:r>
                        <a:rPr lang="en-US" sz="1400" b="1" dirty="0" err="1"/>
                        <a:t>KeyGen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1173750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853260"/>
                  </a:ext>
                </a:extLst>
              </a:tr>
              <a:tr h="310770">
                <a:tc>
                  <a:txBody>
                    <a:bodyPr/>
                    <a:lstStyle/>
                    <a:p>
                      <a:r>
                        <a:rPr lang="en-US" sz="1400" b="1" dirty="0"/>
                        <a:t>Decoding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17140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0.074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048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7925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Advantages / Disadvantages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D42AF-B7AD-4E1A-822B-10F037944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631" y="1082389"/>
            <a:ext cx="11040979" cy="539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Advantages</a:t>
            </a:r>
          </a:p>
          <a:p>
            <a:r>
              <a:rPr lang="en-US" dirty="0"/>
              <a:t>simple, well-studied, well-understood: long history of attacks with not much effect on security parameters;</a:t>
            </a:r>
          </a:p>
          <a:p>
            <a:r>
              <a:rPr lang="en-US" dirty="0"/>
              <a:t>seems plausible that there’s a security proof (in the QROM?);</a:t>
            </a:r>
          </a:p>
          <a:p>
            <a:r>
              <a:rPr lang="en-US" dirty="0"/>
              <a:t>fast encapsulation/decapsulation</a:t>
            </a:r>
          </a:p>
          <a:p>
            <a:r>
              <a:rPr lang="en-US" dirty="0"/>
              <a:t>small ciphertexts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/>
              <a:t>Disadvantages</a:t>
            </a:r>
            <a:endParaRPr lang="en-US" dirty="0"/>
          </a:p>
          <a:p>
            <a:r>
              <a:rPr lang="en-US" dirty="0"/>
              <a:t>huge public keys (order of MBs)</a:t>
            </a:r>
          </a:p>
          <a:p>
            <a:r>
              <a:rPr lang="en-US" dirty="0"/>
              <a:t>very slow key generation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453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Classic </a:t>
            </a:r>
            <a:r>
              <a:rPr lang="en-US" dirty="0" err="1"/>
              <a:t>McEliece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DD42AF-B7AD-4E1A-822B-10F037944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631" y="1082389"/>
            <a:ext cx="11040979" cy="5390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Website: </a:t>
            </a:r>
            <a:r>
              <a:rPr lang="en-US" dirty="0">
                <a:hlinkClick r:id="rId2"/>
              </a:rPr>
              <a:t>https://classic.mceliece.org/</a:t>
            </a:r>
            <a:endParaRPr lang="en-US" dirty="0"/>
          </a:p>
          <a:p>
            <a:pPr marL="0" indent="0">
              <a:buNone/>
            </a:pPr>
            <a:r>
              <a:rPr lang="en-US" sz="1800" b="1" dirty="0"/>
              <a:t>Team:</a:t>
            </a:r>
          </a:p>
          <a:p>
            <a:r>
              <a:rPr lang="en-US" sz="1800" dirty="0"/>
              <a:t>Daniel J. Bernstein, University of Illinois at Chicago</a:t>
            </a:r>
          </a:p>
          <a:p>
            <a:r>
              <a:rPr lang="en-US" sz="1800" dirty="0"/>
              <a:t>Tung Chou, Osaka University</a:t>
            </a:r>
          </a:p>
          <a:p>
            <a:r>
              <a:rPr lang="en-US" sz="1800" dirty="0"/>
              <a:t>Tanja Lange, </a:t>
            </a:r>
            <a:r>
              <a:rPr lang="en-US" sz="1800" dirty="0" err="1"/>
              <a:t>Technische</a:t>
            </a:r>
            <a:r>
              <a:rPr lang="en-US" sz="1800" dirty="0"/>
              <a:t> </a:t>
            </a:r>
            <a:r>
              <a:rPr lang="en-US" sz="1800" dirty="0" err="1"/>
              <a:t>Universiteit</a:t>
            </a:r>
            <a:r>
              <a:rPr lang="en-US" sz="1800" dirty="0"/>
              <a:t> Eindhoven</a:t>
            </a:r>
          </a:p>
          <a:p>
            <a:r>
              <a:rPr lang="en-US" sz="1800" dirty="0"/>
              <a:t>Ingo von </a:t>
            </a:r>
            <a:r>
              <a:rPr lang="en-US" sz="1800" dirty="0" err="1"/>
              <a:t>Maurich</a:t>
            </a:r>
            <a:r>
              <a:rPr lang="en-US" sz="1800" dirty="0"/>
              <a:t>, self</a:t>
            </a:r>
          </a:p>
          <a:p>
            <a:r>
              <a:rPr lang="en-US" sz="1800" dirty="0"/>
              <a:t>Rafael </a:t>
            </a:r>
            <a:r>
              <a:rPr lang="en-US" sz="1800" dirty="0" err="1"/>
              <a:t>Misoczki</a:t>
            </a:r>
            <a:r>
              <a:rPr lang="en-US" sz="1800" dirty="0"/>
              <a:t>, Intel Corporation</a:t>
            </a:r>
          </a:p>
          <a:p>
            <a:r>
              <a:rPr lang="en-US" sz="1800" dirty="0"/>
              <a:t>Ruben </a:t>
            </a:r>
            <a:r>
              <a:rPr lang="en-US" sz="1800" dirty="0" err="1"/>
              <a:t>Niederhagen</a:t>
            </a:r>
            <a:r>
              <a:rPr lang="en-US" sz="1800" dirty="0"/>
              <a:t>, Fraunhofer SIT</a:t>
            </a:r>
          </a:p>
          <a:p>
            <a:r>
              <a:rPr lang="en-US" sz="1800" dirty="0" err="1"/>
              <a:t>Edoardo</a:t>
            </a:r>
            <a:r>
              <a:rPr lang="en-US" sz="1800" dirty="0"/>
              <a:t> Persichetti, Florida Atlantic University</a:t>
            </a:r>
          </a:p>
          <a:p>
            <a:r>
              <a:rPr lang="en-US" sz="1800" dirty="0"/>
              <a:t>Christiane Peters, self</a:t>
            </a:r>
          </a:p>
          <a:p>
            <a:r>
              <a:rPr lang="en-US" sz="1800" dirty="0"/>
              <a:t>Peter Schwabe, Radboud University</a:t>
            </a:r>
          </a:p>
          <a:p>
            <a:r>
              <a:rPr lang="en-US" sz="1800" dirty="0"/>
              <a:t>Nicolas </a:t>
            </a:r>
            <a:r>
              <a:rPr lang="en-US" sz="1800" dirty="0" err="1"/>
              <a:t>Sendrier</a:t>
            </a:r>
            <a:r>
              <a:rPr lang="en-US" sz="1800" dirty="0"/>
              <a:t>, </a:t>
            </a:r>
            <a:r>
              <a:rPr lang="en-US" sz="1800" dirty="0" err="1"/>
              <a:t>Inria</a:t>
            </a:r>
            <a:endParaRPr lang="en-US" sz="1800" dirty="0"/>
          </a:p>
          <a:p>
            <a:r>
              <a:rPr lang="en-US" sz="1800" dirty="0"/>
              <a:t>Jakub </a:t>
            </a:r>
            <a:r>
              <a:rPr lang="en-US" sz="1800" dirty="0" err="1"/>
              <a:t>Szefer</a:t>
            </a:r>
            <a:r>
              <a:rPr lang="en-US" sz="1800" dirty="0"/>
              <a:t>, Yale University</a:t>
            </a:r>
          </a:p>
          <a:p>
            <a:r>
              <a:rPr lang="en-US" sz="1800" dirty="0"/>
              <a:t>Wen Wang, Yale University</a:t>
            </a:r>
          </a:p>
        </p:txBody>
      </p:sp>
    </p:spTree>
    <p:extLst>
      <p:ext uri="{BB962C8B-B14F-4D97-AF65-F5344CB8AC3E}">
        <p14:creationId xmlns:p14="http://schemas.microsoft.com/office/powerpoint/2010/main" val="2344223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Linear codes over Finite fields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Recall:</a:t>
                </a:r>
              </a:p>
              <a:p>
                <a:pPr marL="0" indent="0">
                  <a:buNone/>
                </a:pPr>
                <a:r>
                  <a:rPr lang="en-US" dirty="0"/>
                  <a:t>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code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 is a subspace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dim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</m:e>
                      <m:li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;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lim>
                    </m:limLow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0" dirty="0"/>
                  <a:t>elements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b="0" dirty="0"/>
                  <a:t> are called codewords;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is called the distance</a:t>
                </a:r>
                <a:r>
                  <a:rPr lang="en-US" i="1" dirty="0"/>
                  <a:t>; </a:t>
                </a:r>
                <a:r>
                  <a:rPr lang="en-US" dirty="0"/>
                  <a:t>code can correct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errors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generator matrix: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: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Im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(put basis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as columns.)</a:t>
                </a:r>
              </a:p>
              <a:p>
                <a:r>
                  <a:rPr lang="en-US" dirty="0"/>
                  <a:t>our convention: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dirty="0"/>
                  <a:t> acts on left, i.e., for a message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dirty="0"/>
                  <a:t>,  the codeword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D56DFA9-7FFA-46A8-898A-95A6A5FE5EF8}"/>
              </a:ext>
            </a:extLst>
          </p:cNvPr>
          <p:cNvSpPr txBox="1"/>
          <p:nvPr/>
        </p:nvSpPr>
        <p:spPr>
          <a:xfrm rot="16200000">
            <a:off x="9551886" y="570230"/>
            <a:ext cx="400110" cy="142442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400" dirty="0"/>
              <a:t>Hamming distance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23C35A4-85FD-498D-8DCE-3CE2AE4E108A}"/>
              </a:ext>
            </a:extLst>
          </p:cNvPr>
          <p:cNvCxnSpPr/>
          <p:nvPr/>
        </p:nvCxnSpPr>
        <p:spPr>
          <a:xfrm flipH="1">
            <a:off x="8462211" y="1387642"/>
            <a:ext cx="577515" cy="160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2448DB9-496E-4267-954F-9723EE2A1296}"/>
              </a:ext>
            </a:extLst>
          </p:cNvPr>
          <p:cNvGrpSpPr/>
          <p:nvPr/>
        </p:nvGrpSpPr>
        <p:grpSpPr>
          <a:xfrm>
            <a:off x="3889645" y="3777688"/>
            <a:ext cx="2607345" cy="2405309"/>
            <a:chOff x="1656399" y="3578396"/>
            <a:chExt cx="2607345" cy="240530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C55F63D2-F664-4270-8316-94E6BA6B992F}"/>
                    </a:ext>
                  </a:extLst>
                </p:cNvPr>
                <p:cNvSpPr/>
                <p:nvPr/>
              </p:nvSpPr>
              <p:spPr>
                <a:xfrm>
                  <a:off x="2173705" y="4098758"/>
                  <a:ext cx="1074821" cy="1884947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𝐺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C55F63D2-F664-4270-8316-94E6BA6B992F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3705" y="4098758"/>
                  <a:ext cx="1074821" cy="188494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E964CA76-EBE7-4734-B0F0-F7D00A5EB3CE}"/>
                    </a:ext>
                  </a:extLst>
                </p:cNvPr>
                <p:cNvSpPr/>
                <p:nvPr/>
              </p:nvSpPr>
              <p:spPr>
                <a:xfrm>
                  <a:off x="3320717" y="4098758"/>
                  <a:ext cx="208546" cy="866274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E964CA76-EBE7-4734-B0F0-F7D00A5EB3CE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20717" y="4098758"/>
                  <a:ext cx="208546" cy="86627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2F14823-7E34-4F02-BF72-1DE228874739}"/>
                </a:ext>
              </a:extLst>
            </p:cNvPr>
            <p:cNvSpPr txBox="1"/>
            <p:nvPr/>
          </p:nvSpPr>
          <p:spPr>
            <a:xfrm>
              <a:off x="3630793" y="4825785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=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C5A56CEC-2ED0-4190-B217-777D78EE9607}"/>
                    </a:ext>
                  </a:extLst>
                </p:cNvPr>
                <p:cNvSpPr/>
                <p:nvPr/>
              </p:nvSpPr>
              <p:spPr>
                <a:xfrm>
                  <a:off x="4055198" y="4098755"/>
                  <a:ext cx="208546" cy="1884946"/>
                </a:xfrm>
                <a:prstGeom prst="rect">
                  <a:avLst/>
                </a:prstGeom>
                <a:solidFill>
                  <a:srgbClr val="0070C0"/>
                </a:solidFill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vert="vert270" rtlCol="0" anchor="ctr"/>
                <a:lstStyle/>
                <a:p>
                  <a:pPr algn="just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C5A56CEC-2ED0-4190-B217-777D78EE960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55198" y="4098755"/>
                  <a:ext cx="208546" cy="188494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Left Brace 10">
              <a:extLst>
                <a:ext uri="{FF2B5EF4-FFF2-40B4-BE49-F238E27FC236}">
                  <a16:creationId xmlns:a16="http://schemas.microsoft.com/office/drawing/2014/main" id="{522C25D2-526B-4528-AC0C-01F9E4F7A910}"/>
                </a:ext>
              </a:extLst>
            </p:cNvPr>
            <p:cNvSpPr/>
            <p:nvPr/>
          </p:nvSpPr>
          <p:spPr>
            <a:xfrm rot="5400000">
              <a:off x="2635510" y="3365426"/>
              <a:ext cx="151210" cy="1074821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97FB6E78-1C2E-4E03-AD2B-F704DC37029E}"/>
                    </a:ext>
                  </a:extLst>
                </p:cNvPr>
                <p:cNvSpPr txBox="1"/>
                <p:nvPr/>
              </p:nvSpPr>
              <p:spPr>
                <a:xfrm>
                  <a:off x="2552121" y="3578396"/>
                  <a:ext cx="33900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97FB6E78-1C2E-4E03-AD2B-F704DC3702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2121" y="3578396"/>
                  <a:ext cx="339004" cy="30777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Left Brace 12">
              <a:extLst>
                <a:ext uri="{FF2B5EF4-FFF2-40B4-BE49-F238E27FC236}">
                  <a16:creationId xmlns:a16="http://schemas.microsoft.com/office/drawing/2014/main" id="{0C30C381-1120-499D-8BFD-DE903310337E}"/>
                </a:ext>
              </a:extLst>
            </p:cNvPr>
            <p:cNvSpPr/>
            <p:nvPr/>
          </p:nvSpPr>
          <p:spPr>
            <a:xfrm>
              <a:off x="1957137" y="4098757"/>
              <a:ext cx="144377" cy="1884945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9C20E736-AEC8-4B89-8EE7-53B10ADB72F6}"/>
                    </a:ext>
                  </a:extLst>
                </p:cNvPr>
                <p:cNvSpPr txBox="1"/>
                <p:nvPr/>
              </p:nvSpPr>
              <p:spPr>
                <a:xfrm>
                  <a:off x="1656399" y="4887340"/>
                  <a:ext cx="34002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4" name="TextBox 13">
                  <a:extLst>
                    <a:ext uri="{FF2B5EF4-FFF2-40B4-BE49-F238E27FC236}">
                      <a16:creationId xmlns:a16="http://schemas.microsoft.com/office/drawing/2014/main" id="{9C20E736-AEC8-4B89-8EE7-53B10ADB72F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56399" y="4887340"/>
                  <a:ext cx="340028" cy="30777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47493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Linear codes over Finite fields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Recall:</a:t>
                </a:r>
              </a:p>
              <a:p>
                <a:pPr marL="0" indent="0">
                  <a:buNone/>
                </a:pPr>
                <a:r>
                  <a:rPr lang="en-US" dirty="0"/>
                  <a:t>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code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 is a subspace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dim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</m:e>
                      <m:li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;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lim>
                    </m:limLow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0" dirty="0"/>
                  <a:t>elements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b="0" dirty="0"/>
                  <a:t> are called codewords;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is called the distance</a:t>
                </a:r>
                <a:r>
                  <a:rPr lang="en-US" i="1" dirty="0"/>
                  <a:t>; </a:t>
                </a:r>
                <a:r>
                  <a:rPr lang="en-US" dirty="0"/>
                  <a:t>code can correct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errors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generator matrix: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: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Im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(put basis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as columns.)</a:t>
                </a:r>
              </a:p>
              <a:p>
                <a:r>
                  <a:rPr lang="en-US" dirty="0"/>
                  <a:t>our convention: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dirty="0"/>
                  <a:t> acts on left, i.e., for a message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dirty="0"/>
                  <a:t>,  the codeword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systematic form: express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(via Gaussian elimination);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D56DFA9-7FFA-46A8-898A-95A6A5FE5EF8}"/>
              </a:ext>
            </a:extLst>
          </p:cNvPr>
          <p:cNvSpPr txBox="1"/>
          <p:nvPr/>
        </p:nvSpPr>
        <p:spPr>
          <a:xfrm rot="16200000">
            <a:off x="9551886" y="570230"/>
            <a:ext cx="400110" cy="142442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400" dirty="0"/>
              <a:t>Hamming distance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23C35A4-85FD-498D-8DCE-3CE2AE4E108A}"/>
              </a:ext>
            </a:extLst>
          </p:cNvPr>
          <p:cNvCxnSpPr/>
          <p:nvPr/>
        </p:nvCxnSpPr>
        <p:spPr>
          <a:xfrm flipH="1">
            <a:off x="8462211" y="1387642"/>
            <a:ext cx="577515" cy="160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FD912E9-0199-435B-B3BE-B53939E89E95}"/>
              </a:ext>
            </a:extLst>
          </p:cNvPr>
          <p:cNvGrpSpPr/>
          <p:nvPr/>
        </p:nvGrpSpPr>
        <p:grpSpPr>
          <a:xfrm>
            <a:off x="3483054" y="4641480"/>
            <a:ext cx="2405309" cy="1592127"/>
            <a:chOff x="3483054" y="4641480"/>
            <a:chExt cx="2405309" cy="159212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678318E-5293-44D8-95ED-6849F2997EFB}"/>
                </a:ext>
              </a:extLst>
            </p:cNvPr>
            <p:cNvGrpSpPr/>
            <p:nvPr/>
          </p:nvGrpSpPr>
          <p:grpSpPr>
            <a:xfrm rot="16200000">
              <a:off x="3889645" y="4234889"/>
              <a:ext cx="1592127" cy="2405309"/>
              <a:chOff x="1656399" y="3578396"/>
              <a:chExt cx="1592127" cy="2405309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D655DF15-FDC6-4F8F-98C1-F3654D66A4A6}"/>
                  </a:ext>
                </a:extLst>
              </p:cNvPr>
              <p:cNvSpPr/>
              <p:nvPr/>
            </p:nvSpPr>
            <p:spPr>
              <a:xfrm>
                <a:off x="2173705" y="4098758"/>
                <a:ext cx="1074821" cy="188494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2" name="Left Brace 11">
                <a:extLst>
                  <a:ext uri="{FF2B5EF4-FFF2-40B4-BE49-F238E27FC236}">
                    <a16:creationId xmlns:a16="http://schemas.microsoft.com/office/drawing/2014/main" id="{3388297C-A297-4CB9-BF18-EB50D04E3C9C}"/>
                  </a:ext>
                </a:extLst>
              </p:cNvPr>
              <p:cNvSpPr/>
              <p:nvPr/>
            </p:nvSpPr>
            <p:spPr>
              <a:xfrm rot="5400000">
                <a:off x="2635510" y="3365426"/>
                <a:ext cx="151210" cy="1074821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00379B6E-4C4B-4BA8-B96D-15FCFA9BAFC9}"/>
                      </a:ext>
                    </a:extLst>
                  </p:cNvPr>
                  <p:cNvSpPr txBox="1"/>
                  <p:nvPr/>
                </p:nvSpPr>
                <p:spPr>
                  <a:xfrm>
                    <a:off x="2552121" y="3578396"/>
                    <a:ext cx="339004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00379B6E-4C4B-4BA8-B96D-15FCFA9BAFC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52121" y="3578396"/>
                    <a:ext cx="339004" cy="307777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4" name="Left Brace 13">
                <a:extLst>
                  <a:ext uri="{FF2B5EF4-FFF2-40B4-BE49-F238E27FC236}">
                    <a16:creationId xmlns:a16="http://schemas.microsoft.com/office/drawing/2014/main" id="{D2CC81B2-37A9-4B11-BB79-D20297B559A2}"/>
                  </a:ext>
                </a:extLst>
              </p:cNvPr>
              <p:cNvSpPr/>
              <p:nvPr/>
            </p:nvSpPr>
            <p:spPr>
              <a:xfrm>
                <a:off x="1957137" y="4098757"/>
                <a:ext cx="144377" cy="1884945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FA9DE6BC-495A-4FED-BF5F-4EFCB63A1BA9}"/>
                      </a:ext>
                    </a:extLst>
                  </p:cNvPr>
                  <p:cNvSpPr txBox="1"/>
                  <p:nvPr/>
                </p:nvSpPr>
                <p:spPr>
                  <a:xfrm>
                    <a:off x="1656399" y="4887340"/>
                    <a:ext cx="340028" cy="307777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140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oMath>
                      </m:oMathPara>
                    </a14:m>
                    <a:endParaRPr lang="en-US" sz="1400" dirty="0"/>
                  </a:p>
                </p:txBody>
              </p:sp>
            </mc:Choice>
            <mc:Fallback xmlns="">
              <p:sp>
                <p:nvSpPr>
                  <p:cNvPr id="15" name="TextBox 14">
                    <a:extLst>
                      <a:ext uri="{FF2B5EF4-FFF2-40B4-BE49-F238E27FC236}">
                        <a16:creationId xmlns:a16="http://schemas.microsoft.com/office/drawing/2014/main" id="{FA9DE6BC-495A-4FED-BF5F-4EFCB63A1BA9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56399" y="4887340"/>
                    <a:ext cx="340028" cy="307777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21E035B-C67C-43DC-AE4C-A6B7B570A823}"/>
                </a:ext>
              </a:extLst>
            </p:cNvPr>
            <p:cNvCxnSpPr>
              <a:cxnSpLocks/>
            </p:cNvCxnSpPr>
            <p:nvPr/>
          </p:nvCxnSpPr>
          <p:spPr>
            <a:xfrm>
              <a:off x="5060189" y="4721472"/>
              <a:ext cx="0" cy="950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FFC06FE6-BA0E-4D00-B15F-158CC3135AB0}"/>
                    </a:ext>
                  </a:extLst>
                </p:cNvPr>
                <p:cNvSpPr txBox="1"/>
                <p:nvPr/>
              </p:nvSpPr>
              <p:spPr>
                <a:xfrm>
                  <a:off x="5244955" y="4983717"/>
                  <a:ext cx="39709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FFC06FE6-BA0E-4D00-B15F-158CC3135A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4955" y="4983717"/>
                  <a:ext cx="397095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59B184D7-86F7-443F-A814-0A20AF547456}"/>
                    </a:ext>
                  </a:extLst>
                </p:cNvPr>
                <p:cNvSpPr txBox="1"/>
                <p:nvPr/>
              </p:nvSpPr>
              <p:spPr>
                <a:xfrm>
                  <a:off x="4362847" y="4974925"/>
                  <a:ext cx="44050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59B184D7-86F7-443F-A814-0A20AF54745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2847" y="4974925"/>
                  <a:ext cx="440505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63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F5D1AA28-2374-47BC-BF6A-F7531D15BFCE}"/>
              </a:ext>
            </a:extLst>
          </p:cNvPr>
          <p:cNvGrpSpPr/>
          <p:nvPr/>
        </p:nvGrpSpPr>
        <p:grpSpPr>
          <a:xfrm rot="5400000">
            <a:off x="4334925" y="3851502"/>
            <a:ext cx="400046" cy="1074821"/>
            <a:chOff x="3635453" y="4336680"/>
            <a:chExt cx="400046" cy="1074821"/>
          </a:xfrm>
        </p:grpSpPr>
        <p:sp>
          <p:nvSpPr>
            <p:cNvPr id="21" name="Left Brace 20">
              <a:extLst>
                <a:ext uri="{FF2B5EF4-FFF2-40B4-BE49-F238E27FC236}">
                  <a16:creationId xmlns:a16="http://schemas.microsoft.com/office/drawing/2014/main" id="{CFFDC427-19F4-4017-8503-4088487C3D63}"/>
                </a:ext>
              </a:extLst>
            </p:cNvPr>
            <p:cNvSpPr/>
            <p:nvPr/>
          </p:nvSpPr>
          <p:spPr>
            <a:xfrm>
              <a:off x="3884289" y="4336680"/>
              <a:ext cx="151210" cy="1074821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1C11037E-1791-4E2C-B4EC-834F581DDB6A}"/>
                    </a:ext>
                  </a:extLst>
                </p:cNvPr>
                <p:cNvSpPr txBox="1"/>
                <p:nvPr/>
              </p:nvSpPr>
              <p:spPr>
                <a:xfrm rot="16200000">
                  <a:off x="3619840" y="4709694"/>
                  <a:ext cx="33900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1C11037E-1791-4E2C-B4EC-834F581DDB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3619840" y="4709694"/>
                  <a:ext cx="339004" cy="30777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53184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Linear codes over Finite fields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Recall:</a:t>
                </a:r>
              </a:p>
              <a:p>
                <a:pPr marL="0" indent="0">
                  <a:buNone/>
                </a:pPr>
                <a:r>
                  <a:rPr lang="en-US" dirty="0"/>
                  <a:t>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code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 is a subspace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dim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, and </a:t>
                </a:r>
                <a14:m>
                  <m:oMath xmlns:m="http://schemas.openxmlformats.org/officeDocument/2006/math">
                    <m:limLow>
                      <m:limLow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limLowPr>
                      <m: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min</m:t>
                        </m:r>
                      </m:e>
                      <m:li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;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≠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lim>
                    </m:limLow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 dirty="0" err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0" dirty="0"/>
                  <a:t>elements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b="0" dirty="0"/>
                  <a:t> are called codewords;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is called the distance</a:t>
                </a:r>
                <a:r>
                  <a:rPr lang="en-US" i="1" dirty="0"/>
                  <a:t>; </a:t>
                </a:r>
                <a:r>
                  <a:rPr lang="en-US" dirty="0"/>
                  <a:t>code can correct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errors 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2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r>
                  <a:rPr lang="en-US" dirty="0"/>
                  <a:t>generator matrix: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: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Im</m:t>
                    </m:r>
                    <m:d>
                      <m:d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 i="1" dirty="0"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</m:d>
                    <m:r>
                      <a:rPr lang="en-US" i="1" dirty="0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(put basis 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as columns.)</a:t>
                </a:r>
              </a:p>
              <a:p>
                <a:r>
                  <a:rPr lang="en-US" dirty="0"/>
                  <a:t>our convention: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𝑮</m:t>
                    </m:r>
                  </m:oMath>
                </a14:m>
                <a:r>
                  <a:rPr lang="en-US" dirty="0"/>
                  <a:t> acts on left, i.e., for a message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dirty="0"/>
                  <a:t>,  the codeword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systematic form: express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(via Gaussian elimination);</a:t>
                </a:r>
              </a:p>
              <a:p>
                <a:r>
                  <a:rPr lang="en-US" dirty="0"/>
                  <a:t>check matrix: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: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→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k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er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; can take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d>
                      <m:dPr>
                        <m:endChr m:val="|"/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⊥</m:t>
                            </m:r>
                          </m:sup>
                        </m:sSup>
                      </m:e>
                    </m:d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Why care about check matrix? Syndrome decoding: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given noisy codeword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∈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bSup>
                  </m:oMath>
                </a14:m>
                <a:r>
                  <a:rPr lang="en-US" dirty="0"/>
                  <a:t>, do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+ 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 = </m:t>
                    </m:r>
                    <m:r>
                      <a:rPr lang="en-US" b="1" i="1" dirty="0">
                        <a:latin typeface="Cambria Math" panose="02040503050406030204" pitchFamily="18" charset="0"/>
                      </a:rPr>
                      <m:t>𝑯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);</m:t>
                    </m:r>
                  </m:oMath>
                </a14:m>
                <a:endParaRPr lang="en-US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now recover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(not trivial) and output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–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r>
                  <a:rPr lang="en-US" dirty="0"/>
                  <a:t>(p.s.: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p>
                  </m:oMath>
                </a14:m>
                <a:r>
                  <a:rPr lang="en-US" dirty="0"/>
                  <a:t> is also a generator matrix: for the </a:t>
                </a:r>
                <a:r>
                  <a:rPr lang="en-US" i="1" dirty="0"/>
                  <a:t>dual code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⊥</m:t>
                        </m:r>
                      </m:sup>
                    </m:sSup>
                  </m:oMath>
                </a14:m>
                <a:r>
                  <a:rPr lang="en-US" dirty="0"/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.)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1D56DFA9-7FFA-46A8-898A-95A6A5FE5EF8}"/>
              </a:ext>
            </a:extLst>
          </p:cNvPr>
          <p:cNvSpPr txBox="1"/>
          <p:nvPr/>
        </p:nvSpPr>
        <p:spPr>
          <a:xfrm rot="16200000">
            <a:off x="9551886" y="570230"/>
            <a:ext cx="400110" cy="142442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1400" dirty="0"/>
              <a:t>Hamming distance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123C35A4-85FD-498D-8DCE-3CE2AE4E108A}"/>
              </a:ext>
            </a:extLst>
          </p:cNvPr>
          <p:cNvCxnSpPr/>
          <p:nvPr/>
        </p:nvCxnSpPr>
        <p:spPr>
          <a:xfrm flipH="1">
            <a:off x="8462211" y="1387642"/>
            <a:ext cx="577515" cy="160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15C981E-45DA-4414-98AC-0EB76D201BBC}"/>
              </a:ext>
            </a:extLst>
          </p:cNvPr>
          <p:cNvSpPr/>
          <p:nvPr/>
        </p:nvSpPr>
        <p:spPr>
          <a:xfrm>
            <a:off x="9268273" y="4298050"/>
            <a:ext cx="1968296" cy="109636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06D29304-6056-44C4-A9B3-61EFBC7BE8AB}"/>
              </a:ext>
            </a:extLst>
          </p:cNvPr>
          <p:cNvSpPr/>
          <p:nvPr/>
        </p:nvSpPr>
        <p:spPr>
          <a:xfrm rot="5400000">
            <a:off x="10189850" y="3191480"/>
            <a:ext cx="125137" cy="196829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501D78-DE65-41BE-B64C-701AF060F691}"/>
                  </a:ext>
                </a:extLst>
              </p:cNvPr>
              <p:cNvSpPr txBox="1"/>
              <p:nvPr/>
            </p:nvSpPr>
            <p:spPr>
              <a:xfrm>
                <a:off x="10082916" y="3843828"/>
                <a:ext cx="33900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E501D78-DE65-41BE-B64C-701AF060F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2916" y="3843828"/>
                <a:ext cx="339004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Left Brace 13">
            <a:extLst>
              <a:ext uri="{FF2B5EF4-FFF2-40B4-BE49-F238E27FC236}">
                <a16:creationId xmlns:a16="http://schemas.microsoft.com/office/drawing/2014/main" id="{872407C7-8C68-472B-A3ED-C5AA7445D567}"/>
              </a:ext>
            </a:extLst>
          </p:cNvPr>
          <p:cNvSpPr/>
          <p:nvPr/>
        </p:nvSpPr>
        <p:spPr>
          <a:xfrm>
            <a:off x="9051706" y="4298050"/>
            <a:ext cx="109879" cy="10963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95C602B-2E40-4C4F-8AA5-DEAFC89E6A87}"/>
                  </a:ext>
                </a:extLst>
              </p:cNvPr>
              <p:cNvSpPr txBox="1"/>
              <p:nvPr/>
            </p:nvSpPr>
            <p:spPr>
              <a:xfrm>
                <a:off x="8447554" y="4692340"/>
                <a:ext cx="65909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95C602B-2E40-4C4F-8AA5-DEAFC89E6A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7554" y="4692340"/>
                <a:ext cx="659091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4EBF1808-2612-4884-9041-E8C21D3B6498}"/>
              </a:ext>
            </a:extLst>
          </p:cNvPr>
          <p:cNvGrpSpPr/>
          <p:nvPr/>
        </p:nvGrpSpPr>
        <p:grpSpPr>
          <a:xfrm rot="5400000">
            <a:off x="9597516" y="3189070"/>
            <a:ext cx="362587" cy="1021082"/>
            <a:chOff x="3635453" y="4336681"/>
            <a:chExt cx="362587" cy="1021082"/>
          </a:xfrm>
        </p:grpSpPr>
        <p:sp>
          <p:nvSpPr>
            <p:cNvPr id="17" name="Left Brace 16">
              <a:extLst>
                <a:ext uri="{FF2B5EF4-FFF2-40B4-BE49-F238E27FC236}">
                  <a16:creationId xmlns:a16="http://schemas.microsoft.com/office/drawing/2014/main" id="{7D441A91-71E5-49C6-B63F-5B50426DADD0}"/>
                </a:ext>
              </a:extLst>
            </p:cNvPr>
            <p:cNvSpPr/>
            <p:nvPr/>
          </p:nvSpPr>
          <p:spPr>
            <a:xfrm>
              <a:off x="3875498" y="4336681"/>
              <a:ext cx="122542" cy="102108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5EB8470-804A-471B-B461-E35E754C6FBE}"/>
                    </a:ext>
                  </a:extLst>
                </p:cNvPr>
                <p:cNvSpPr txBox="1"/>
                <p:nvPr/>
              </p:nvSpPr>
              <p:spPr>
                <a:xfrm rot="16200000">
                  <a:off x="3619840" y="4709694"/>
                  <a:ext cx="339004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B5EB8470-804A-471B-B461-E35E754C6FB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6200000">
                  <a:off x="3619840" y="4709694"/>
                  <a:ext cx="339004" cy="30777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01ECC76-8855-4993-A454-FFFD49AF7738}"/>
                  </a:ext>
                </a:extLst>
              </p:cNvPr>
              <p:cNvSpPr txBox="1"/>
              <p:nvPr/>
            </p:nvSpPr>
            <p:spPr>
              <a:xfrm>
                <a:off x="9422188" y="4628033"/>
                <a:ext cx="6983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p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⊥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01ECC76-8855-4993-A454-FFFD49AF77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22188" y="4628033"/>
                <a:ext cx="69839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42D1BEF-B60A-4961-933D-8086A0195407}"/>
              </a:ext>
            </a:extLst>
          </p:cNvPr>
          <p:cNvCxnSpPr>
            <a:cxnSpLocks/>
          </p:cNvCxnSpPr>
          <p:nvPr/>
        </p:nvCxnSpPr>
        <p:spPr>
          <a:xfrm>
            <a:off x="10289352" y="4390699"/>
            <a:ext cx="0" cy="9508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049414C-8209-48CF-9658-94D82F85AA2B}"/>
                  </a:ext>
                </a:extLst>
              </p:cNvPr>
              <p:cNvSpPr txBox="1"/>
              <p:nvPr/>
            </p:nvSpPr>
            <p:spPr>
              <a:xfrm>
                <a:off x="10498748" y="4628033"/>
                <a:ext cx="6742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049414C-8209-48CF-9658-94D82F85AA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8748" y="4628033"/>
                <a:ext cx="674224" cy="369332"/>
              </a:xfrm>
              <a:prstGeom prst="rect">
                <a:avLst/>
              </a:prstGeom>
              <a:blipFill>
                <a:blip r:embed="rId7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8491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McEliece</a:t>
            </a:r>
            <a:r>
              <a:rPr lang="en-US" dirty="0"/>
              <a:t> idea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Decoding in a random code is a hard problem. Make crypto out of it? [</a:t>
                </a:r>
                <a:r>
                  <a:rPr lang="en-US" dirty="0" err="1"/>
                  <a:t>McEliece</a:t>
                </a:r>
                <a:r>
                  <a:rPr lang="en-US" dirty="0"/>
                  <a:t>, 78]</a:t>
                </a:r>
              </a:p>
              <a:p>
                <a:r>
                  <a:rPr lang="en-US" dirty="0"/>
                  <a:t>choose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[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en-US" dirty="0"/>
                  <a:t>generator matrix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and “scramblers”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(invertible,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)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(permutation,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);</a:t>
                </a:r>
              </a:p>
              <a:p>
                <a:r>
                  <a:rPr lang="en-US" dirty="0"/>
                  <a:t>private key: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; public key: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𝑃𝐺𝑆</m:t>
                    </m:r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dirty="0"/>
                  <a:t>encrypt: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↦(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𝑃𝐺𝑆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(where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is a random error vector with Hamming weight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𝐰𝐭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at most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);</a:t>
                </a:r>
              </a:p>
              <a:p>
                <a:r>
                  <a:rPr lang="en-US" dirty="0"/>
                  <a:t>decrypt: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↦(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Decod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Experience seems to indicate that decoding this (without private key) is as hard as the random-code case, at least for random messages.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What codes to use? People have tried lots of choices, but binary </a:t>
                </a:r>
                <a:r>
                  <a:rPr lang="en-US" dirty="0" err="1"/>
                  <a:t>Goppa</a:t>
                </a:r>
                <a:r>
                  <a:rPr lang="en-US" dirty="0"/>
                  <a:t> codes seem safest.</a:t>
                </a:r>
              </a:p>
              <a:p>
                <a:pPr marL="0" indent="0">
                  <a:buNone/>
                </a:pPr>
                <a:r>
                  <a:rPr lang="en-US" dirty="0"/>
                  <a:t>How to generate such a code:</a:t>
                </a:r>
              </a:p>
              <a:p>
                <a:r>
                  <a:rPr lang="en-US" dirty="0"/>
                  <a:t>choose a polynomial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of degree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over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dirty="0"/>
                  <a:t>choose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dirty="0"/>
                  <a:t>check matrix: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 r="-6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423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Niederreiter</a:t>
            </a:r>
            <a:r>
              <a:rPr lang="en-US" dirty="0"/>
              <a:t> variant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“Take the dual everywhere” [</a:t>
                </a:r>
                <a:r>
                  <a:rPr lang="en-US" dirty="0" err="1"/>
                  <a:t>Niederreiter</a:t>
                </a:r>
                <a:r>
                  <a:rPr lang="en-US" dirty="0"/>
                  <a:t> 86]</a:t>
                </a:r>
              </a:p>
              <a:p>
                <a:r>
                  <a:rPr lang="en-US" dirty="0"/>
                  <a:t>choose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 [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err="1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 </m:t>
                    </m:r>
                  </m:oMath>
                </a14:m>
                <a:r>
                  <a:rPr lang="en-US" dirty="0"/>
                  <a:t>code with check matrix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. Choose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/>
                  <a:t> (invertible,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)×(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)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dirty="0"/>
                  <a:t> (permutation,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);</a:t>
                </a:r>
              </a:p>
              <a:p>
                <a:r>
                  <a:rPr lang="en-US" dirty="0"/>
                  <a:t>private key: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; public key: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𝑆𝐻𝑃</m:t>
                    </m:r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dirty="0"/>
                  <a:t>encrypt: encode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as 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-bit error string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b="1" i="0">
                        <a:latin typeface="Cambria Math" panose="02040503050406030204" pitchFamily="18" charset="0"/>
                      </a:rPr>
                      <m:t>𝐰𝐭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, output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𝑆𝐻𝑃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;</a:t>
                </a:r>
              </a:p>
              <a:p>
                <a:r>
                  <a:rPr lang="en-US" dirty="0"/>
                  <a:t>decrypt: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↦(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SyndromeExtrac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t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∘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still typically use binary </a:t>
                </a:r>
                <a:r>
                  <a:rPr lang="en-US" dirty="0" err="1"/>
                  <a:t>Goppa</a:t>
                </a:r>
                <a:r>
                  <a:rPr lang="en-US" dirty="0"/>
                  <a:t> codes;</a:t>
                </a:r>
              </a:p>
              <a:p>
                <a:r>
                  <a:rPr lang="en-US" dirty="0"/>
                  <a:t>security is unchanged from </a:t>
                </a:r>
                <a:r>
                  <a:rPr lang="en-US" dirty="0" err="1"/>
                  <a:t>McEliece</a:t>
                </a:r>
                <a:r>
                  <a:rPr lang="en-US" dirty="0"/>
                  <a:t>, but some efficiency gains;</a:t>
                </a:r>
              </a:p>
              <a:p>
                <a:r>
                  <a:rPr lang="en-US" dirty="0"/>
                  <a:t>important: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dirty="0"/>
                  <a:t> is not structured, i.e., it really looks like a random error;</a:t>
                </a:r>
              </a:p>
              <a:p>
                <a:r>
                  <a:rPr lang="en-US" dirty="0"/>
                  <a:t>formally, this means the scheme is only “OW-CPA” (given oracle for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Enc</m:t>
                    </m:r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i="0" dirty="0" smtClean="0">
                        <a:latin typeface="Cambria Math" panose="02040503050406030204" pitchFamily="18" charset="0"/>
                      </a:rPr>
                      <m:t>E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 panose="02040503050406030204" pitchFamily="18" charset="0"/>
                      </a:rPr>
                      <m:t>nc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for *random* </a:t>
                </a:r>
                <a:r>
                  <a:rPr lang="en-US" i="1" dirty="0"/>
                  <a:t>m</a:t>
                </a:r>
                <a:r>
                  <a:rPr lang="en-US" dirty="0"/>
                  <a:t>, adversary has negligible success probability at outputting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)… </a:t>
                </a:r>
              </a:p>
              <a:p>
                <a:pPr marL="0" indent="0">
                  <a:buNone/>
                </a:pPr>
                <a:r>
                  <a:rPr lang="en-US" dirty="0"/>
                  <a:t>… but that’s fine for a KEM.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A6F8287E-3F70-4DB8-96A2-9523DB31A4BA}"/>
              </a:ext>
            </a:extLst>
          </p:cNvPr>
          <p:cNvGrpSpPr/>
          <p:nvPr/>
        </p:nvGrpSpPr>
        <p:grpSpPr>
          <a:xfrm>
            <a:off x="6338055" y="2839915"/>
            <a:ext cx="5853945" cy="1582620"/>
            <a:chOff x="2231136" y="3367450"/>
            <a:chExt cx="5853945" cy="158262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0E3B9B13-607D-438E-BC0D-C5D305FBFC2C}"/>
                    </a:ext>
                  </a:extLst>
                </p:cNvPr>
                <p:cNvSpPr/>
                <p:nvPr/>
              </p:nvSpPr>
              <p:spPr>
                <a:xfrm>
                  <a:off x="5816097" y="3367454"/>
                  <a:ext cx="1732085" cy="1582616"/>
                </a:xfrm>
                <a:prstGeom prst="rect">
                  <a:avLst/>
                </a:prstGeom>
              </p:spPr>
              <p:style>
                <a:lnRef idx="2">
                  <a:schemeClr val="accent2">
                    <a:shade val="50000"/>
                  </a:schemeClr>
                </a:lnRef>
                <a:fillRef idx="1">
                  <a:schemeClr val="accent2"/>
                </a:fillRef>
                <a:effectRef idx="0">
                  <a:schemeClr val="accent2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" name="Rectangle 3">
                  <a:extLst>
                    <a:ext uri="{FF2B5EF4-FFF2-40B4-BE49-F238E27FC236}">
                      <a16:creationId xmlns:a16="http://schemas.microsoft.com/office/drawing/2014/main" id="{0E3B9B13-607D-438E-BC0D-C5D305FBFC2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16097" y="3367454"/>
                  <a:ext cx="1732085" cy="158261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11939131-AFDA-4736-A72B-532653A724DC}"/>
                    </a:ext>
                  </a:extLst>
                </p:cNvPr>
                <p:cNvSpPr/>
                <p:nvPr/>
              </p:nvSpPr>
              <p:spPr>
                <a:xfrm>
                  <a:off x="3891074" y="3367450"/>
                  <a:ext cx="1855176" cy="791305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11939131-AFDA-4736-A72B-532653A724D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1074" y="3367450"/>
                  <a:ext cx="1855176" cy="791305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3891B362-CE72-4A5E-8F16-80442E543561}"/>
                    </a:ext>
                  </a:extLst>
                </p:cNvPr>
                <p:cNvSpPr/>
                <p:nvPr/>
              </p:nvSpPr>
              <p:spPr>
                <a:xfrm>
                  <a:off x="3003544" y="3367450"/>
                  <a:ext cx="817684" cy="791307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3891B362-CE72-4A5E-8F16-80442E54356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03544" y="3367450"/>
                  <a:ext cx="817684" cy="79130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Right Brace 6">
              <a:extLst>
                <a:ext uri="{FF2B5EF4-FFF2-40B4-BE49-F238E27FC236}">
                  <a16:creationId xmlns:a16="http://schemas.microsoft.com/office/drawing/2014/main" id="{3CC6AD84-0A8D-4690-BB66-50A7D56D8E1C}"/>
                </a:ext>
              </a:extLst>
            </p:cNvPr>
            <p:cNvSpPr/>
            <p:nvPr/>
          </p:nvSpPr>
          <p:spPr>
            <a:xfrm>
              <a:off x="7600936" y="3367452"/>
              <a:ext cx="164240" cy="1582615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379B9DD0-832D-4342-88A8-9AFA7A893614}"/>
                    </a:ext>
                  </a:extLst>
                </p:cNvPr>
                <p:cNvSpPr txBox="1"/>
                <p:nvPr/>
              </p:nvSpPr>
              <p:spPr>
                <a:xfrm>
                  <a:off x="7745053" y="4004870"/>
                  <a:ext cx="340028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9" name="TextBox 8">
                  <a:extLst>
                    <a:ext uri="{FF2B5EF4-FFF2-40B4-BE49-F238E27FC236}">
                      <a16:creationId xmlns:a16="http://schemas.microsoft.com/office/drawing/2014/main" id="{379B9DD0-832D-4342-88A8-9AFA7A89361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45053" y="4004870"/>
                  <a:ext cx="340028" cy="307777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B187B94F-D0A9-45A8-B675-A81B42B1CFA4}"/>
                    </a:ext>
                  </a:extLst>
                </p:cNvPr>
                <p:cNvSpPr txBox="1"/>
                <p:nvPr/>
              </p:nvSpPr>
              <p:spPr>
                <a:xfrm>
                  <a:off x="2231136" y="3609214"/>
                  <a:ext cx="659091" cy="30777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4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1400" b="0" i="1" dirty="0" smtClean="0">
                            <a:latin typeface="Cambria Math" panose="02040503050406030204" pitchFamily="18" charset="0"/>
                          </a:rPr>
                          <m:t>𝑘</m:t>
                        </m:r>
                      </m:oMath>
                    </m:oMathPara>
                  </a14:m>
                  <a:endParaRPr lang="en-US" sz="1400" dirty="0"/>
                </a:p>
              </p:txBody>
            </p:sp>
          </mc:Choice>
          <mc:Fallback xmlns="">
            <p:sp>
              <p:nvSpPr>
                <p:cNvPr id="10" name="TextBox 9">
                  <a:extLst>
                    <a:ext uri="{FF2B5EF4-FFF2-40B4-BE49-F238E27FC236}">
                      <a16:creationId xmlns:a16="http://schemas.microsoft.com/office/drawing/2014/main" id="{B187B94F-D0A9-45A8-B675-A81B42B1CFA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1136" y="3609214"/>
                  <a:ext cx="659091" cy="307777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Left Brace 10">
              <a:extLst>
                <a:ext uri="{FF2B5EF4-FFF2-40B4-BE49-F238E27FC236}">
                  <a16:creationId xmlns:a16="http://schemas.microsoft.com/office/drawing/2014/main" id="{57C4A612-7A17-4928-A51D-FA332D39BE33}"/>
                </a:ext>
              </a:extLst>
            </p:cNvPr>
            <p:cNvSpPr/>
            <p:nvPr/>
          </p:nvSpPr>
          <p:spPr>
            <a:xfrm>
              <a:off x="2863850" y="3367450"/>
              <a:ext cx="52754" cy="791307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035B014-EBA2-4AD6-9CAB-C2D8AD4838AB}"/>
              </a:ext>
            </a:extLst>
          </p:cNvPr>
          <p:cNvCxnSpPr/>
          <p:nvPr/>
        </p:nvCxnSpPr>
        <p:spPr>
          <a:xfrm>
            <a:off x="738554" y="3464166"/>
            <a:ext cx="5357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676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Classic </a:t>
            </a:r>
            <a:r>
              <a:rPr lang="en-US" dirty="0" err="1"/>
              <a:t>McEliece</a:t>
            </a:r>
            <a:r>
              <a:rPr lang="en-US" dirty="0"/>
              <a:t> (CM)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Ok, now to the actual submission: Classic </a:t>
                </a:r>
                <a:r>
                  <a:rPr lang="en-US" b="1" dirty="0" err="1"/>
                  <a:t>McEliece</a:t>
                </a:r>
                <a:r>
                  <a:rPr lang="en-US" b="1" dirty="0"/>
                  <a:t> (CM).</a:t>
                </a:r>
              </a:p>
              <a:p>
                <a:pPr marL="0" indent="0">
                  <a:buNone/>
                </a:pPr>
                <a:r>
                  <a:rPr lang="en-US" dirty="0"/>
                  <a:t>(Really, more like classic </a:t>
                </a:r>
                <a:r>
                  <a:rPr lang="en-US" dirty="0" err="1"/>
                  <a:t>Niederreiter</a:t>
                </a:r>
                <a:r>
                  <a:rPr lang="en-US" dirty="0"/>
                  <a:t>…)</a:t>
                </a:r>
              </a:p>
              <a:p>
                <a:pPr marL="0" indent="0">
                  <a:buNone/>
                </a:pPr>
                <a:r>
                  <a:rPr lang="en-US" b="1" dirty="0"/>
                  <a:t>Parameters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0&lt;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1&lt;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𝑚𝑡</m:t>
                    </m:r>
                  </m:oMath>
                </a14:m>
                <a:endParaRPr lang="en-US" dirty="0"/>
              </a:p>
              <a:p>
                <a:r>
                  <a:rPr lang="en-US" dirty="0"/>
                  <a:t>monic, irreducible, degree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/>
                  <a:t> polynomial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q</m:t>
                        </m:r>
                      </m:sub>
                    </m:sSub>
                    <m:r>
                      <a:rPr lang="en-US">
                        <a:latin typeface="Cambria Math" panose="02040503050406030204" pitchFamily="18" charset="0"/>
                      </a:rPr>
                      <m:t>:=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z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cryptographic hash function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dirty="0"/>
                  <a:t> output bits.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975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E54-AFEE-42C2-B16E-2524940100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10718"/>
            <a:ext cx="7729728" cy="639514"/>
          </a:xfrm>
        </p:spPr>
        <p:txBody>
          <a:bodyPr>
            <a:normAutofit fontScale="90000"/>
          </a:bodyPr>
          <a:lstStyle/>
          <a:p>
            <a:r>
              <a:rPr lang="en-US" dirty="0"/>
              <a:t>Key Generation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/>
                  <a:t>Key generation for CM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Generate random monic irreducible degree-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polynomial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q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x</m:t>
                        </m:r>
                      </m:e>
                    </m:d>
                  </m:oMath>
                </a14:m>
                <a:r>
                  <a:rPr lang="en-US" dirty="0"/>
                  <a:t>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Generate random, distinct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</m:oMath>
                </a14:m>
                <a:r>
                  <a:rPr lang="en-US" dirty="0"/>
                  <a:t>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Compute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matrix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={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dirty="0"/>
                  <a:t>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bSup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Compute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𝑚𝑡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i="1" dirty="0"/>
                  <a:t>, i.e.,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)×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i="1" dirty="0"/>
                  <a:t>binary </a:t>
                </a:r>
                <a:r>
                  <a:rPr lang="en-US" dirty="0"/>
                  <a:t>matrix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acc>
                  </m:oMath>
                </a14:m>
                <a:r>
                  <a:rPr lang="en-US" dirty="0"/>
                  <a:t> by expanding each entry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p>
                        </m:sSup>
                      </m:e>
                    </m:nary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into column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Reduce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</m:acc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to unique systematic form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|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via Gaussian elimination;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Generate random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dirty="0"/>
                  <a:t>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US" dirty="0"/>
                  <a:t>Output secret key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) and public key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1DD42AF-B7AD-4E1A-822B-10F0379448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1631" y="1082389"/>
                <a:ext cx="11040979" cy="5390599"/>
              </a:xfrm>
              <a:blipFill>
                <a:blip r:embed="rId2"/>
                <a:stretch>
                  <a:fillRect l="-497" t="-6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D363F8-834F-4CD9-BFF1-6569866706AB}"/>
                  </a:ext>
                </a:extLst>
              </p:cNvPr>
              <p:cNvSpPr txBox="1"/>
              <p:nvPr/>
            </p:nvSpPr>
            <p:spPr>
              <a:xfrm>
                <a:off x="9256142" y="0"/>
                <a:ext cx="2935857" cy="1619611"/>
              </a:xfrm>
              <a:prstGeom prst="rect">
                <a:avLst/>
              </a:prstGeom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0&lt; 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1&lt;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 −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𝑚𝑡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monic, </a:t>
                </a:r>
                <a:r>
                  <a:rPr lang="en-US" sz="1400" dirty="0" err="1"/>
                  <a:t>irred</a:t>
                </a:r>
                <a:r>
                  <a:rPr lang="en-US" sz="1400" dirty="0"/>
                  <a:t>., </a:t>
                </a:r>
                <a:r>
                  <a:rPr lang="en-US" sz="1400" dirty="0" err="1"/>
                  <a:t>deg</a:t>
                </a:r>
                <a:r>
                  <a:rPr lang="en-US" sz="1400" dirty="0"/>
                  <a:t>-m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400" b="0" i="1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400" b="0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𝑞</m:t>
                        </m:r>
                      </m:sub>
                    </m:sSub>
                    <m:r>
                      <a:rPr lang="en-US" sz="1400" b="0">
                        <a:latin typeface="Cambria Math" panose="02040503050406030204" pitchFamily="18" charset="0"/>
                      </a:rPr>
                      <m:t>:=</m:t>
                    </m:r>
                    <m:sSub>
                      <m:sSub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𝔽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begChr m:val="["/>
                        <m:endChr m:val="]"/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sz="1400" b="0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sz="1400" b="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endParaRPr lang="en-US" sz="14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Hash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1400" dirty="0"/>
                  <a:t> with </a:t>
                </a:r>
                <a14:m>
                  <m:oMath xmlns:m="http://schemas.openxmlformats.org/officeDocument/2006/math">
                    <m:r>
                      <a:rPr lang="en-US" sz="1400" b="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US" sz="1400" dirty="0"/>
                  <a:t> output bits.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DD363F8-834F-4CD9-BFF1-6569866706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56142" y="0"/>
                <a:ext cx="2935857" cy="161961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>
            <a:extLst>
              <a:ext uri="{FF2B5EF4-FFF2-40B4-BE49-F238E27FC236}">
                <a16:creationId xmlns:a16="http://schemas.microsoft.com/office/drawing/2014/main" id="{72A00834-E79B-4A7B-8768-F58A6A04D955}"/>
              </a:ext>
            </a:extLst>
          </p:cNvPr>
          <p:cNvGrpSpPr/>
          <p:nvPr/>
        </p:nvGrpSpPr>
        <p:grpSpPr>
          <a:xfrm>
            <a:off x="7789984" y="1899138"/>
            <a:ext cx="2777549" cy="1362808"/>
            <a:chOff x="7789984" y="1899138"/>
            <a:chExt cx="2777549" cy="1362808"/>
          </a:xfrm>
        </p:grpSpPr>
        <p:sp>
          <p:nvSpPr>
            <p:cNvPr id="5" name="Right Brace 4">
              <a:extLst>
                <a:ext uri="{FF2B5EF4-FFF2-40B4-BE49-F238E27FC236}">
                  <a16:creationId xmlns:a16="http://schemas.microsoft.com/office/drawing/2014/main" id="{AD77A136-489D-4C61-9735-CDE29E7D8C10}"/>
                </a:ext>
              </a:extLst>
            </p:cNvPr>
            <p:cNvSpPr/>
            <p:nvPr/>
          </p:nvSpPr>
          <p:spPr>
            <a:xfrm>
              <a:off x="7789984" y="1899138"/>
              <a:ext cx="316523" cy="1362808"/>
            </a:xfrm>
            <a:prstGeom prst="rightBrac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F332706-0714-4546-A50F-E2387FF33620}"/>
                </a:ext>
              </a:extLst>
            </p:cNvPr>
            <p:cNvSpPr txBox="1"/>
            <p:nvPr/>
          </p:nvSpPr>
          <p:spPr>
            <a:xfrm>
              <a:off x="8167233" y="2145322"/>
              <a:ext cx="24003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002060"/>
                  </a:solidFill>
                </a:rPr>
                <a:t>generate check matrix</a:t>
              </a:r>
            </a:p>
            <a:p>
              <a:r>
                <a:rPr lang="en-US" sz="1600" dirty="0">
                  <a:solidFill>
                    <a:srgbClr val="002060"/>
                  </a:solidFill>
                </a:rPr>
                <a:t>for random binary </a:t>
              </a:r>
              <a:r>
                <a:rPr lang="en-US" sz="1600" dirty="0" err="1">
                  <a:solidFill>
                    <a:srgbClr val="002060"/>
                  </a:solidFill>
                </a:rPr>
                <a:t>Goppa</a:t>
              </a:r>
              <a:r>
                <a:rPr lang="en-US" sz="1600" dirty="0">
                  <a:solidFill>
                    <a:srgbClr val="002060"/>
                  </a:solidFill>
                </a:rPr>
                <a:t> code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785CA4-8296-44DC-A72F-C1BFE2E2C7C4}"/>
              </a:ext>
            </a:extLst>
          </p:cNvPr>
          <p:cNvGrpSpPr/>
          <p:nvPr/>
        </p:nvGrpSpPr>
        <p:grpSpPr>
          <a:xfrm>
            <a:off x="7789984" y="4114800"/>
            <a:ext cx="3754316" cy="1846659"/>
            <a:chOff x="7789984" y="4114800"/>
            <a:chExt cx="3271559" cy="1831713"/>
          </a:xfrm>
        </p:grpSpPr>
        <p:sp>
          <p:nvSpPr>
            <p:cNvPr id="7" name="Right Brace 6">
              <a:extLst>
                <a:ext uri="{FF2B5EF4-FFF2-40B4-BE49-F238E27FC236}">
                  <a16:creationId xmlns:a16="http://schemas.microsoft.com/office/drawing/2014/main" id="{FD80DCAE-0F09-450A-A0AF-A843D960ED3D}"/>
                </a:ext>
              </a:extLst>
            </p:cNvPr>
            <p:cNvSpPr/>
            <p:nvPr/>
          </p:nvSpPr>
          <p:spPr>
            <a:xfrm>
              <a:off x="7789984" y="4114800"/>
              <a:ext cx="87924" cy="334108"/>
            </a:xfrm>
            <a:prstGeom prst="rightBrac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86F5F4CF-C35C-42E9-BCA9-2D0B3B00C3BA}"/>
                    </a:ext>
                  </a:extLst>
                </p:cNvPr>
                <p:cNvSpPr txBox="1"/>
                <p:nvPr/>
              </p:nvSpPr>
              <p:spPr>
                <a:xfrm>
                  <a:off x="7948245" y="4114800"/>
                  <a:ext cx="3113298" cy="183171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600" dirty="0">
                      <a:solidFill>
                        <a:srgbClr val="002060"/>
                      </a:solidFill>
                    </a:rPr>
                    <a:t>Instead of adding scrambling, put  H in systematic form (adversary can compute this too, so no security loss.)</a:t>
                  </a:r>
                </a:p>
                <a:p>
                  <a:r>
                    <a:rPr lang="en-US" sz="1600" b="1" dirty="0">
                      <a:solidFill>
                        <a:srgbClr val="002060"/>
                      </a:solidFill>
                    </a:rPr>
                    <a:t>+ </a:t>
                  </a:r>
                  <a:r>
                    <a:rPr lang="en-US" sz="1600" dirty="0">
                      <a:solidFill>
                        <a:srgbClr val="002060"/>
                      </a:solidFill>
                    </a:rPr>
                    <a:t>key size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sz="1600" b="1" dirty="0">
                      <a:solidFill>
                        <a:srgbClr val="002060"/>
                      </a:solidFill>
                    </a:rPr>
                    <a:t> </a:t>
                  </a:r>
                  <a:r>
                    <a:rPr lang="en-US" sz="1600" dirty="0">
                      <a:solidFill>
                        <a:srgbClr val="002060"/>
                      </a:solidFill>
                    </a:rPr>
                    <a:t>instead of </a:t>
                  </a:r>
                  <a14:m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𝑘𝑛</m:t>
                      </m:r>
                    </m:oMath>
                  </a14:m>
                  <a:r>
                    <a:rPr lang="en-US" sz="1600" dirty="0">
                      <a:solidFill>
                        <a:srgbClr val="002060"/>
                      </a:solidFill>
                    </a:rPr>
                    <a:t>.</a:t>
                  </a:r>
                </a:p>
                <a:p>
                  <a:r>
                    <a:rPr lang="en-US" sz="1600" b="1" dirty="0">
                      <a:solidFill>
                        <a:srgbClr val="002060"/>
                      </a:solidFill>
                    </a:rPr>
                    <a:t>- </a:t>
                  </a:r>
                  <a:r>
                    <a:rPr lang="en-US" sz="1600" dirty="0">
                      <a:solidFill>
                        <a:srgbClr val="002060"/>
                      </a:solidFill>
                    </a:rPr>
                    <a:t>only succeeds with probability ~29% 	over the choice of code</a:t>
                  </a:r>
                  <a:endParaRPr lang="en-US" sz="1600" b="1" dirty="0">
                    <a:solidFill>
                      <a:srgbClr val="002060"/>
                    </a:solidFill>
                  </a:endParaRPr>
                </a:p>
                <a:p>
                  <a:endParaRPr lang="en-US" dirty="0">
                    <a:solidFill>
                      <a:srgbClr val="00206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>
                  <a:extLst>
                    <a:ext uri="{FF2B5EF4-FFF2-40B4-BE49-F238E27FC236}">
                      <a16:creationId xmlns:a16="http://schemas.microsoft.com/office/drawing/2014/main" id="{86F5F4CF-C35C-42E9-BCA9-2D0B3B00C3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48245" y="4114800"/>
                  <a:ext cx="3113298" cy="1831713"/>
                </a:xfrm>
                <a:prstGeom prst="rect">
                  <a:avLst/>
                </a:prstGeom>
                <a:blipFill>
                  <a:blip r:embed="rId4"/>
                  <a:stretch>
                    <a:fillRect l="-1024" t="-990" r="-136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732229-EFE0-41D8-8043-0754F4EDF41C}"/>
              </a:ext>
            </a:extLst>
          </p:cNvPr>
          <p:cNvGrpSpPr/>
          <p:nvPr/>
        </p:nvGrpSpPr>
        <p:grpSpPr>
          <a:xfrm>
            <a:off x="3067108" y="5222796"/>
            <a:ext cx="1460929" cy="501893"/>
            <a:chOff x="3067108" y="5222796"/>
            <a:chExt cx="1460929" cy="501893"/>
          </a:xfrm>
        </p:grpSpPr>
        <p:sp>
          <p:nvSpPr>
            <p:cNvPr id="11" name="Left Brace 10">
              <a:extLst>
                <a:ext uri="{FF2B5EF4-FFF2-40B4-BE49-F238E27FC236}">
                  <a16:creationId xmlns:a16="http://schemas.microsoft.com/office/drawing/2014/main" id="{F0AC972D-716C-4F87-9951-C446D9801997}"/>
                </a:ext>
              </a:extLst>
            </p:cNvPr>
            <p:cNvSpPr/>
            <p:nvPr/>
          </p:nvSpPr>
          <p:spPr>
            <a:xfrm rot="16200000">
              <a:off x="3736109" y="4553795"/>
              <a:ext cx="122927" cy="1460929"/>
            </a:xfrm>
            <a:prstGeom prst="leftBrace">
              <a:avLst/>
            </a:prstGeom>
            <a:ln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2DBD387E-5A05-48EE-8C43-BCEE44134279}"/>
                    </a:ext>
                  </a:extLst>
                </p:cNvPr>
                <p:cNvSpPr txBox="1"/>
                <p:nvPr/>
              </p:nvSpPr>
              <p:spPr>
                <a:xfrm>
                  <a:off x="3611463" y="5355357"/>
                  <a:ext cx="37221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Γ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2" name="TextBox 11">
                  <a:extLst>
                    <a:ext uri="{FF2B5EF4-FFF2-40B4-BE49-F238E27FC236}">
                      <a16:creationId xmlns:a16="http://schemas.microsoft.com/office/drawing/2014/main" id="{2DBD387E-5A05-48EE-8C43-BCEE441342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1463" y="5355357"/>
                  <a:ext cx="372218" cy="369332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94667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0" ma:contentTypeDescription="Create a new document." ma:contentTypeScope="" ma:versionID="f8274753927bec511d39ba766186a313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30317bed2e05a5647e706de8dffadf77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7C2FB2D-9394-4D86-8625-7CD3CF0310C5}"/>
</file>

<file path=customXml/itemProps2.xml><?xml version="1.0" encoding="utf-8"?>
<ds:datastoreItem xmlns:ds="http://schemas.openxmlformats.org/officeDocument/2006/customXml" ds:itemID="{3C2CF29C-5105-40A3-87F5-A3661322A7A9}"/>
</file>

<file path=customXml/itemProps3.xml><?xml version="1.0" encoding="utf-8"?>
<ds:datastoreItem xmlns:ds="http://schemas.openxmlformats.org/officeDocument/2006/customXml" ds:itemID="{3C187EEF-0B65-492D-AA16-7A5F19FE9A0A}"/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1038</TotalTime>
  <Words>2370</Words>
  <Application>Microsoft Office PowerPoint</Application>
  <PresentationFormat>Widescreen</PresentationFormat>
  <Paragraphs>288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Cambria Math</vt:lpstr>
      <vt:lpstr>Gill Sans MT</vt:lpstr>
      <vt:lpstr>Parcel</vt:lpstr>
      <vt:lpstr>Classic mceliece nist pqc submission</vt:lpstr>
      <vt:lpstr>Classic McEliece</vt:lpstr>
      <vt:lpstr>Linear codes over Finite fields</vt:lpstr>
      <vt:lpstr>Linear codes over Finite fields</vt:lpstr>
      <vt:lpstr>Linear codes over Finite fields</vt:lpstr>
      <vt:lpstr>McEliece idea</vt:lpstr>
      <vt:lpstr>Niederreiter variant</vt:lpstr>
      <vt:lpstr>Classic McEliece (CM)</vt:lpstr>
      <vt:lpstr>Key Generation</vt:lpstr>
      <vt:lpstr>Encode / Decode</vt:lpstr>
      <vt:lpstr>Encapsulate / Decapsulate</vt:lpstr>
      <vt:lpstr>Theoretical security</vt:lpstr>
      <vt:lpstr>Attacks</vt:lpstr>
      <vt:lpstr>Parameter sets</vt:lpstr>
      <vt:lpstr>Parameter sets</vt:lpstr>
      <vt:lpstr>Performance</vt:lpstr>
      <vt:lpstr>Advantages / Disadvantages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Gorjan</dc:creator>
  <cp:lastModifiedBy>Gorjan</cp:lastModifiedBy>
  <cp:revision>271</cp:revision>
  <dcterms:created xsi:type="dcterms:W3CDTF">2018-02-21T17:28:08Z</dcterms:created>
  <dcterms:modified xsi:type="dcterms:W3CDTF">2019-06-13T16:04:42Z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