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90" r:id="rId11"/>
    <p:sldId id="283" r:id="rId12"/>
    <p:sldId id="284" r:id="rId13"/>
    <p:sldId id="286" r:id="rId14"/>
    <p:sldId id="291" r:id="rId15"/>
    <p:sldId id="292" r:id="rId16"/>
    <p:sldId id="287" r:id="rId17"/>
    <p:sldId id="293" r:id="rId18"/>
    <p:sldId id="29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0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6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9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8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76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9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6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9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3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3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0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179E9EC-E1BF-4B75-876E-5BFDCADCDEF4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0F0E299-ED30-4DFF-8704-1F6C354D8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5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ts-kem.i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NTS KEM</a:t>
            </a:r>
            <a:br>
              <a:rPr lang="en-US" dirty="0"/>
            </a:br>
            <a:r>
              <a:rPr lang="en-US" sz="1800" dirty="0" err="1"/>
              <a:t>nist</a:t>
            </a:r>
            <a:r>
              <a:rPr lang="en-US" sz="1800" dirty="0"/>
              <a:t> </a:t>
            </a:r>
            <a:r>
              <a:rPr lang="en-US" sz="1800" dirty="0" err="1"/>
              <a:t>pqc</a:t>
            </a:r>
            <a:r>
              <a:rPr lang="en-US" sz="1800" dirty="0"/>
              <a:t> submission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presented by Gorjan Alagic</a:t>
            </a:r>
          </a:p>
        </p:txBody>
      </p:sp>
    </p:spTree>
    <p:extLst>
      <p:ext uri="{BB962C8B-B14F-4D97-AF65-F5344CB8AC3E}">
        <p14:creationId xmlns:p14="http://schemas.microsoft.com/office/powerpoint/2010/main" val="1599162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Encaps</a:t>
            </a:r>
            <a:r>
              <a:rPr lang="en-US" dirty="0"/>
              <a:t>/</a:t>
            </a:r>
            <a:r>
              <a:rPr lang="en-US" dirty="0" err="1"/>
              <a:t>Decaps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i="0" dirty="0">
                    <a:latin typeface="+mj-lt"/>
                  </a:rPr>
                  <a:t>Encaps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𝑸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):</m:t>
                    </m:r>
                  </m:oMath>
                </a14:m>
                <a:endParaRPr lang="en-US" b="1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Sample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 with weight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; split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en-US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dirty="0"/>
                  <a:t>;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Output ciphertext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and session key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)|</m:t>
                    </m:r>
                    <m:d>
                      <m:dPr>
                        <m:beg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Dan Bernstein gives a (convincing-looking, I didn’t check all details) reasoning for why this is not better than simply using </a:t>
                </a:r>
                <a:r>
                  <a:rPr lang="en-US" dirty="0" err="1"/>
                  <a:t>Neiderreiter</a:t>
                </a:r>
                <a:r>
                  <a:rPr lang="en-US" dirty="0"/>
                  <a:t> plus Dent’s confirmation hash, i.e.,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This simpler thing is basically what is done in Classic </a:t>
                </a:r>
                <a:r>
                  <a:rPr lang="en-US" dirty="0" err="1"/>
                  <a:t>McEliece</a:t>
                </a:r>
                <a:r>
                  <a:rPr lang="en-US" dirty="0"/>
                  <a:t> (and the session key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/>
                  <a:t>Decap</a:t>
                </a:r>
                <a:r>
                  <a:rPr lang="en-US" altLang="zh-CN" b="1" dirty="0" err="1"/>
                  <a:t>s</a:t>
                </a:r>
                <a14:m>
                  <m:oMath xmlns:m="http://schemas.openxmlformats.org/officeDocument/2006/math"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𝒉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</m:d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Apply decoding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to extract permuted error pattern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;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1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check: in a valid </a:t>
                </a:r>
                <a:r>
                  <a:rPr lang="en-US" dirty="0" err="1"/>
                  <a:t>ctxt</a:t>
                </a:r>
                <a:r>
                  <a:rPr lang="en-US" dirty="0"/>
                  <a:t>, you can extract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from bits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dirty="0"/>
                  <a:t>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If this checks out, and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𝐰𝐭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, output session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)|</m:t>
                    </m:r>
                    <m:d>
                      <m:dPr>
                        <m:beg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otherwise reject.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 t="-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AD5587B-9862-47A2-BBB5-3E65A8BD77E8}"/>
                  </a:ext>
                </a:extLst>
              </p:cNvPr>
              <p:cNvSpPr txBox="1"/>
              <p:nvPr/>
            </p:nvSpPr>
            <p:spPr>
              <a:xfrm>
                <a:off x="8506568" y="0"/>
                <a:ext cx="3685432" cy="1384995"/>
              </a:xfrm>
              <a:prstGeom prst="rect">
                <a:avLst/>
              </a:prstGeo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1400" dirty="0"/>
                  <a:t> : length of </a:t>
                </a:r>
                <a:r>
                  <a:rPr lang="en-US" sz="1400" dirty="0" err="1"/>
                  <a:t>codewords</a:t>
                </a:r>
                <a:r>
                  <a:rPr lang="en-US" sz="1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/>
                  <a:t> : number of errors corrected by code;</a:t>
                </a: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0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𝑡𝑚</m:t>
                    </m:r>
                  </m:oMath>
                </a14:m>
                <a:r>
                  <a:rPr lang="en-US" sz="1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400" dirty="0"/>
                  <a:t> : irreducible, degree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/>
                  <a:t> polynomial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>
                    <a:latin typeface="Cambria Math" panose="02040503050406030204" pitchFamily="18" charset="0"/>
                  </a:rPr>
                  <a:t>; </a:t>
                </a:r>
              </a:p>
              <a:p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=256</m:t>
                    </m:r>
                  </m:oMath>
                </a14:m>
                <a:r>
                  <a:rPr lang="en-US" sz="1400" i="1" dirty="0"/>
                  <a:t> </a:t>
                </a:r>
                <a:r>
                  <a:rPr lang="en-US" sz="1400" dirty="0"/>
                  <a:t>: length of key to be encapsulated;</a:t>
                </a:r>
              </a:p>
              <a:p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400" dirty="0"/>
                  <a:t> : 256-bit hash function, in this case SHA3-256.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AD5587B-9862-47A2-BBB5-3E65A8BD7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568" y="0"/>
                <a:ext cx="3685432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74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Parameter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42AF-B7AD-4E1A-822B-10F037944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082389"/>
            <a:ext cx="11040979" cy="5390599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25F0D6-778F-44BE-93BD-A8B4C8C8E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90" y="2186823"/>
            <a:ext cx="11257351" cy="2150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58B2C1-9D61-4062-9D88-46421D304807}"/>
                  </a:ext>
                </a:extLst>
              </p:cNvPr>
              <p:cNvSpPr txBox="1"/>
              <p:nvPr/>
            </p:nvSpPr>
            <p:spPr>
              <a:xfrm>
                <a:off x="8506568" y="0"/>
                <a:ext cx="3685432" cy="1384995"/>
              </a:xfrm>
              <a:prstGeom prst="rect">
                <a:avLst/>
              </a:prstGeo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1400" dirty="0"/>
                  <a:t> : length of </a:t>
                </a:r>
                <a:r>
                  <a:rPr lang="en-US" sz="1400" dirty="0" err="1"/>
                  <a:t>codewords</a:t>
                </a:r>
                <a:r>
                  <a:rPr lang="en-US" sz="1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/>
                  <a:t> : number of errors corrected by code;</a:t>
                </a: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0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𝑡𝑚</m:t>
                    </m:r>
                  </m:oMath>
                </a14:m>
                <a:r>
                  <a:rPr lang="en-US" sz="1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400" dirty="0"/>
                  <a:t> : irreducible, degree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/>
                  <a:t> polynomial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>
                    <a:latin typeface="Cambria Math" panose="02040503050406030204" pitchFamily="18" charset="0"/>
                  </a:rPr>
                  <a:t>; </a:t>
                </a:r>
              </a:p>
              <a:p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=256</m:t>
                    </m:r>
                  </m:oMath>
                </a14:m>
                <a:r>
                  <a:rPr lang="en-US" sz="1400" i="1" dirty="0"/>
                  <a:t> </a:t>
                </a:r>
                <a:r>
                  <a:rPr lang="en-US" sz="1400" dirty="0"/>
                  <a:t>: length of key to be encapsulated;</a:t>
                </a:r>
              </a:p>
              <a:p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400" dirty="0"/>
                  <a:t> : 256-bit hash function, in this case SHA3-256.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58B2C1-9D61-4062-9D88-46421D304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568" y="0"/>
                <a:ext cx="3685432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664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Security + Attacks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Security: </a:t>
                </a:r>
              </a:p>
              <a:p>
                <a:r>
                  <a:rPr lang="en-US" dirty="0"/>
                  <a:t>they can prove IND-CCA2, basically the same idea as in the “standard” Dent transform;</a:t>
                </a:r>
              </a:p>
              <a:p>
                <a:r>
                  <a:rPr lang="en-US" dirty="0"/>
                  <a:t>this is based on the presumed one-</a:t>
                </a:r>
                <a:r>
                  <a:rPr lang="en-US" dirty="0" err="1"/>
                  <a:t>wayness</a:t>
                </a:r>
                <a:r>
                  <a:rPr lang="en-US" dirty="0"/>
                  <a:t> of </a:t>
                </a:r>
                <a:r>
                  <a:rPr lang="en-US" dirty="0" err="1"/>
                  <a:t>McEliece</a:t>
                </a:r>
                <a:r>
                  <a:rPr lang="en-US" dirty="0"/>
                  <a:t>, just like in Classic </a:t>
                </a:r>
                <a:r>
                  <a:rPr lang="en-US" dirty="0" err="1"/>
                  <a:t>McEliece</a:t>
                </a:r>
                <a:r>
                  <a:rPr lang="en-US" dirty="0"/>
                  <a:t>.</a:t>
                </a:r>
                <a:endParaRPr lang="en-US" b="1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Attacks: </a:t>
                </a:r>
                <a:r>
                  <a:rPr lang="en-US" dirty="0"/>
                  <a:t>information-set decoding, not much else.</a:t>
                </a:r>
              </a:p>
              <a:p>
                <a:r>
                  <a:rPr lang="en-US" dirty="0"/>
                  <a:t>ignore structure, try to recover low-weight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for some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and random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can be marginally sped up using Grover;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Side-channel, power analysis, etc.:</a:t>
                </a:r>
              </a:p>
              <a:p>
                <a:r>
                  <a:rPr lang="en-US" dirty="0"/>
                  <a:t>not constant-time implementations, but they claim they can be made so;</a:t>
                </a:r>
              </a:p>
              <a:p>
                <a:r>
                  <a:rPr lang="en-US" dirty="0"/>
                  <a:t>“care would be needed” in settings where differential power analysis can happen.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516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Performance: </a:t>
            </a:r>
            <a:r>
              <a:rPr lang="en-US" dirty="0" err="1"/>
              <a:t>KeyGen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42AF-B7AD-4E1A-822B-10F037944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082389"/>
            <a:ext cx="11450207" cy="5390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FE7216-A17E-4291-B410-726D55C17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811" y="1082389"/>
            <a:ext cx="10060378" cy="522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925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Performance: ENCAPS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42AF-B7AD-4E1A-822B-10F037944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082389"/>
            <a:ext cx="11450207" cy="5390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308467-AF23-422F-8CBC-ED8A12A11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805" y="2056877"/>
            <a:ext cx="9538389" cy="301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274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Performance: DECAPS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42AF-B7AD-4E1A-822B-10F037944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082389"/>
            <a:ext cx="11450207" cy="5390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4B1F3A-DEB0-4AF8-BC90-C5EBEB69D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24" y="923886"/>
            <a:ext cx="11436751" cy="58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151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Sizes (+ memory </a:t>
            </a:r>
            <a:r>
              <a:rPr lang="en-US" dirty="0" err="1"/>
              <a:t>reqs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42AF-B7AD-4E1A-822B-10F037944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082389"/>
            <a:ext cx="11040979" cy="5390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81758E-2018-4C92-AF84-BD2BA151E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046" y="961053"/>
            <a:ext cx="6781908" cy="589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453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Advantages / 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42AF-B7AD-4E1A-822B-10F037944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082389"/>
            <a:ext cx="11040979" cy="539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Advantages</a:t>
            </a:r>
          </a:p>
          <a:p>
            <a:r>
              <a:rPr lang="en-US" dirty="0"/>
              <a:t>based on well-studied, well-understood problem;</a:t>
            </a:r>
          </a:p>
          <a:p>
            <a:r>
              <a:rPr lang="en-US" dirty="0"/>
              <a:t>long history of attacks with not much effect on security parameters; no significant quantum advantage;</a:t>
            </a:r>
          </a:p>
          <a:p>
            <a:r>
              <a:rPr lang="en-US" dirty="0"/>
              <a:t>easy to adjust parameters;</a:t>
            </a:r>
          </a:p>
          <a:p>
            <a:r>
              <a:rPr lang="en-US" dirty="0"/>
              <a:t>long-term keys;</a:t>
            </a:r>
          </a:p>
          <a:p>
            <a:r>
              <a:rPr lang="en-US" dirty="0"/>
              <a:t>small ciphertexts, efficient operations.</a:t>
            </a:r>
          </a:p>
          <a:p>
            <a:pPr marL="0" indent="0">
              <a:buNone/>
            </a:pPr>
            <a:r>
              <a:rPr lang="en-US" b="1" dirty="0"/>
              <a:t>Disadvantages</a:t>
            </a:r>
            <a:endParaRPr lang="en-US" dirty="0"/>
          </a:p>
          <a:p>
            <a:r>
              <a:rPr lang="en-US" dirty="0"/>
              <a:t>huge public keys (~MB)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290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dan thinks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42AF-B7AD-4E1A-822B-10F037944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082389"/>
            <a:ext cx="11040979" cy="539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Analysis by “Classic </a:t>
            </a:r>
            <a:r>
              <a:rPr lang="en-US" b="1" dirty="0" err="1"/>
              <a:t>McEliece</a:t>
            </a:r>
            <a:r>
              <a:rPr lang="en-US" b="1" dirty="0"/>
              <a:t> Comparison Task Force” </a:t>
            </a:r>
            <a:r>
              <a:rPr lang="en-US" dirty="0"/>
              <a:t>(aka Dan Bernstein’s totally unbiased opinion):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8BD6D7-D93E-4EA1-A236-685F833E6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63" y="1564345"/>
            <a:ext cx="4933500" cy="5140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057052-22FC-4D2C-A63A-A59E58AF7973}"/>
              </a:ext>
            </a:extLst>
          </p:cNvPr>
          <p:cNvSpPr txBox="1"/>
          <p:nvPr/>
        </p:nvSpPr>
        <p:spPr>
          <a:xfrm>
            <a:off x="6490639" y="5590945"/>
            <a:ext cx="5317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 July 4</a:t>
            </a:r>
            <a:r>
              <a:rPr lang="en-US" baseline="30000" dirty="0"/>
              <a:t>th</a:t>
            </a:r>
            <a:r>
              <a:rPr lang="en-US" dirty="0"/>
              <a:t>, Tomlinson promised a response, but I didn’t</a:t>
            </a:r>
          </a:p>
          <a:p>
            <a:r>
              <a:rPr lang="en-US" dirty="0"/>
              <a:t>see one on official comments (maybe on the forum?)</a:t>
            </a:r>
          </a:p>
        </p:txBody>
      </p:sp>
    </p:spTree>
    <p:extLst>
      <p:ext uri="{BB962C8B-B14F-4D97-AF65-F5344CB8AC3E}">
        <p14:creationId xmlns:p14="http://schemas.microsoft.com/office/powerpoint/2010/main" val="141448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NTS KEM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42AF-B7AD-4E1A-822B-10F037944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082389"/>
            <a:ext cx="11040979" cy="539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Code-based KEM submission.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Website: </a:t>
            </a:r>
            <a:r>
              <a:rPr lang="en-US" dirty="0">
                <a:hlinkClick r:id="rId2"/>
              </a:rPr>
              <a:t>https://nts-kem.io/</a:t>
            </a:r>
            <a:endParaRPr lang="en-US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Team:</a:t>
            </a:r>
          </a:p>
          <a:p>
            <a:r>
              <a:rPr lang="en-US" dirty="0"/>
              <a:t>Martin Albrecht, Royal Holloway University of London</a:t>
            </a:r>
          </a:p>
          <a:p>
            <a:r>
              <a:rPr lang="en-US" dirty="0"/>
              <a:t>Carlos Cid, Royal Holloway University of London</a:t>
            </a:r>
          </a:p>
          <a:p>
            <a:r>
              <a:rPr lang="en-US" dirty="0"/>
              <a:t>Kenneth G. Paterson, Royal Holloway University of London</a:t>
            </a:r>
          </a:p>
          <a:p>
            <a:r>
              <a:rPr lang="en-US" dirty="0"/>
              <a:t>Cen Jung </a:t>
            </a:r>
            <a:r>
              <a:rPr lang="en-US" dirty="0" err="1"/>
              <a:t>Tjhai</a:t>
            </a:r>
            <a:r>
              <a:rPr lang="en-US" dirty="0"/>
              <a:t>, PQ Solutions Ltd</a:t>
            </a:r>
          </a:p>
          <a:p>
            <a:r>
              <a:rPr lang="en-US" dirty="0"/>
              <a:t>Martin Tomlinson, PQ Solutions Ltd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4422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Linear codes over Finite fields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Recall:</a:t>
                </a:r>
              </a:p>
              <a:p>
                <a:pPr marL="0" indent="0">
                  <a:buNone/>
                </a:pPr>
                <a:r>
                  <a:rPr lang="en-US" dirty="0"/>
                  <a:t>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code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 is a subspace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dim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li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;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lim>
                    </m:limLow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0" dirty="0"/>
                  <a:t>elements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b="0" dirty="0"/>
                  <a:t> are called codewords;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is called the distance</a:t>
                </a:r>
                <a:r>
                  <a:rPr lang="en-US" i="1" dirty="0"/>
                  <a:t>; </a:t>
                </a:r>
                <a:r>
                  <a:rPr lang="en-US" dirty="0"/>
                  <a:t>code can correct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errors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generator matrix: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: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Im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(put basis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as columns.)</a:t>
                </a:r>
              </a:p>
              <a:p>
                <a:r>
                  <a:rPr lang="en-US" dirty="0"/>
                  <a:t>our convention: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dirty="0"/>
                  <a:t> acts on left, i.e., for a message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dirty="0"/>
                  <a:t>,  the codeword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 t="-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D56DFA9-7FFA-46A8-898A-95A6A5FE5EF8}"/>
              </a:ext>
            </a:extLst>
          </p:cNvPr>
          <p:cNvSpPr txBox="1"/>
          <p:nvPr/>
        </p:nvSpPr>
        <p:spPr>
          <a:xfrm rot="16200000">
            <a:off x="9551886" y="570230"/>
            <a:ext cx="400110" cy="142442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400" dirty="0"/>
              <a:t>Hamming distance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23C35A4-85FD-498D-8DCE-3CE2AE4E108A}"/>
              </a:ext>
            </a:extLst>
          </p:cNvPr>
          <p:cNvCxnSpPr/>
          <p:nvPr/>
        </p:nvCxnSpPr>
        <p:spPr>
          <a:xfrm flipH="1">
            <a:off x="8462211" y="1387642"/>
            <a:ext cx="577515" cy="160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2448DB9-496E-4267-954F-9723EE2A1296}"/>
              </a:ext>
            </a:extLst>
          </p:cNvPr>
          <p:cNvGrpSpPr/>
          <p:nvPr/>
        </p:nvGrpSpPr>
        <p:grpSpPr>
          <a:xfrm>
            <a:off x="3889645" y="3777688"/>
            <a:ext cx="2607345" cy="2405309"/>
            <a:chOff x="1656399" y="3578396"/>
            <a:chExt cx="2607345" cy="24053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C55F63D2-F664-4270-8316-94E6BA6B992F}"/>
                    </a:ext>
                  </a:extLst>
                </p:cNvPr>
                <p:cNvSpPr/>
                <p:nvPr/>
              </p:nvSpPr>
              <p:spPr>
                <a:xfrm>
                  <a:off x="2173705" y="4098758"/>
                  <a:ext cx="1074821" cy="188494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C55F63D2-F664-4270-8316-94E6BA6B992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3705" y="4098758"/>
                  <a:ext cx="1074821" cy="188494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964CA76-EBE7-4734-B0F0-F7D00A5EB3CE}"/>
                    </a:ext>
                  </a:extLst>
                </p:cNvPr>
                <p:cNvSpPr/>
                <p:nvPr/>
              </p:nvSpPr>
              <p:spPr>
                <a:xfrm>
                  <a:off x="3320717" y="4098758"/>
                  <a:ext cx="208546" cy="866274"/>
                </a:xfrm>
                <a:prstGeom prst="rect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vert="vert270" rtlCol="0" anchor="ctr"/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964CA76-EBE7-4734-B0F0-F7D00A5EB3C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0717" y="4098758"/>
                  <a:ext cx="208546" cy="86627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2F14823-7E34-4F02-BF72-1DE228874739}"/>
                </a:ext>
              </a:extLst>
            </p:cNvPr>
            <p:cNvSpPr txBox="1"/>
            <p:nvPr/>
          </p:nvSpPr>
          <p:spPr>
            <a:xfrm>
              <a:off x="3630793" y="4825785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=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5A56CEC-2ED0-4190-B217-777D78EE9607}"/>
                    </a:ext>
                  </a:extLst>
                </p:cNvPr>
                <p:cNvSpPr/>
                <p:nvPr/>
              </p:nvSpPr>
              <p:spPr>
                <a:xfrm>
                  <a:off x="4055198" y="4098755"/>
                  <a:ext cx="208546" cy="1884946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vert="vert270" rtlCol="0" anchor="ctr"/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5A56CEC-2ED0-4190-B217-777D78EE960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5198" y="4098755"/>
                  <a:ext cx="208546" cy="188494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Left Brace 10">
              <a:extLst>
                <a:ext uri="{FF2B5EF4-FFF2-40B4-BE49-F238E27FC236}">
                  <a16:creationId xmlns:a16="http://schemas.microsoft.com/office/drawing/2014/main" id="{522C25D2-526B-4528-AC0C-01F9E4F7A910}"/>
                </a:ext>
              </a:extLst>
            </p:cNvPr>
            <p:cNvSpPr/>
            <p:nvPr/>
          </p:nvSpPr>
          <p:spPr>
            <a:xfrm rot="5400000">
              <a:off x="2635510" y="3365426"/>
              <a:ext cx="151210" cy="1074821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97FB6E78-1C2E-4E03-AD2B-F704DC37029E}"/>
                    </a:ext>
                  </a:extLst>
                </p:cNvPr>
                <p:cNvSpPr txBox="1"/>
                <p:nvPr/>
              </p:nvSpPr>
              <p:spPr>
                <a:xfrm>
                  <a:off x="2552121" y="3578396"/>
                  <a:ext cx="33900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97FB6E78-1C2E-4E03-AD2B-F704DC3702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2121" y="3578396"/>
                  <a:ext cx="339004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0C30C381-1120-499D-8BFD-DE903310337E}"/>
                </a:ext>
              </a:extLst>
            </p:cNvPr>
            <p:cNvSpPr/>
            <p:nvPr/>
          </p:nvSpPr>
          <p:spPr>
            <a:xfrm>
              <a:off x="1957137" y="4098757"/>
              <a:ext cx="144377" cy="1884945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9C20E736-AEC8-4B89-8EE7-53B10ADB72F6}"/>
                    </a:ext>
                  </a:extLst>
                </p:cNvPr>
                <p:cNvSpPr txBox="1"/>
                <p:nvPr/>
              </p:nvSpPr>
              <p:spPr>
                <a:xfrm>
                  <a:off x="1656399" y="4887340"/>
                  <a:ext cx="34002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9C20E736-AEC8-4B89-8EE7-53B10ADB72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56399" y="4887340"/>
                  <a:ext cx="34002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7493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Linear codes over Finite fields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Recall:</a:t>
                </a:r>
              </a:p>
              <a:p>
                <a:pPr marL="0" indent="0">
                  <a:buNone/>
                </a:pPr>
                <a:r>
                  <a:rPr lang="en-US" dirty="0"/>
                  <a:t>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code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 is a subspace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dim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li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;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lim>
                    </m:limLow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0" dirty="0"/>
                  <a:t>elements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b="0" dirty="0"/>
                  <a:t> are called codewords;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is called the distance</a:t>
                </a:r>
                <a:r>
                  <a:rPr lang="en-US" i="1" dirty="0"/>
                  <a:t>; </a:t>
                </a:r>
                <a:r>
                  <a:rPr lang="en-US" dirty="0"/>
                  <a:t>code can correct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errors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generator matrix: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: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Im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(put basis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as columns.)</a:t>
                </a:r>
              </a:p>
              <a:p>
                <a:r>
                  <a:rPr lang="en-US" dirty="0"/>
                  <a:t>our convention: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dirty="0"/>
                  <a:t> acts on left, i.e., for a message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dirty="0"/>
                  <a:t>,  the codeword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systematic form: 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(via Gaussian elimination);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 t="-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D56DFA9-7FFA-46A8-898A-95A6A5FE5EF8}"/>
              </a:ext>
            </a:extLst>
          </p:cNvPr>
          <p:cNvSpPr txBox="1"/>
          <p:nvPr/>
        </p:nvSpPr>
        <p:spPr>
          <a:xfrm rot="16200000">
            <a:off x="9551886" y="570230"/>
            <a:ext cx="400110" cy="142442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400" dirty="0"/>
              <a:t>Hamming distance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23C35A4-85FD-498D-8DCE-3CE2AE4E108A}"/>
              </a:ext>
            </a:extLst>
          </p:cNvPr>
          <p:cNvCxnSpPr/>
          <p:nvPr/>
        </p:nvCxnSpPr>
        <p:spPr>
          <a:xfrm flipH="1">
            <a:off x="8462211" y="1387642"/>
            <a:ext cx="577515" cy="160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FD912E9-0199-435B-B3BE-B53939E89E95}"/>
              </a:ext>
            </a:extLst>
          </p:cNvPr>
          <p:cNvGrpSpPr/>
          <p:nvPr/>
        </p:nvGrpSpPr>
        <p:grpSpPr>
          <a:xfrm>
            <a:off x="3483054" y="4641480"/>
            <a:ext cx="2405309" cy="1592127"/>
            <a:chOff x="3483054" y="4641480"/>
            <a:chExt cx="2405309" cy="159212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678318E-5293-44D8-95ED-6849F2997EFB}"/>
                </a:ext>
              </a:extLst>
            </p:cNvPr>
            <p:cNvGrpSpPr/>
            <p:nvPr/>
          </p:nvGrpSpPr>
          <p:grpSpPr>
            <a:xfrm rot="16200000">
              <a:off x="3889645" y="4234889"/>
              <a:ext cx="1592127" cy="2405309"/>
              <a:chOff x="1656399" y="3578396"/>
              <a:chExt cx="1592127" cy="2405309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655DF15-FDC6-4F8F-98C1-F3654D66A4A6}"/>
                  </a:ext>
                </a:extLst>
              </p:cNvPr>
              <p:cNvSpPr/>
              <p:nvPr/>
            </p:nvSpPr>
            <p:spPr>
              <a:xfrm>
                <a:off x="2173705" y="4098758"/>
                <a:ext cx="1074821" cy="18849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Left Brace 11">
                <a:extLst>
                  <a:ext uri="{FF2B5EF4-FFF2-40B4-BE49-F238E27FC236}">
                    <a16:creationId xmlns:a16="http://schemas.microsoft.com/office/drawing/2014/main" id="{3388297C-A297-4CB9-BF18-EB50D04E3C9C}"/>
                  </a:ext>
                </a:extLst>
              </p:cNvPr>
              <p:cNvSpPr/>
              <p:nvPr/>
            </p:nvSpPr>
            <p:spPr>
              <a:xfrm rot="5400000">
                <a:off x="2635510" y="3365426"/>
                <a:ext cx="151210" cy="1074821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00379B6E-4C4B-4BA8-B96D-15FCFA9BAFC9}"/>
                      </a:ext>
                    </a:extLst>
                  </p:cNvPr>
                  <p:cNvSpPr txBox="1"/>
                  <p:nvPr/>
                </p:nvSpPr>
                <p:spPr>
                  <a:xfrm>
                    <a:off x="2552121" y="3578396"/>
                    <a:ext cx="339004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00379B6E-4C4B-4BA8-B96D-15FCFA9BAFC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52121" y="3578396"/>
                    <a:ext cx="339004" cy="30777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4" name="Left Brace 13">
                <a:extLst>
                  <a:ext uri="{FF2B5EF4-FFF2-40B4-BE49-F238E27FC236}">
                    <a16:creationId xmlns:a16="http://schemas.microsoft.com/office/drawing/2014/main" id="{D2CC81B2-37A9-4B11-BB79-D20297B559A2}"/>
                  </a:ext>
                </a:extLst>
              </p:cNvPr>
              <p:cNvSpPr/>
              <p:nvPr/>
            </p:nvSpPr>
            <p:spPr>
              <a:xfrm>
                <a:off x="1957137" y="4098757"/>
                <a:ext cx="144377" cy="1884945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FA9DE6BC-495A-4FED-BF5F-4EFCB63A1BA9}"/>
                      </a:ext>
                    </a:extLst>
                  </p:cNvPr>
                  <p:cNvSpPr txBox="1"/>
                  <p:nvPr/>
                </p:nvSpPr>
                <p:spPr>
                  <a:xfrm>
                    <a:off x="1656399" y="4887340"/>
                    <a:ext cx="34002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FA9DE6BC-495A-4FED-BF5F-4EFCB63A1BA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56399" y="4887340"/>
                    <a:ext cx="340028" cy="30777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21E035B-C67C-43DC-AE4C-A6B7B570A823}"/>
                </a:ext>
              </a:extLst>
            </p:cNvPr>
            <p:cNvCxnSpPr>
              <a:cxnSpLocks/>
            </p:cNvCxnSpPr>
            <p:nvPr/>
          </p:nvCxnSpPr>
          <p:spPr>
            <a:xfrm>
              <a:off x="5060189" y="4721472"/>
              <a:ext cx="0" cy="950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FFC06FE6-BA0E-4D00-B15F-158CC3135AB0}"/>
                    </a:ext>
                  </a:extLst>
                </p:cNvPr>
                <p:cNvSpPr txBox="1"/>
                <p:nvPr/>
              </p:nvSpPr>
              <p:spPr>
                <a:xfrm>
                  <a:off x="5244955" y="4983717"/>
                  <a:ext cx="3970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FFC06FE6-BA0E-4D00-B15F-158CC3135A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4955" y="4983717"/>
                  <a:ext cx="397095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59B184D7-86F7-443F-A814-0A20AF547456}"/>
                    </a:ext>
                  </a:extLst>
                </p:cNvPr>
                <p:cNvSpPr txBox="1"/>
                <p:nvPr/>
              </p:nvSpPr>
              <p:spPr>
                <a:xfrm>
                  <a:off x="4362847" y="4974925"/>
                  <a:ext cx="44050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59B184D7-86F7-443F-A814-0A20AF5474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2847" y="4974925"/>
                  <a:ext cx="440505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5D1AA28-2374-47BC-BF6A-F7531D15BFCE}"/>
              </a:ext>
            </a:extLst>
          </p:cNvPr>
          <p:cNvGrpSpPr/>
          <p:nvPr/>
        </p:nvGrpSpPr>
        <p:grpSpPr>
          <a:xfrm rot="5400000">
            <a:off x="4334925" y="3851502"/>
            <a:ext cx="400046" cy="1074821"/>
            <a:chOff x="3635453" y="4336680"/>
            <a:chExt cx="400046" cy="1074821"/>
          </a:xfrm>
        </p:grpSpPr>
        <p:sp>
          <p:nvSpPr>
            <p:cNvPr id="21" name="Left Brace 20">
              <a:extLst>
                <a:ext uri="{FF2B5EF4-FFF2-40B4-BE49-F238E27FC236}">
                  <a16:creationId xmlns:a16="http://schemas.microsoft.com/office/drawing/2014/main" id="{CFFDC427-19F4-4017-8503-4088487C3D63}"/>
                </a:ext>
              </a:extLst>
            </p:cNvPr>
            <p:cNvSpPr/>
            <p:nvPr/>
          </p:nvSpPr>
          <p:spPr>
            <a:xfrm>
              <a:off x="3884289" y="4336680"/>
              <a:ext cx="151210" cy="1074821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1C11037E-1791-4E2C-B4EC-834F581DDB6A}"/>
                    </a:ext>
                  </a:extLst>
                </p:cNvPr>
                <p:cNvSpPr txBox="1"/>
                <p:nvPr/>
              </p:nvSpPr>
              <p:spPr>
                <a:xfrm rot="16200000">
                  <a:off x="3619840" y="4709694"/>
                  <a:ext cx="33900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1C11037E-1791-4E2C-B4EC-834F581DDB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3619840" y="4709694"/>
                  <a:ext cx="339004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5318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Linear codes over Finite fields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Recall:</a:t>
                </a:r>
              </a:p>
              <a:p>
                <a:pPr marL="0" indent="0">
                  <a:buNone/>
                </a:pPr>
                <a:r>
                  <a:rPr lang="en-US" dirty="0"/>
                  <a:t>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code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 is a subspace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dim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</m:e>
                      <m:li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;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lim>
                    </m:limLow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0" dirty="0"/>
                  <a:t>elements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b="0" dirty="0"/>
                  <a:t> are called codewords;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is called the distance</a:t>
                </a:r>
                <a:r>
                  <a:rPr lang="en-US" i="1" dirty="0"/>
                  <a:t>; </a:t>
                </a:r>
                <a:r>
                  <a:rPr lang="en-US" dirty="0"/>
                  <a:t>code can correct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errors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generator matrix: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: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Im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(put basis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as columns.)</a:t>
                </a:r>
              </a:p>
              <a:p>
                <a:r>
                  <a:rPr lang="en-US" dirty="0"/>
                  <a:t>our convention: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dirty="0"/>
                  <a:t> acts on left, i.e., for a message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dirty="0"/>
                  <a:t>,  the codeword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)∈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systematic form: 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(via Gaussian elimination);</a:t>
                </a:r>
              </a:p>
              <a:p>
                <a:r>
                  <a:rPr lang="en-US" dirty="0"/>
                  <a:t>check matrix: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: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k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er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; can take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endChr m:val="|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⊥</m:t>
                            </m:r>
                          </m:sup>
                        </m:sSup>
                      </m:e>
                    </m:d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Why care about check matrix? Syndrome decoding: 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given noisy codeword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/>
                  <a:t>, do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);</m:t>
                    </m:r>
                  </m:oMath>
                </a14:m>
                <a:endParaRPr lang="en-US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now recover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(not trivial) and output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(p.s.: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</m:oMath>
                </a14:m>
                <a:r>
                  <a:rPr lang="en-US" dirty="0"/>
                  <a:t> is also a generator matrix: for the </a:t>
                </a:r>
                <a:r>
                  <a:rPr lang="en-US" i="1" dirty="0"/>
                  <a:t>dual code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⊥</m:t>
                        </m:r>
                      </m:sup>
                    </m:sSup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.)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 t="-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D56DFA9-7FFA-46A8-898A-95A6A5FE5EF8}"/>
              </a:ext>
            </a:extLst>
          </p:cNvPr>
          <p:cNvSpPr txBox="1"/>
          <p:nvPr/>
        </p:nvSpPr>
        <p:spPr>
          <a:xfrm rot="16200000">
            <a:off x="9551886" y="570230"/>
            <a:ext cx="400110" cy="142442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400" dirty="0"/>
              <a:t>Hamming distance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23C35A4-85FD-498D-8DCE-3CE2AE4E108A}"/>
              </a:ext>
            </a:extLst>
          </p:cNvPr>
          <p:cNvCxnSpPr/>
          <p:nvPr/>
        </p:nvCxnSpPr>
        <p:spPr>
          <a:xfrm flipH="1">
            <a:off x="8462211" y="1387642"/>
            <a:ext cx="577515" cy="160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15C981E-45DA-4414-98AC-0EB76D201BBC}"/>
              </a:ext>
            </a:extLst>
          </p:cNvPr>
          <p:cNvSpPr/>
          <p:nvPr/>
        </p:nvSpPr>
        <p:spPr>
          <a:xfrm>
            <a:off x="9268273" y="4298050"/>
            <a:ext cx="1968296" cy="10963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06D29304-6056-44C4-A9B3-61EFBC7BE8AB}"/>
              </a:ext>
            </a:extLst>
          </p:cNvPr>
          <p:cNvSpPr/>
          <p:nvPr/>
        </p:nvSpPr>
        <p:spPr>
          <a:xfrm rot="5400000">
            <a:off x="10189850" y="3191480"/>
            <a:ext cx="125137" cy="19682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501D78-DE65-41BE-B64C-701AF060F691}"/>
                  </a:ext>
                </a:extLst>
              </p:cNvPr>
              <p:cNvSpPr txBox="1"/>
              <p:nvPr/>
            </p:nvSpPr>
            <p:spPr>
              <a:xfrm>
                <a:off x="10082916" y="3843828"/>
                <a:ext cx="3390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501D78-DE65-41BE-B64C-701AF060F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916" y="3843828"/>
                <a:ext cx="33900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ft Brace 13">
            <a:extLst>
              <a:ext uri="{FF2B5EF4-FFF2-40B4-BE49-F238E27FC236}">
                <a16:creationId xmlns:a16="http://schemas.microsoft.com/office/drawing/2014/main" id="{872407C7-8C68-472B-A3ED-C5AA7445D567}"/>
              </a:ext>
            </a:extLst>
          </p:cNvPr>
          <p:cNvSpPr/>
          <p:nvPr/>
        </p:nvSpPr>
        <p:spPr>
          <a:xfrm>
            <a:off x="9051706" y="4298050"/>
            <a:ext cx="109879" cy="10963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95C602B-2E40-4C4F-8AA5-DEAFC89E6A87}"/>
                  </a:ext>
                </a:extLst>
              </p:cNvPr>
              <p:cNvSpPr txBox="1"/>
              <p:nvPr/>
            </p:nvSpPr>
            <p:spPr>
              <a:xfrm>
                <a:off x="8447554" y="4692340"/>
                <a:ext cx="6590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95C602B-2E40-4C4F-8AA5-DEAFC89E6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554" y="4692340"/>
                <a:ext cx="65909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4EBF1808-2612-4884-9041-E8C21D3B6498}"/>
              </a:ext>
            </a:extLst>
          </p:cNvPr>
          <p:cNvGrpSpPr/>
          <p:nvPr/>
        </p:nvGrpSpPr>
        <p:grpSpPr>
          <a:xfrm rot="5400000">
            <a:off x="9597516" y="3189070"/>
            <a:ext cx="362587" cy="1021082"/>
            <a:chOff x="3635453" y="4336681"/>
            <a:chExt cx="362587" cy="1021082"/>
          </a:xfrm>
        </p:grpSpPr>
        <p:sp>
          <p:nvSpPr>
            <p:cNvPr id="17" name="Left Brace 16">
              <a:extLst>
                <a:ext uri="{FF2B5EF4-FFF2-40B4-BE49-F238E27FC236}">
                  <a16:creationId xmlns:a16="http://schemas.microsoft.com/office/drawing/2014/main" id="{7D441A91-71E5-49C6-B63F-5B50426DADD0}"/>
                </a:ext>
              </a:extLst>
            </p:cNvPr>
            <p:cNvSpPr/>
            <p:nvPr/>
          </p:nvSpPr>
          <p:spPr>
            <a:xfrm>
              <a:off x="3875498" y="4336681"/>
              <a:ext cx="122542" cy="102108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B5EB8470-804A-471B-B461-E35E754C6FBE}"/>
                    </a:ext>
                  </a:extLst>
                </p:cNvPr>
                <p:cNvSpPr txBox="1"/>
                <p:nvPr/>
              </p:nvSpPr>
              <p:spPr>
                <a:xfrm rot="16200000">
                  <a:off x="3619840" y="4709694"/>
                  <a:ext cx="33900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B5EB8470-804A-471B-B461-E35E754C6F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3619840" y="4709694"/>
                  <a:ext cx="339004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01ECC76-8855-4993-A454-FFFD49AF7738}"/>
                  </a:ext>
                </a:extLst>
              </p:cNvPr>
              <p:cNvSpPr txBox="1"/>
              <p:nvPr/>
            </p:nvSpPr>
            <p:spPr>
              <a:xfrm>
                <a:off x="9422188" y="4628033"/>
                <a:ext cx="7101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dirty="0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⊥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01ECC76-8855-4993-A454-FFFD49AF7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2188" y="4628033"/>
                <a:ext cx="71019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2D1BEF-B60A-4961-933D-8086A0195407}"/>
              </a:ext>
            </a:extLst>
          </p:cNvPr>
          <p:cNvCxnSpPr>
            <a:cxnSpLocks/>
          </p:cNvCxnSpPr>
          <p:nvPr/>
        </p:nvCxnSpPr>
        <p:spPr>
          <a:xfrm>
            <a:off x="10289352" y="4390699"/>
            <a:ext cx="0" cy="950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049414C-8209-48CF-9658-94D82F85AA2B}"/>
                  </a:ext>
                </a:extLst>
              </p:cNvPr>
              <p:cNvSpPr txBox="1"/>
              <p:nvPr/>
            </p:nvSpPr>
            <p:spPr>
              <a:xfrm>
                <a:off x="10498748" y="4628033"/>
                <a:ext cx="7005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049414C-8209-48CF-9658-94D82F85AA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8748" y="4628033"/>
                <a:ext cx="700576" cy="369332"/>
              </a:xfrm>
              <a:prstGeom prst="rect">
                <a:avLst/>
              </a:prstGeom>
              <a:blipFill>
                <a:blip r:embed="rId7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8491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McEliece</a:t>
            </a:r>
            <a:r>
              <a:rPr lang="en-US" dirty="0"/>
              <a:t> idea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Decoding in a random code is a hard problem. Make crypto out of it? [</a:t>
                </a:r>
                <a:r>
                  <a:rPr lang="en-US" dirty="0" err="1"/>
                  <a:t>McEliece</a:t>
                </a:r>
                <a:r>
                  <a:rPr lang="en-US" dirty="0"/>
                  <a:t>, 78]</a:t>
                </a:r>
              </a:p>
              <a:p>
                <a:r>
                  <a:rPr lang="en-US" dirty="0"/>
                  <a:t>choose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dirty="0"/>
                  <a:t>generator matrix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and “scramblers”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US" dirty="0"/>
                  <a:t> (invertible,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 and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dirty="0"/>
                  <a:t> (permutation,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);</a:t>
                </a:r>
              </a:p>
              <a:p>
                <a:r>
                  <a:rPr lang="en-US" dirty="0"/>
                  <a:t>private key: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 public key: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𝑷𝑮𝑺</m:t>
                    </m:r>
                  </m:oMath>
                </a14:m>
                <a:r>
                  <a:rPr lang="en-US" dirty="0"/>
                  <a:t>; </a:t>
                </a:r>
              </a:p>
              <a:p>
                <a:r>
                  <a:rPr lang="en-US" dirty="0"/>
                  <a:t>encrypt: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↦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𝒆</m:t>
                    </m:r>
                  </m:oMath>
                </a14:m>
                <a:r>
                  <a:rPr lang="en-US" dirty="0"/>
                  <a:t> (where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is a random error vector with Hamming weight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𝐰𝐭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);</a:t>
                </a:r>
              </a:p>
              <a:p>
                <a:r>
                  <a:rPr lang="en-US" dirty="0"/>
                  <a:t>decrypt: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↦(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Decod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𝑮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∘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Experience seems to indicate that decoding this (without private key) is as hard as the random-code case, at least for random messages.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What codes to use? People have tried lots of choices, but binary </a:t>
                </a:r>
                <a:r>
                  <a:rPr lang="en-US" dirty="0" err="1"/>
                  <a:t>Goppa</a:t>
                </a:r>
                <a:r>
                  <a:rPr lang="en-US" dirty="0"/>
                  <a:t> codes seem safest.</a:t>
                </a:r>
              </a:p>
              <a:p>
                <a:pPr marL="0" indent="0">
                  <a:buNone/>
                </a:pPr>
                <a:r>
                  <a:rPr lang="en-US" dirty="0"/>
                  <a:t>How to generate such a code:</a:t>
                </a:r>
              </a:p>
              <a:p>
                <a:r>
                  <a:rPr lang="en-US" dirty="0"/>
                  <a:t>choose a polynomial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of degree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check matrix: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 t="-679" r="-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423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Niederreiter</a:t>
            </a:r>
            <a:r>
              <a:rPr lang="en-US" dirty="0"/>
              <a:t> variant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“Take the dual everywhere” [</a:t>
                </a:r>
                <a:r>
                  <a:rPr lang="en-US" dirty="0" err="1"/>
                  <a:t>Niederreiter</a:t>
                </a:r>
                <a:r>
                  <a:rPr lang="en-US" dirty="0"/>
                  <a:t> 86]</a:t>
                </a:r>
              </a:p>
              <a:p>
                <a:r>
                  <a:rPr lang="en-US" dirty="0"/>
                  <a:t>choose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dirty="0"/>
                  <a:t>code with check matrix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. Choose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𝑺</m:t>
                    </m:r>
                  </m:oMath>
                </a14:m>
                <a:r>
                  <a:rPr lang="en-US" dirty="0"/>
                  <a:t> (invertible,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)×(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) and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dirty="0"/>
                  <a:t> (permutation,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);</a:t>
                </a:r>
              </a:p>
              <a:p>
                <a:r>
                  <a:rPr lang="en-US" dirty="0"/>
                  <a:t>private key: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 public key: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𝑺𝑯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encrypt: encode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as 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-bit error string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 panose="02040503050406030204" pitchFamily="18" charset="0"/>
                      </a:rPr>
                      <m:t>𝐰𝐭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, output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</a:t>
                </a:r>
              </a:p>
              <a:p>
                <a:r>
                  <a:rPr lang="en-US" dirty="0"/>
                  <a:t>decrypt: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↦(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SyndromeExtrac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still typically use binary </a:t>
                </a:r>
                <a:r>
                  <a:rPr lang="en-US" dirty="0" err="1"/>
                  <a:t>Goppa</a:t>
                </a:r>
                <a:r>
                  <a:rPr lang="en-US" dirty="0"/>
                  <a:t> codes;</a:t>
                </a:r>
              </a:p>
              <a:p>
                <a:r>
                  <a:rPr lang="en-US" dirty="0"/>
                  <a:t>security is unchanged from </a:t>
                </a:r>
                <a:r>
                  <a:rPr lang="en-US" dirty="0" err="1"/>
                  <a:t>McEliece</a:t>
                </a:r>
                <a:r>
                  <a:rPr lang="en-US" dirty="0"/>
                  <a:t>, but some efficiency </a:t>
                </a:r>
                <a:r>
                  <a:rPr lang="en-US" dirty="0" smtClean="0"/>
                  <a:t>gains (smaller </a:t>
                </a:r>
                <a:r>
                  <a:rPr lang="en-US" dirty="0" err="1" smtClean="0"/>
                  <a:t>ctxt</a:t>
                </a:r>
                <a:r>
                  <a:rPr lang="en-US" dirty="0" smtClean="0"/>
                  <a:t>);</a:t>
                </a:r>
                <a:endParaRPr lang="en-US" dirty="0"/>
              </a:p>
              <a:p>
                <a:r>
                  <a:rPr lang="en-US" dirty="0" smtClean="0"/>
                  <a:t>important: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is not structured, i.e., it really looks like a random error;</a:t>
                </a:r>
              </a:p>
              <a:p>
                <a:r>
                  <a:rPr lang="en-US" dirty="0"/>
                  <a:t>formally, this means these schemes are only “OW-CPA” (given oracle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Enc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 panose="02040503050406030204" pitchFamily="18" charset="0"/>
                      </a:rPr>
                      <m:t>E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nc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*random* </a:t>
                </a:r>
                <a:r>
                  <a:rPr lang="en-US" i="1" dirty="0"/>
                  <a:t>m</a:t>
                </a:r>
                <a:r>
                  <a:rPr lang="en-US" dirty="0"/>
                  <a:t>, adversary has negligible success probability at outputting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)… </a:t>
                </a:r>
              </a:p>
              <a:p>
                <a:pPr marL="0" indent="0">
                  <a:buNone/>
                </a:pPr>
                <a:r>
                  <a:rPr lang="en-US" dirty="0"/>
                  <a:t>… but that’s fine for KEMs.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 t="-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A6F8287E-3F70-4DB8-96A2-9523DB31A4BA}"/>
              </a:ext>
            </a:extLst>
          </p:cNvPr>
          <p:cNvGrpSpPr/>
          <p:nvPr/>
        </p:nvGrpSpPr>
        <p:grpSpPr>
          <a:xfrm>
            <a:off x="6338055" y="2839915"/>
            <a:ext cx="5853945" cy="1582620"/>
            <a:chOff x="2231136" y="3367450"/>
            <a:chExt cx="5853945" cy="15826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0E3B9B13-607D-438E-BC0D-C5D305FBFC2C}"/>
                    </a:ext>
                  </a:extLst>
                </p:cNvPr>
                <p:cNvSpPr/>
                <p:nvPr/>
              </p:nvSpPr>
              <p:spPr>
                <a:xfrm>
                  <a:off x="5816097" y="3367454"/>
                  <a:ext cx="1732085" cy="1582616"/>
                </a:xfrm>
                <a:prstGeom prst="rect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0E3B9B13-607D-438E-BC0D-C5D305FBFC2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16097" y="3367454"/>
                  <a:ext cx="1732085" cy="158261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11939131-AFDA-4736-A72B-532653A724DC}"/>
                    </a:ext>
                  </a:extLst>
                </p:cNvPr>
                <p:cNvSpPr/>
                <p:nvPr/>
              </p:nvSpPr>
              <p:spPr>
                <a:xfrm>
                  <a:off x="3891074" y="3367450"/>
                  <a:ext cx="1855176" cy="79130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11939131-AFDA-4736-A72B-532653A724D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1074" y="3367450"/>
                  <a:ext cx="1855176" cy="79130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3891B362-CE72-4A5E-8F16-80442E543561}"/>
                    </a:ext>
                  </a:extLst>
                </p:cNvPr>
                <p:cNvSpPr/>
                <p:nvPr/>
              </p:nvSpPr>
              <p:spPr>
                <a:xfrm>
                  <a:off x="3003544" y="3367450"/>
                  <a:ext cx="817684" cy="791307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3891B362-CE72-4A5E-8F16-80442E54356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3544" y="3367450"/>
                  <a:ext cx="817684" cy="79130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3CC6AD84-0A8D-4690-BB66-50A7D56D8E1C}"/>
                </a:ext>
              </a:extLst>
            </p:cNvPr>
            <p:cNvSpPr/>
            <p:nvPr/>
          </p:nvSpPr>
          <p:spPr>
            <a:xfrm>
              <a:off x="7600936" y="3367452"/>
              <a:ext cx="164240" cy="1582615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379B9DD0-832D-4342-88A8-9AFA7A893614}"/>
                    </a:ext>
                  </a:extLst>
                </p:cNvPr>
                <p:cNvSpPr txBox="1"/>
                <p:nvPr/>
              </p:nvSpPr>
              <p:spPr>
                <a:xfrm>
                  <a:off x="7745053" y="4004870"/>
                  <a:ext cx="34002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379B9DD0-832D-4342-88A8-9AFA7A8936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5053" y="4004870"/>
                  <a:ext cx="34002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B187B94F-D0A9-45A8-B675-A81B42B1CFA4}"/>
                    </a:ext>
                  </a:extLst>
                </p:cNvPr>
                <p:cNvSpPr txBox="1"/>
                <p:nvPr/>
              </p:nvSpPr>
              <p:spPr>
                <a:xfrm>
                  <a:off x="2231136" y="3609214"/>
                  <a:ext cx="65909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B187B94F-D0A9-45A8-B675-A81B42B1CF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1136" y="3609214"/>
                  <a:ext cx="659091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Left Brace 10">
              <a:extLst>
                <a:ext uri="{FF2B5EF4-FFF2-40B4-BE49-F238E27FC236}">
                  <a16:creationId xmlns:a16="http://schemas.microsoft.com/office/drawing/2014/main" id="{57C4A612-7A17-4928-A51D-FA332D39BE33}"/>
                </a:ext>
              </a:extLst>
            </p:cNvPr>
            <p:cNvSpPr/>
            <p:nvPr/>
          </p:nvSpPr>
          <p:spPr>
            <a:xfrm>
              <a:off x="2863850" y="3367450"/>
              <a:ext cx="52754" cy="79130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035B014-EBA2-4AD6-9CAB-C2D8AD4838AB}"/>
              </a:ext>
            </a:extLst>
          </p:cNvPr>
          <p:cNvCxnSpPr/>
          <p:nvPr/>
        </p:nvCxnSpPr>
        <p:spPr>
          <a:xfrm>
            <a:off x="738554" y="3464166"/>
            <a:ext cx="5357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76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NTS-KEM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Ok, now to the actual submission: NTS-KEM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Parameters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/>
                  <a:t> : length of </a:t>
                </a:r>
                <a:r>
                  <a:rPr lang="en-US" dirty="0" err="1"/>
                  <a:t>codewords</a:t>
                </a:r>
                <a:r>
                  <a:rPr lang="en-US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b="0" dirty="0"/>
                  <a:t> : number of errors corrected by code;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: irreducible, degree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polynomial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; Defines</a:t>
                </a:r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:=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</m:oMath>
                </a14:m>
                <a:r>
                  <a:rPr lang="en-US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=256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: length of key to be encapsulated;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256</m:t>
                    </m:r>
                  </m:oMath>
                </a14:m>
                <a:r>
                  <a:rPr lang="en-US" dirty="0"/>
                  <a:t>-bit hash function, in this case SHA3-256.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 t="-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753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EE54-AFEE-42C2-B16E-25249401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10718"/>
            <a:ext cx="7729728" cy="639514"/>
          </a:xfrm>
        </p:spPr>
        <p:txBody>
          <a:bodyPr>
            <a:normAutofit fontScale="90000"/>
          </a:bodyPr>
          <a:lstStyle/>
          <a:p>
            <a:r>
              <a:rPr lang="en-US" dirty="0"/>
              <a:t>Key Generation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Key generation algorithm: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Sample deg-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Goppa</a:t>
                </a:r>
                <a:r>
                  <a:rPr lang="en-US" dirty="0"/>
                  <a:t> poly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; choose ordering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≔(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; 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parity check matrix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𝑯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’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≔</m:t>
                    </m:r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Compute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matrix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dirty="0"/>
                  <a:t>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(expand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-entry into column);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Reduce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dirty="0"/>
                  <a:t> to systematic form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𝑸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Output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:=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𝑸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:= (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𝒉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DD42AF-B7AD-4E1A-822B-10F0379448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631" y="1082389"/>
                <a:ext cx="11040979" cy="5390599"/>
              </a:xfrm>
              <a:blipFill>
                <a:blip r:embed="rId2"/>
                <a:stretch>
                  <a:fillRect l="-497" t="-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506568" y="0"/>
                <a:ext cx="3685432" cy="1384995"/>
              </a:xfrm>
              <a:prstGeom prst="rect">
                <a:avLst/>
              </a:prstGeo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1400" dirty="0"/>
                  <a:t> : length of </a:t>
                </a:r>
                <a:r>
                  <a:rPr lang="en-US" sz="1400" dirty="0" err="1"/>
                  <a:t>codewords</a:t>
                </a:r>
                <a:r>
                  <a:rPr lang="en-US" sz="1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/>
                  <a:t> : number of errors corrected by code;</a:t>
                </a: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b="0" i="0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𝑡𝑚</m:t>
                    </m:r>
                  </m:oMath>
                </a14:m>
                <a:r>
                  <a:rPr lang="en-US" sz="1400" dirty="0"/>
                  <a:t>;</a:t>
                </a:r>
              </a:p>
              <a:p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400" dirty="0"/>
                  <a:t> : irreducible, degree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/>
                  <a:t> polynomial 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>
                    <a:latin typeface="Cambria Math" panose="02040503050406030204" pitchFamily="18" charset="0"/>
                  </a:rPr>
                  <a:t>; </a:t>
                </a:r>
              </a:p>
              <a:p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=256</m:t>
                    </m:r>
                  </m:oMath>
                </a14:m>
                <a:r>
                  <a:rPr lang="en-US" sz="1400" i="1" dirty="0"/>
                  <a:t> </a:t>
                </a:r>
                <a:r>
                  <a:rPr lang="en-US" sz="1400" dirty="0"/>
                  <a:t>: length of key to be encapsulated;</a:t>
                </a:r>
              </a:p>
              <a:p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1400" dirty="0"/>
                  <a:t> : 256-bit hash function, in this case SHA3-256.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568" y="0"/>
                <a:ext cx="3685432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68C992-23CB-484C-9D2B-96E1F498A294}"/>
              </a:ext>
            </a:extLst>
          </p:cNvPr>
          <p:cNvCxnSpPr>
            <a:cxnSpLocks/>
          </p:cNvCxnSpPr>
          <p:nvPr/>
        </p:nvCxnSpPr>
        <p:spPr>
          <a:xfrm flipV="1">
            <a:off x="4131129" y="3927021"/>
            <a:ext cx="0" cy="90623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538A16-52E5-4D22-BE16-EEECD108DB67}"/>
                  </a:ext>
                </a:extLst>
              </p:cNvPr>
              <p:cNvSpPr txBox="1"/>
              <p:nvPr/>
            </p:nvSpPr>
            <p:spPr>
              <a:xfrm>
                <a:off x="3512914" y="4833257"/>
                <a:ext cx="12364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0070C0"/>
                    </a:solidFill>
                  </a:rPr>
                  <a:t>first row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1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endParaRPr lang="en-US" sz="1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538A16-52E5-4D22-BE16-EEECD108D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914" y="4833257"/>
                <a:ext cx="1236429" cy="307777"/>
              </a:xfrm>
              <a:prstGeom prst="rect">
                <a:avLst/>
              </a:prstGeom>
              <a:blipFill>
                <a:blip r:embed="rId4"/>
                <a:stretch>
                  <a:fillRect l="-1478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356581-E823-451B-BB21-CABDD6DA29B2}"/>
              </a:ext>
            </a:extLst>
          </p:cNvPr>
          <p:cNvCxnSpPr>
            <a:cxnSpLocks/>
          </p:cNvCxnSpPr>
          <p:nvPr/>
        </p:nvCxnSpPr>
        <p:spPr>
          <a:xfrm flipH="1" flipV="1">
            <a:off x="4373338" y="3927022"/>
            <a:ext cx="1055912" cy="52251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D32119D-BC26-4449-929F-F09B6FC57CCA}"/>
              </a:ext>
            </a:extLst>
          </p:cNvPr>
          <p:cNvSpPr txBox="1"/>
          <p:nvPr/>
        </p:nvSpPr>
        <p:spPr>
          <a:xfrm>
            <a:off x="4859571" y="4440138"/>
            <a:ext cx="1973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permutation from step 1</a:t>
            </a:r>
            <a:endParaRPr lang="en-US" sz="1400" b="1" dirty="0">
              <a:solidFill>
                <a:srgbClr val="0070C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963677" y="1673525"/>
            <a:ext cx="685297" cy="25909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D32119D-BC26-4449-929F-F09B6FC57CCA}"/>
                  </a:ext>
                </a:extLst>
              </p:cNvPr>
              <p:cNvSpPr txBox="1"/>
              <p:nvPr/>
            </p:nvSpPr>
            <p:spPr>
              <a:xfrm>
                <a:off x="3648974" y="1441368"/>
                <a:ext cx="42280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70C0"/>
                    </a:solidFill>
                  </a:rPr>
                  <a:t>no roots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srgbClr val="0070C0"/>
                    </a:solidFill>
                  </a:rPr>
                  <a:t>; no repeated roots in any extension field</a:t>
                </a:r>
                <a:endParaRPr lang="en-US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D32119D-BC26-4449-929F-F09B6FC57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974" y="1441368"/>
                <a:ext cx="4228017" cy="307777"/>
              </a:xfrm>
              <a:prstGeom prst="rect">
                <a:avLst/>
              </a:prstGeom>
              <a:blipFill>
                <a:blip r:embed="rId5"/>
                <a:stretch>
                  <a:fillRect l="-433"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667632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2322FA-6767-499D-B322-F6C3CAE08BA1}"/>
</file>

<file path=customXml/itemProps2.xml><?xml version="1.0" encoding="utf-8"?>
<ds:datastoreItem xmlns:ds="http://schemas.openxmlformats.org/officeDocument/2006/customXml" ds:itemID="{8ED01712-A510-4F8E-A9AD-6FDC7CF6D6EE}"/>
</file>

<file path=customXml/itemProps3.xml><?xml version="1.0" encoding="utf-8"?>
<ds:datastoreItem xmlns:ds="http://schemas.openxmlformats.org/officeDocument/2006/customXml" ds:itemID="{D9A7D434-098A-42C4-9568-ABAB689BD515}"/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1409</TotalTime>
  <Words>607</Words>
  <Application>Microsoft Office PowerPoint</Application>
  <PresentationFormat>Widescreen</PresentationFormat>
  <Paragraphs>178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Gill Sans MT</vt:lpstr>
      <vt:lpstr>华文中宋</vt:lpstr>
      <vt:lpstr>Parcel</vt:lpstr>
      <vt:lpstr>NTS KEM nist pqc submission</vt:lpstr>
      <vt:lpstr>NTS KEM</vt:lpstr>
      <vt:lpstr>Linear codes over Finite fields</vt:lpstr>
      <vt:lpstr>Linear codes over Finite fields</vt:lpstr>
      <vt:lpstr>Linear codes over Finite fields</vt:lpstr>
      <vt:lpstr>McEliece idea</vt:lpstr>
      <vt:lpstr>Niederreiter variant</vt:lpstr>
      <vt:lpstr>NTS-KEM</vt:lpstr>
      <vt:lpstr>Key Generation</vt:lpstr>
      <vt:lpstr>Encaps/Decaps</vt:lpstr>
      <vt:lpstr>Parameter sets</vt:lpstr>
      <vt:lpstr>Security + Attacks</vt:lpstr>
      <vt:lpstr>Performance: KeyGen</vt:lpstr>
      <vt:lpstr>Performance: ENCAPS</vt:lpstr>
      <vt:lpstr>Performance: DECAPS</vt:lpstr>
      <vt:lpstr>Sizes (+ memory reqs)</vt:lpstr>
      <vt:lpstr>Advantages / Disadvantages</vt:lpstr>
      <vt:lpstr>What dan thinks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Gorjan</dc:creator>
  <cp:lastModifiedBy>Gorjan</cp:lastModifiedBy>
  <cp:revision>352</cp:revision>
  <dcterms:created xsi:type="dcterms:W3CDTF">2018-02-21T17:28:08Z</dcterms:created>
  <dcterms:modified xsi:type="dcterms:W3CDTF">2018-09-07T13:47:56Z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