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3" r:id="rId4"/>
    <p:sldId id="272" r:id="rId5"/>
    <p:sldId id="259" r:id="rId6"/>
    <p:sldId id="266" r:id="rId7"/>
    <p:sldId id="260" r:id="rId8"/>
    <p:sldId id="275" r:id="rId9"/>
    <p:sldId id="276" r:id="rId10"/>
    <p:sldId id="278" r:id="rId11"/>
    <p:sldId id="280" r:id="rId12"/>
    <p:sldId id="285" r:id="rId13"/>
    <p:sldId id="286" r:id="rId14"/>
    <p:sldId id="282" r:id="rId15"/>
    <p:sldId id="274" r:id="rId16"/>
    <p:sldId id="281" r:id="rId17"/>
    <p:sldId id="283" r:id="rId18"/>
    <p:sldId id="261" r:id="rId19"/>
    <p:sldId id="262" r:id="rId20"/>
    <p:sldId id="263" r:id="rId21"/>
    <p:sldId id="267" r:id="rId22"/>
    <p:sldId id="268" r:id="rId23"/>
    <p:sldId id="264" r:id="rId24"/>
    <p:sldId id="269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08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21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43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7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70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1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3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F3A682E-2912-4E37-8EA1-B6D4E9269BF9}" type="datetimeFigureOut">
              <a:rPr lang="en-US" smtClean="0"/>
              <a:t>6/15/2018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4912839-B9EA-4BFA-8B2A-A3DEECDEC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6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Hope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NIST PQC submission by </a:t>
            </a:r>
            <a:r>
              <a:rPr lang="en-US" dirty="0" err="1">
                <a:solidFill>
                  <a:schemeClr val="bg1"/>
                </a:solidFill>
              </a:rPr>
              <a:t>NewHope</a:t>
            </a:r>
            <a:r>
              <a:rPr lang="en-US" dirty="0">
                <a:solidFill>
                  <a:schemeClr val="bg1"/>
                </a:solidFill>
              </a:rPr>
              <a:t> team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NIST internal presentation by Gorjan </a:t>
            </a:r>
            <a:r>
              <a:rPr lang="en-US" dirty="0" err="1">
                <a:solidFill>
                  <a:schemeClr val="bg1"/>
                </a:solidFill>
              </a:rPr>
              <a:t>Alagic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56744C-7FC8-4899-BC84-97152F4A56AC}"/>
              </a:ext>
            </a:extLst>
          </p:cNvPr>
          <p:cNvCxnSpPr/>
          <p:nvPr/>
        </p:nvCxnSpPr>
        <p:spPr>
          <a:xfrm>
            <a:off x="3315855" y="4886036"/>
            <a:ext cx="54956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Submission 1 : </a:t>
            </a:r>
            <a:r>
              <a:rPr lang="en-US" dirty="0" err="1"/>
              <a:t>NewHope</a:t>
            </a:r>
            <a:r>
              <a:rPr lang="en-US" dirty="0"/>
              <a:t>-CPA-KEM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The usual idea: </a:t>
            </a:r>
            <a:r>
              <a:rPr lang="en-US" dirty="0"/>
              <a:t>use PKE to encrypt key; add some hashing (in case some system randomness is revealed?)</a:t>
            </a:r>
            <a:endParaRPr lang="en-US" b="1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8658D5-A0AF-4272-A227-E7B60414F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080" y="1580493"/>
            <a:ext cx="10180320" cy="15435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84C75C-AA3B-4C72-94F3-011C4ABC9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3" y="3429000"/>
            <a:ext cx="5899661" cy="2188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43E1A2-2FCE-4DD4-8AAE-A685EEC14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558" y="3443363"/>
            <a:ext cx="5976519" cy="147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837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Submission 1I : </a:t>
            </a:r>
            <a:r>
              <a:rPr lang="en-US" dirty="0" err="1"/>
              <a:t>NewHope</a:t>
            </a:r>
            <a:r>
              <a:rPr lang="en-US" dirty="0"/>
              <a:t>-CCA-KEM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Fujisaki-Okamoto transform </a:t>
            </a:r>
            <a:r>
              <a:rPr lang="en-US" dirty="0"/>
              <a:t>(variant, same as in </a:t>
            </a:r>
            <a:r>
              <a:rPr lang="en-US" dirty="0" err="1"/>
              <a:t>FrodoKEM</a:t>
            </a:r>
            <a:r>
              <a:rPr lang="en-US" dirty="0"/>
              <a:t>.)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13B5A1-7EC3-441E-9A80-E8A7B5A77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03" y="1634066"/>
            <a:ext cx="10800194" cy="4732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86F8A0-7CC9-49C0-92AC-BD7614D9CC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" r="47284"/>
          <a:stretch/>
        </p:blipFill>
        <p:spPr>
          <a:xfrm rot="5400000">
            <a:off x="8829008" y="2872094"/>
            <a:ext cx="2709334" cy="2892151"/>
          </a:xfrm>
          <a:prstGeom prst="rect">
            <a:avLst/>
          </a:prstGeom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95B9DC-87E0-4216-86EB-25A290944EED}"/>
              </a:ext>
            </a:extLst>
          </p:cNvPr>
          <p:cNvCxnSpPr>
            <a:cxnSpLocks/>
          </p:cNvCxnSpPr>
          <p:nvPr/>
        </p:nvCxnSpPr>
        <p:spPr>
          <a:xfrm flipH="1">
            <a:off x="4800600" y="4512733"/>
            <a:ext cx="39370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Right Brace 9">
            <a:extLst>
              <a:ext uri="{FF2B5EF4-FFF2-40B4-BE49-F238E27FC236}">
                <a16:creationId xmlns:a16="http://schemas.microsoft.com/office/drawing/2014/main" id="{49C30005-E737-4F2F-B9F0-3E0F85EBCD3C}"/>
              </a:ext>
            </a:extLst>
          </p:cNvPr>
          <p:cNvSpPr/>
          <p:nvPr/>
        </p:nvSpPr>
        <p:spPr>
          <a:xfrm>
            <a:off x="4461932" y="3496732"/>
            <a:ext cx="262468" cy="2023525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79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Security proofs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Proofs are minor variants of published, probably correct theorems.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Recall: hardness of SVP on ideal lattices implies DRLWE assumption.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/>
              <a:t>DRLWE</a:t>
            </a:r>
            <a:r>
              <a:rPr lang="en-US" b="1" dirty="0" smtClean="0"/>
              <a:t> </a:t>
            </a:r>
            <a:r>
              <a:rPr lang="en-US" dirty="0" smtClean="0"/>
              <a:t>assumption implies IND-CPA of </a:t>
            </a:r>
            <a:r>
              <a:rPr lang="en-US" dirty="0" err="1" smtClean="0"/>
              <a:t>NewHope</a:t>
            </a:r>
            <a:r>
              <a:rPr lang="en-US" dirty="0" smtClean="0"/>
              <a:t>-CPA-PKE (the “core ingredient.”)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IND-CPA of PKE implies IND-CCA of </a:t>
            </a:r>
            <a:r>
              <a:rPr lang="en-US" dirty="0" err="1" smtClean="0"/>
              <a:t>NewHope</a:t>
            </a:r>
            <a:r>
              <a:rPr lang="en-US" dirty="0" smtClean="0"/>
              <a:t>-CPA-KEM if all hashes are ROs (tight).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dirty="0"/>
              <a:t>IND-CPA of PKE implies IND-CCA of </a:t>
            </a:r>
            <a:r>
              <a:rPr lang="en-US" dirty="0" err="1"/>
              <a:t>NewHope</a:t>
            </a:r>
            <a:r>
              <a:rPr lang="en-US" dirty="0"/>
              <a:t>-CPA-KEM if all hashes are </a:t>
            </a:r>
            <a:r>
              <a:rPr lang="en-US" dirty="0" smtClean="0"/>
              <a:t>quantum-accessible ROs (quartic loss).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I’m not sure if the proofs hold for the actual parameters selected in the submission.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282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Assumption </a:t>
                </a:r>
                <a:r>
                  <a:rPr lang="en-US" dirty="0" smtClean="0"/>
                  <a:t>(hope?):</a:t>
                </a:r>
                <a:r>
                  <a:rPr lang="en-US" b="1" dirty="0" smtClean="0"/>
                  <a:t> </a:t>
                </a:r>
                <a:r>
                  <a:rPr lang="en-US" dirty="0"/>
                  <a:t>ring structure doesn’t matter, so </a:t>
                </a:r>
                <a:r>
                  <a:rPr lang="en-US" dirty="0" smtClean="0"/>
                  <a:t>all attacks will be LWE </a:t>
                </a:r>
                <a:r>
                  <a:rPr lang="en-US" dirty="0"/>
                  <a:t>attacks. </a:t>
                </a:r>
              </a:p>
              <a:p>
                <a:pPr marL="0" indent="0">
                  <a:buNone/>
                </a:pPr>
                <a:r>
                  <a:rPr lang="en-US" dirty="0"/>
                  <a:t>Is this fair? </a:t>
                </a:r>
                <a:r>
                  <a:rPr lang="en-US" dirty="0" smtClean="0"/>
                  <a:t>Depends on, e.g., if you </a:t>
                </a:r>
                <a:r>
                  <a:rPr lang="en-US" dirty="0"/>
                  <a:t>think the recent progress on quantum algorithms for Ideal-SVP </a:t>
                </a:r>
                <a:r>
                  <a:rPr lang="en-US" dirty="0" smtClean="0"/>
                  <a:t>matters.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choice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apparently eliminates a lot of attacks (BKW, linearization.) </a:t>
                </a:r>
              </a:p>
              <a:p>
                <a:r>
                  <a:rPr lang="en-US" dirty="0"/>
                  <a:t>what’s left is lattice reduction </a:t>
                </a:r>
                <a:r>
                  <a:rPr lang="en-US" dirty="0" smtClean="0"/>
                  <a:t>(i.e., finding a pretty-short, almost-</a:t>
                </a:r>
                <a:r>
                  <a:rPr lang="en-US" dirty="0" err="1" smtClean="0"/>
                  <a:t>ortho</a:t>
                </a:r>
                <a:r>
                  <a:rPr lang="en-US" dirty="0" smtClean="0"/>
                  <a:t>-basis) via </a:t>
                </a:r>
                <a:r>
                  <a:rPr lang="en-US" dirty="0"/>
                  <a:t>the BKZ-algorithm…</a:t>
                </a:r>
              </a:p>
              <a:p>
                <a:r>
                  <a:rPr lang="en-US" dirty="0"/>
                  <a:t>… but this requires a subroutine for solving SVP in a lower-dim lattice;</a:t>
                </a:r>
              </a:p>
              <a:p>
                <a:r>
                  <a:rPr lang="en-US" dirty="0"/>
                  <a:t>conservative: only analyze cost of one SVP call (even though poly-many needed) “core SVP hardness.”</a:t>
                </a:r>
              </a:p>
              <a:p>
                <a:r>
                  <a:rPr lang="en-US" dirty="0"/>
                  <a:t>SVP can be done using enumeration or sieving; they take a “reasonable lower bound” for both.</a:t>
                </a:r>
              </a:p>
              <a:p>
                <a:r>
                  <a:rPr lang="en-US" dirty="0"/>
                  <a:t>Two core approaches to SVP: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Primal attack: build unique-SVP instance from LWE, solve it using BKZ.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Dual attack: find short vectors in “dual” of LWE instance using BKZ; this gives distinguisher.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  <a:blipFill>
                <a:blip r:embed="rId2"/>
                <a:stretch>
                  <a:fillRect l="-539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8561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0ED831-CABF-4A65-AB03-80235F0B4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663" y="787399"/>
            <a:ext cx="8332069" cy="59190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attacks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8DA875-B7D4-45AE-A340-259DC329788B}"/>
              </a:ext>
            </a:extLst>
          </p:cNvPr>
          <p:cNvSpPr/>
          <p:nvPr/>
        </p:nvSpPr>
        <p:spPr>
          <a:xfrm>
            <a:off x="4089400" y="3869268"/>
            <a:ext cx="3979333" cy="138853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43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Parameters / sizes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5508E38-5B5A-48E2-ACFD-E18825B1E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7B505-64A4-4D88-9DC5-B41D92B40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31" y="965390"/>
            <a:ext cx="10508217" cy="577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62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D842A6-1298-4240-BF4A-5D53F1730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77" y="933906"/>
            <a:ext cx="10030126" cy="58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86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Pros /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Pros</a:t>
            </a:r>
          </a:p>
          <a:p>
            <a:r>
              <a:rPr lang="en-US" b="1" i="1" dirty="0"/>
              <a:t>theirs: </a:t>
            </a:r>
            <a:r>
              <a:rPr lang="en-US" dirty="0" smtClean="0"/>
              <a:t>good performance and sizes of things, </a:t>
            </a:r>
            <a:r>
              <a:rPr lang="en-US" dirty="0"/>
              <a:t>simplicity and ease of implementation, memory efficiency, conservative design, implementation </a:t>
            </a:r>
            <a:r>
              <a:rPr lang="en-US" dirty="0" smtClean="0"/>
              <a:t>security;</a:t>
            </a:r>
            <a:endParaRPr lang="en-US" dirty="0"/>
          </a:p>
          <a:p>
            <a:r>
              <a:rPr lang="en-US" b="1" i="1" dirty="0"/>
              <a:t>maybe also: </a:t>
            </a:r>
            <a:r>
              <a:rPr lang="en-US" dirty="0"/>
              <a:t>heavily studied problem in past decade, </a:t>
            </a:r>
            <a:r>
              <a:rPr lang="en-US" dirty="0" smtClean="0"/>
              <a:t>security proofs (under DRLWE + assumption that all hashe</a:t>
            </a:r>
            <a:r>
              <a:rPr lang="en-US" dirty="0" smtClean="0"/>
              <a:t>s are ROs,) </a:t>
            </a:r>
            <a:r>
              <a:rPr lang="en-US" dirty="0"/>
              <a:t>good </a:t>
            </a:r>
            <a:r>
              <a:rPr lang="en-US" dirty="0" smtClean="0"/>
              <a:t>documentation.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Cons</a:t>
            </a:r>
          </a:p>
          <a:p>
            <a:r>
              <a:rPr lang="en-US" b="1" i="1" dirty="0"/>
              <a:t>theirs: </a:t>
            </a:r>
            <a:r>
              <a:rPr lang="en-US" dirty="0"/>
              <a:t>small noise distribution, RLWE could be considered less conservative than plain LWE, limited parametrization, restricted to particular form of </a:t>
            </a:r>
            <a:r>
              <a:rPr lang="en-US" dirty="0" smtClean="0"/>
              <a:t>NTT;</a:t>
            </a:r>
            <a:endParaRPr lang="en-US" dirty="0"/>
          </a:p>
          <a:p>
            <a:r>
              <a:rPr lang="en-US" b="1" i="1" dirty="0"/>
              <a:t>maybe also:</a:t>
            </a:r>
            <a:r>
              <a:rPr lang="en-US" dirty="0"/>
              <a:t> problem is relatively young, cryptanalysis not fully stabilized – even against core hard problems.</a:t>
            </a:r>
            <a:endParaRPr lang="en-US" b="1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748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03" y="1332100"/>
            <a:ext cx="11339102" cy="47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30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37" y="1149300"/>
            <a:ext cx="11383052" cy="52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0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NEW Hope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KEM submission.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Team:</a:t>
            </a:r>
          </a:p>
          <a:p>
            <a:pPr marL="0" indent="0">
              <a:buNone/>
            </a:pPr>
            <a:r>
              <a:rPr lang="en-US" dirty="0" err="1"/>
              <a:t>Erdem</a:t>
            </a:r>
            <a:r>
              <a:rPr lang="en-US" dirty="0"/>
              <a:t> </a:t>
            </a:r>
            <a:r>
              <a:rPr lang="en-US" dirty="0" err="1"/>
              <a:t>Alkim</a:t>
            </a:r>
            <a:r>
              <a:rPr lang="en-US" dirty="0"/>
              <a:t> (TR)</a:t>
            </a:r>
          </a:p>
          <a:p>
            <a:pPr marL="0" indent="0">
              <a:buNone/>
            </a:pPr>
            <a:r>
              <a:rPr lang="en-US" dirty="0"/>
              <a:t>Roberto </a:t>
            </a:r>
            <a:r>
              <a:rPr lang="en-US" dirty="0" err="1"/>
              <a:t>Avanzi</a:t>
            </a:r>
            <a:r>
              <a:rPr lang="en-US" dirty="0"/>
              <a:t>, ARM (UK)</a:t>
            </a:r>
          </a:p>
          <a:p>
            <a:pPr marL="0" indent="0">
              <a:buNone/>
            </a:pPr>
            <a:r>
              <a:rPr lang="en-US" dirty="0" err="1"/>
              <a:t>Joppe</a:t>
            </a:r>
            <a:r>
              <a:rPr lang="en-US" dirty="0"/>
              <a:t> </a:t>
            </a:r>
            <a:r>
              <a:rPr lang="en-US" dirty="0" err="1"/>
              <a:t>Bos</a:t>
            </a:r>
            <a:r>
              <a:rPr lang="en-US" dirty="0"/>
              <a:t>, NXP (BE)</a:t>
            </a:r>
          </a:p>
          <a:p>
            <a:pPr marL="0" indent="0">
              <a:buNone/>
            </a:pPr>
            <a:r>
              <a:rPr lang="en-US" dirty="0" err="1"/>
              <a:t>Léo</a:t>
            </a:r>
            <a:r>
              <a:rPr lang="en-US" dirty="0"/>
              <a:t> </a:t>
            </a:r>
            <a:r>
              <a:rPr lang="en-US" dirty="0" err="1"/>
              <a:t>Ducas</a:t>
            </a:r>
            <a:r>
              <a:rPr lang="en-US" dirty="0"/>
              <a:t>, CWI Amsterdam (NL)</a:t>
            </a:r>
          </a:p>
          <a:p>
            <a:pPr marL="0" indent="0">
              <a:buNone/>
            </a:pPr>
            <a:r>
              <a:rPr lang="en-US" dirty="0"/>
              <a:t>Antonio de la </a:t>
            </a:r>
            <a:r>
              <a:rPr lang="en-US" dirty="0" err="1"/>
              <a:t>Piedra</a:t>
            </a:r>
            <a:r>
              <a:rPr lang="en-US" dirty="0"/>
              <a:t>, </a:t>
            </a:r>
            <a:r>
              <a:rPr lang="en-US" dirty="0" err="1"/>
              <a:t>Compumatica</a:t>
            </a:r>
            <a:r>
              <a:rPr lang="en-US" dirty="0"/>
              <a:t> secure networks B.V. (NL)</a:t>
            </a:r>
          </a:p>
          <a:p>
            <a:pPr marL="0" indent="0">
              <a:buNone/>
            </a:pPr>
            <a:r>
              <a:rPr lang="en-US" dirty="0"/>
              <a:t>Thomas </a:t>
            </a:r>
            <a:r>
              <a:rPr lang="en-US" dirty="0" err="1"/>
              <a:t>Pöppelmann</a:t>
            </a:r>
            <a:r>
              <a:rPr lang="en-US" dirty="0"/>
              <a:t>, Infineon Technologies (DE)</a:t>
            </a:r>
          </a:p>
          <a:p>
            <a:pPr marL="0" indent="0">
              <a:buNone/>
            </a:pPr>
            <a:r>
              <a:rPr lang="en-US" dirty="0"/>
              <a:t>Peter </a:t>
            </a:r>
            <a:r>
              <a:rPr lang="en-US" dirty="0" err="1"/>
              <a:t>Schwabe</a:t>
            </a:r>
            <a:r>
              <a:rPr lang="en-US" dirty="0"/>
              <a:t>, </a:t>
            </a:r>
            <a:r>
              <a:rPr lang="en-US" dirty="0" err="1"/>
              <a:t>Radboud</a:t>
            </a:r>
            <a:r>
              <a:rPr lang="en-US" dirty="0"/>
              <a:t> University (NL)</a:t>
            </a:r>
          </a:p>
          <a:p>
            <a:pPr marL="0" indent="0">
              <a:buNone/>
            </a:pPr>
            <a:r>
              <a:rPr lang="en-US" dirty="0"/>
              <a:t>Douglas </a:t>
            </a:r>
            <a:r>
              <a:rPr lang="en-US" dirty="0" err="1"/>
              <a:t>Stebila</a:t>
            </a:r>
            <a:r>
              <a:rPr lang="en-US" dirty="0"/>
              <a:t>, McMaster University (CA)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6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023" y="2104020"/>
            <a:ext cx="11339102" cy="314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811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34" y="894080"/>
            <a:ext cx="11383052" cy="61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2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35E16-F7D2-4AA3-9F79-ED80DFC03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041" y="1385000"/>
            <a:ext cx="5471700" cy="408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EA719-0BB7-4371-8D7B-EA2A07EF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59" y="1039982"/>
            <a:ext cx="5740800" cy="50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93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557" y="1509860"/>
            <a:ext cx="11383052" cy="446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131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0501E-98CF-48E3-AA7F-3023419C5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66" y="1053682"/>
            <a:ext cx="10778067" cy="513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23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Other algorithms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080BD-A007-4480-BBB4-445394B75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99" y="1101613"/>
            <a:ext cx="11370733" cy="465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0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math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080" y="1185164"/>
                <a:ext cx="10180320" cy="567283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Recall LWE:</a:t>
                </a:r>
              </a:p>
              <a:p>
                <a:r>
                  <a:rPr lang="en-US" dirty="0"/>
                  <a:t>random secret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hard (search): find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samples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𝒔</m:t>
                            </m:r>
                          </m:e>
                        </m:d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[where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←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0" dirty="0" smtClean="0"/>
                  <a:t>];</a:t>
                </a:r>
                <a:endParaRPr lang="en-US" b="0" dirty="0"/>
              </a:p>
              <a:p>
                <a:r>
                  <a:rPr lang="en-US" dirty="0"/>
                  <a:t>hard (decision): distinguish above </a:t>
                </a:r>
                <a:r>
                  <a:rPr lang="en-US" dirty="0" smtClean="0"/>
                  <a:t>(i.e., LWE) samples </a:t>
                </a:r>
                <a:r>
                  <a:rPr lang="en-US" dirty="0"/>
                  <a:t>from </a:t>
                </a:r>
                <a:r>
                  <a:rPr lang="en-US" dirty="0" smtClean="0"/>
                  <a:t>random (i.e.,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𝒰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/>
                  <a:t>)</a:t>
                </a:r>
                <a:r>
                  <a:rPr lang="en-US" b="0" i="1" dirty="0" smtClean="0"/>
                  <a:t> </a:t>
                </a:r>
                <a:r>
                  <a:rPr lang="en-US" b="0" dirty="0" smtClean="0"/>
                  <a:t>samples</a:t>
                </a:r>
                <a:r>
                  <a:rPr lang="en-US" b="0" i="1" dirty="0"/>
                  <a:t>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Ring </a:t>
                </a:r>
                <a:r>
                  <a:rPr lang="en-US" b="1" dirty="0"/>
                  <a:t>LWE:</a:t>
                </a:r>
              </a:p>
              <a:p>
                <a:r>
                  <a:rPr lang="en-US" b="0" dirty="0"/>
                  <a:t>re</a:t>
                </a:r>
                <a:r>
                  <a:rPr lang="en-US" dirty="0"/>
                  <a:t>place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bSup>
                  </m:oMath>
                </a14:m>
                <a:r>
                  <a:rPr lang="en-US" dirty="0"/>
                  <a:t> with ring of polynomials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US" dirty="0"/>
                  <a:t>; replace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US" dirty="0"/>
                  <a:t> with poly multiplication.</a:t>
                </a:r>
              </a:p>
              <a:p>
                <a:r>
                  <a:rPr lang="en-US" dirty="0"/>
                  <a:t>hard (decision): for a secret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distinguish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≥1 </m:t>
                    </m:r>
                  </m:oMath>
                </a14:m>
                <a:r>
                  <a:rPr lang="en-US" dirty="0" smtClean="0"/>
                  <a:t>samples: </a:t>
                </a:r>
              </a:p>
              <a:p>
                <a:pPr marL="8001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𝒂𝒔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where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1800" b="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/>
                  <a:t> </a:t>
                </a:r>
                <a:r>
                  <a:rPr lang="en-US" sz="1800" dirty="0" smtClean="0"/>
                  <a:t>and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𝜒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;</a:t>
                </a:r>
              </a:p>
              <a:p>
                <a:pPr marL="800100" lvl="2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𝒂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 smtClean="0"/>
                  <a:t>.</a:t>
                </a:r>
                <a:endParaRPr lang="en-US" sz="1800" dirty="0"/>
              </a:p>
              <a:p>
                <a:r>
                  <a:rPr lang="en-US" dirty="0"/>
                  <a:t>also hard if we sample both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 algn="ctr">
                  <a:buNone/>
                </a:pPr>
                <a:endParaRPr lang="en-US" sz="1600" i="1" dirty="0" smtClean="0"/>
              </a:p>
              <a:p>
                <a:pPr marL="0" indent="0" algn="ctr">
                  <a:buNone/>
                </a:pPr>
                <a:r>
                  <a:rPr lang="en-US" sz="1600" i="1" dirty="0" smtClean="0"/>
                  <a:t>(“</a:t>
                </a:r>
                <a:r>
                  <a:rPr lang="en-US" sz="1600" i="1" dirty="0"/>
                  <a:t>hard” for decision-</a:t>
                </a:r>
                <a:r>
                  <a:rPr lang="en-US" sz="1600" b="1" i="1" dirty="0"/>
                  <a:t>RLWE </a:t>
                </a:r>
                <a:r>
                  <a:rPr lang="en-US" sz="1600" i="1" dirty="0"/>
                  <a:t>here means that there exists a reduction from worst-case approximate SVP on ideal lattices to average-case decision-</a:t>
                </a:r>
                <a:r>
                  <a:rPr lang="en-US" sz="1600" b="1" i="1" dirty="0"/>
                  <a:t>RLWE</a:t>
                </a:r>
                <a:r>
                  <a:rPr lang="en-US" sz="1600" i="1" dirty="0"/>
                  <a:t>.)</a:t>
                </a:r>
                <a:endParaRPr lang="en-US" sz="1600" b="1" i="1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080" y="1185164"/>
                <a:ext cx="10180320" cy="5672836"/>
              </a:xfrm>
              <a:blipFill>
                <a:blip r:embed="rId2"/>
                <a:stretch>
                  <a:fillRect l="-539" t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4DAC1BA-7790-4BEC-971C-CAA06D85211D}"/>
              </a:ext>
            </a:extLst>
          </p:cNvPr>
          <p:cNvCxnSpPr/>
          <p:nvPr/>
        </p:nvCxnSpPr>
        <p:spPr>
          <a:xfrm flipH="1">
            <a:off x="8483600" y="1490133"/>
            <a:ext cx="448733" cy="6180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6A9C1D-05BE-417C-9734-5F1F0CCFD3D5}"/>
              </a:ext>
            </a:extLst>
          </p:cNvPr>
          <p:cNvSpPr txBox="1"/>
          <p:nvPr/>
        </p:nvSpPr>
        <p:spPr>
          <a:xfrm>
            <a:off x="8932333" y="1185164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error distribution, e.g., Gaussian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E651B2D-68F4-4697-A98F-08589FEEF83E}"/>
              </a:ext>
            </a:extLst>
          </p:cNvPr>
          <p:cNvCxnSpPr>
            <a:cxnSpLocks/>
          </p:cNvCxnSpPr>
          <p:nvPr/>
        </p:nvCxnSpPr>
        <p:spPr>
          <a:xfrm flipH="1" flipV="1">
            <a:off x="5724145" y="4538473"/>
            <a:ext cx="832103" cy="41757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B158A1C-7055-4D42-9D2F-D029415BB6B5}"/>
              </a:ext>
            </a:extLst>
          </p:cNvPr>
          <p:cNvSpPr txBox="1"/>
          <p:nvPr/>
        </p:nvSpPr>
        <p:spPr>
          <a:xfrm>
            <a:off x="6556248" y="4678194"/>
            <a:ext cx="1511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e.g., </a:t>
            </a:r>
            <a:r>
              <a:rPr lang="en-US" dirty="0" err="1">
                <a:solidFill>
                  <a:srgbClr val="008000"/>
                </a:solidFill>
              </a:rPr>
              <a:t>entrywise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>
                <a:solidFill>
                  <a:srgbClr val="008000"/>
                </a:solidFill>
              </a:rPr>
              <a:t>Gaussian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93776" y="5833872"/>
            <a:ext cx="1130198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Core idea: </a:t>
            </a:r>
            <a:r>
              <a:rPr lang="en-US" dirty="0" err="1"/>
              <a:t>NewHope</a:t>
            </a:r>
            <a:r>
              <a:rPr lang="en-US" dirty="0"/>
              <a:t>-SIMPLE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RLWE, not LWE. </a:t>
                </a:r>
                <a:r>
                  <a:rPr lang="en-US" dirty="0" smtClean="0"/>
                  <a:t>Why? </a:t>
                </a:r>
                <a:r>
                  <a:rPr lang="en-US" dirty="0" err="1" smtClean="0"/>
                  <a:t>Quadratically</a:t>
                </a:r>
                <a:r>
                  <a:rPr lang="en-US" dirty="0" smtClean="0"/>
                  <a:t> </a:t>
                </a:r>
                <a:r>
                  <a:rPr lang="en-US" dirty="0"/>
                  <a:t>shorter keys, better performance (can use NTT to multiply </a:t>
                </a:r>
                <a:r>
                  <a:rPr lang="en-US" dirty="0" smtClean="0"/>
                  <a:t>coefficientwise (think: DFT and convolution)), </a:t>
                </a:r>
                <a:r>
                  <a:rPr lang="en-US" dirty="0"/>
                  <a:t>same security </a:t>
                </a:r>
                <a:r>
                  <a:rPr lang="en-US" dirty="0" smtClean="0"/>
                  <a:t>-- at </a:t>
                </a:r>
                <a:r>
                  <a:rPr lang="en-US" dirty="0"/>
                  <a:t>least right now</a:t>
                </a:r>
                <a:r>
                  <a:rPr lang="en-US" dirty="0" smtClean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Basic idea: RLWE-based, DH-inspired key exchange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Alice and Bob then “approximately  share” the key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r>
                  <a:rPr lang="en-US" b="1" dirty="0"/>
                  <a:t>Q: </a:t>
                </a:r>
                <a:r>
                  <a:rPr lang="en-US" dirty="0"/>
                  <a:t>How to get exact key?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  <a:blipFill>
                <a:blip r:embed="rId2"/>
                <a:stretch>
                  <a:fillRect l="-539" t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641856" y="2694432"/>
            <a:ext cx="9245600" cy="2638205"/>
            <a:chOff x="1513840" y="1798320"/>
            <a:chExt cx="9245600" cy="263820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Rectangle 5"/>
                <p:cNvSpPr/>
                <p:nvPr/>
              </p:nvSpPr>
              <p:spPr>
                <a:xfrm>
                  <a:off x="1513840" y="1798320"/>
                  <a:ext cx="3637280" cy="2638205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b="1" dirty="0" smtClean="0"/>
                    <a:t>Alice</a:t>
                  </a:r>
                </a:p>
                <a:p>
                  <a:r>
                    <a:rPr lang="en-US" dirty="0"/>
                    <a:t>Agree on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.</a:t>
                  </a:r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a14:m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dirty="0"/>
                </a:p>
                <a:p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</m:oMath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840" y="1798320"/>
                  <a:ext cx="3637280" cy="2638205"/>
                </a:xfrm>
                <a:prstGeom prst="rect">
                  <a:avLst/>
                </a:prstGeom>
                <a:blipFill>
                  <a:blip r:embed="rId3"/>
                  <a:stretch>
                    <a:fillRect l="-1338" t="-1152" b="-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Rectangle 9"/>
                <p:cNvSpPr/>
                <p:nvPr/>
              </p:nvSpPr>
              <p:spPr>
                <a:xfrm>
                  <a:off x="7305040" y="1798320"/>
                  <a:ext cx="3454400" cy="2638202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r>
                    <a:rPr lang="en-US" b="1" dirty="0"/>
                    <a:t>Bob</a:t>
                  </a:r>
                </a:p>
                <a:p>
                  <a:r>
                    <a:rPr lang="en-US" dirty="0"/>
                    <a:t>Agree on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a14:m>
                  <a:r>
                    <a:rPr lang="en-US" b="1" dirty="0" smtClean="0"/>
                    <a:t>.</a:t>
                  </a:r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𝜒</m:t>
                      </m:r>
                    </m:oMath>
                  </a14:m>
                  <a:endParaRPr lang="en-US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b="1" dirty="0"/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endParaRPr lang="en-US" b="1" i="1" dirty="0">
                    <a:latin typeface="Cambria Math" panose="02040503050406030204" pitchFamily="18" charset="0"/>
                  </a:endParaRP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𝒆𝒔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endParaRPr lang="en-US" b="1" dirty="0"/>
                </a:p>
                <a:p>
                  <a:endParaRPr lang="en-US" b="1" dirty="0"/>
                </a:p>
              </p:txBody>
            </p:sp>
          </mc:Choice>
          <mc:Fallback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05040" y="1798320"/>
                  <a:ext cx="3454400" cy="2638202"/>
                </a:xfrm>
                <a:prstGeom prst="rect">
                  <a:avLst/>
                </a:prstGeom>
                <a:blipFill>
                  <a:blip r:embed="rId4"/>
                  <a:stretch>
                    <a:fillRect l="-1408" t="-1152" b="-6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5577840" y="3220720"/>
              <a:ext cx="13106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43717" y="2851388"/>
                  <a:ext cx="3882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43717" y="2851388"/>
                  <a:ext cx="388248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Arrow Connector 13"/>
            <p:cNvCxnSpPr/>
            <p:nvPr/>
          </p:nvCxnSpPr>
          <p:spPr>
            <a:xfrm flipH="1">
              <a:off x="5558318" y="3605107"/>
              <a:ext cx="13106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024195" y="3221004"/>
                  <a:ext cx="397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24195" y="3221004"/>
                  <a:ext cx="397866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600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Core idea: </a:t>
            </a:r>
            <a:r>
              <a:rPr lang="en-US" dirty="0" err="1"/>
              <a:t>NewHope</a:t>
            </a:r>
            <a:r>
              <a:rPr lang="en-US" dirty="0"/>
              <a:t>-SIMPLE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B86FF37-4A4B-4204-9D1B-0FA3DE8715AE}"/>
              </a:ext>
            </a:extLst>
          </p:cNvPr>
          <p:cNvGrpSpPr/>
          <p:nvPr/>
        </p:nvGrpSpPr>
        <p:grpSpPr>
          <a:xfrm>
            <a:off x="894080" y="1149870"/>
            <a:ext cx="11055831" cy="4631000"/>
            <a:chOff x="966305" y="2017250"/>
            <a:chExt cx="11055831" cy="4631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6305" y="2017250"/>
              <a:ext cx="6416700" cy="4631000"/>
            </a:xfrm>
            <a:prstGeom prst="rect">
              <a:avLst/>
            </a:prstGeom>
          </p:spPr>
        </p:pic>
        <p:sp>
          <p:nvSpPr>
            <p:cNvPr id="5" name="Right Brace 4"/>
            <p:cNvSpPr/>
            <p:nvPr/>
          </p:nvSpPr>
          <p:spPr>
            <a:xfrm>
              <a:off x="6604459" y="4519249"/>
              <a:ext cx="254000" cy="1407417"/>
            </a:xfrm>
            <a:prstGeom prst="rightBrac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6893560" y="4899791"/>
                  <a:ext cx="3883692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008000"/>
                      </a:solidFill>
                    </a:rPr>
                    <a:t>Extra step: use the approximate shared </a:t>
                  </a:r>
                </a:p>
                <a:p>
                  <a:r>
                    <a:rPr lang="en-US" dirty="0">
                      <a:solidFill>
                        <a:srgbClr val="008000"/>
                      </a:solidFill>
                    </a:rPr>
                    <a:t>secret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a14:m>
                  <a:r>
                    <a:rPr lang="en-US" dirty="0">
                      <a:solidFill>
                        <a:srgbClr val="008000"/>
                      </a:solidFill>
                    </a:rPr>
                    <a:t> to encrypt the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</m:oMath>
                  </a14:m>
                  <a:endParaRPr lang="en-US" dirty="0">
                    <a:solidFill>
                      <a:srgbClr val="008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3560" y="4899791"/>
                  <a:ext cx="3883692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1413" t="-4673" r="-314" b="-13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 flipH="1">
              <a:off x="6065520" y="3870960"/>
              <a:ext cx="1656080" cy="1056640"/>
            </a:xfrm>
            <a:prstGeom prst="straightConnector1">
              <a:avLst/>
            </a:prstGeom>
            <a:ln>
              <a:solidFill>
                <a:srgbClr val="0070C0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721600" y="3652769"/>
              <a:ext cx="43005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encode bits into coefficients of a polynomial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24194DF3-26AE-4796-A41D-2A1E96D5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9933" y="1056984"/>
            <a:ext cx="4106131" cy="6866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B0EDA16-290B-4281-976B-25D8AD2B68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9224" y="6153234"/>
            <a:ext cx="8880301" cy="6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6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Sketch of submitted package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Construct fixed-length PKE </a:t>
                </a:r>
                <a:r>
                  <a:rPr lang="en-US" dirty="0" err="1"/>
                  <a:t>NewHope</a:t>
                </a:r>
                <a:r>
                  <a:rPr lang="en-US" dirty="0"/>
                  <a:t>-CPA-PKE </a:t>
                </a:r>
                <a:r>
                  <a:rPr lang="en-US" dirty="0" smtClean="0"/>
                  <a:t>(easy from </a:t>
                </a:r>
                <a:r>
                  <a:rPr lang="en-US" dirty="0" err="1" smtClean="0"/>
                  <a:t>NewHope</a:t>
                </a:r>
                <a:r>
                  <a:rPr lang="en-US" dirty="0" smtClean="0"/>
                  <a:t>-Simple</a:t>
                </a:r>
                <a:r>
                  <a:rPr lang="en-US" dirty="0"/>
                  <a:t>);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Use #1 </a:t>
                </a:r>
                <a:r>
                  <a:rPr lang="en-US" dirty="0" smtClean="0"/>
                  <a:t>(almost trivial) to get CPA-secure </a:t>
                </a:r>
                <a:r>
                  <a:rPr lang="en-US" dirty="0"/>
                  <a:t>KEM </a:t>
                </a:r>
                <a:r>
                  <a:rPr lang="en-US" dirty="0" err="1"/>
                  <a:t>NewHope</a:t>
                </a:r>
                <a:r>
                  <a:rPr lang="en-US" dirty="0"/>
                  <a:t>-CPA-KEM (Submission 1);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Use #2 </a:t>
                </a:r>
                <a:r>
                  <a:rPr lang="en-US" dirty="0" smtClean="0"/>
                  <a:t>(via Fujisaki-Okamoto variant) to get CCA-secure </a:t>
                </a:r>
                <a:r>
                  <a:rPr lang="en-US" dirty="0"/>
                  <a:t>KEM </a:t>
                </a:r>
                <a:r>
                  <a:rPr lang="en-US" dirty="0" err="1"/>
                  <a:t>NewHope</a:t>
                </a:r>
                <a:r>
                  <a:rPr lang="en-US" dirty="0"/>
                  <a:t>-CCA-KEM (Submission II).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Note</a:t>
                </a:r>
                <a:r>
                  <a:rPr lang="en-US" b="1" dirty="0"/>
                  <a:t>: </a:t>
                </a:r>
                <a:r>
                  <a:rPr lang="en-US" dirty="0"/>
                  <a:t>these are all optimized for </a:t>
                </a:r>
                <a:r>
                  <a:rPr lang="en-US" dirty="0" smtClean="0"/>
                  <a:t>two settings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=512</m:t>
                    </m:r>
                  </m:oMath>
                </a14:m>
                <a:r>
                  <a:rPr lang="en-US" dirty="0" smtClean="0"/>
                  <a:t>, cat 1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=1024</m:t>
                    </m:r>
                  </m:oMath>
                </a14:m>
                <a:r>
                  <a:rPr lang="en-US" dirty="0" smtClean="0"/>
                  <a:t>, cat 5) with both using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=12289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=8 </m:t>
                    </m:r>
                  </m:oMath>
                </a14:m>
                <a:r>
                  <a:rPr lang="en-US" dirty="0" smtClean="0"/>
                  <a:t>(binomial noise </a:t>
                </a:r>
                <a:r>
                  <a:rPr lang="en-US" dirty="0"/>
                  <a:t>parameter.) </a:t>
                </a:r>
                <a:r>
                  <a:rPr lang="en-US" dirty="0" smtClean="0"/>
                  <a:t>These choices are mostly to </a:t>
                </a:r>
                <a:r>
                  <a:rPr lang="en-US" dirty="0"/>
                  <a:t>get good NTT performance.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080" y="1185164"/>
                <a:ext cx="10180320" cy="5334906"/>
              </a:xfrm>
              <a:blipFill>
                <a:blip r:embed="rId2"/>
                <a:stretch>
                  <a:fillRect l="-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619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I. </a:t>
            </a:r>
            <a:r>
              <a:rPr lang="en-US" dirty="0" err="1"/>
              <a:t>NewHope</a:t>
            </a:r>
            <a:r>
              <a:rPr lang="en-US" dirty="0"/>
              <a:t>-CPA-PKE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KeyGen</a:t>
            </a:r>
            <a:r>
              <a:rPr lang="en-US" b="1" dirty="0"/>
              <a:t> (“Alice”).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" y="1696617"/>
            <a:ext cx="10767752" cy="4312000"/>
          </a:xfrm>
          <a:prstGeom prst="rect">
            <a:avLst/>
          </a:prstGeom>
        </p:spPr>
      </p:pic>
      <p:sp>
        <p:nvSpPr>
          <p:cNvPr id="7" name="Right Brace 6"/>
          <p:cNvSpPr/>
          <p:nvPr/>
        </p:nvSpPr>
        <p:spPr>
          <a:xfrm>
            <a:off x="4536452" y="2483757"/>
            <a:ext cx="203200" cy="146304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9652" y="2983198"/>
                <a:ext cx="119378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generate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652" y="2983198"/>
                <a:ext cx="1193788" cy="369332"/>
              </a:xfrm>
              <a:prstGeom prst="rect">
                <a:avLst/>
              </a:prstGeom>
              <a:blipFill>
                <a:blip r:embed="rId3"/>
                <a:stretch>
                  <a:fillRect l="-461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4B26CE2A-6897-46C5-88CB-67546D4D099B}"/>
              </a:ext>
            </a:extLst>
          </p:cNvPr>
          <p:cNvSpPr/>
          <p:nvPr/>
        </p:nvSpPr>
        <p:spPr>
          <a:xfrm>
            <a:off x="5933440" y="4051681"/>
            <a:ext cx="203200" cy="121290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BA53F-8CB9-4C40-B7BE-EDA073D6AA53}"/>
                  </a:ext>
                </a:extLst>
              </p:cNvPr>
              <p:cNvSpPr txBox="1"/>
              <p:nvPr/>
            </p:nvSpPr>
            <p:spPr>
              <a:xfrm>
                <a:off x="6136640" y="4451783"/>
                <a:ext cx="12186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sample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𝒆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F0BA53F-8CB9-4C40-B7BE-EDA073D6A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640" y="4451783"/>
                <a:ext cx="1218603" cy="369332"/>
              </a:xfrm>
              <a:prstGeom prst="rect">
                <a:avLst/>
              </a:prstGeom>
              <a:blipFill>
                <a:blip r:embed="rId4"/>
                <a:stretch>
                  <a:fillRect l="-450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Brace 10">
            <a:extLst>
              <a:ext uri="{FF2B5EF4-FFF2-40B4-BE49-F238E27FC236}">
                <a16:creationId xmlns:a16="http://schemas.microsoft.com/office/drawing/2014/main" id="{61ABC24B-5CA2-4063-B6FC-7EF20EED51AE}"/>
              </a:ext>
            </a:extLst>
          </p:cNvPr>
          <p:cNvSpPr/>
          <p:nvPr/>
        </p:nvSpPr>
        <p:spPr>
          <a:xfrm>
            <a:off x="3177534" y="5267669"/>
            <a:ext cx="203200" cy="24056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A4D3F-CC72-4FFB-98F3-67FE5C5490B2}"/>
              </a:ext>
            </a:extLst>
          </p:cNvPr>
          <p:cNvSpPr txBox="1"/>
          <p:nvPr/>
        </p:nvSpPr>
        <p:spPr>
          <a:xfrm>
            <a:off x="3409453" y="5161383"/>
            <a:ext cx="224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Alice’s RLWE instance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415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8660BB-EF67-44FF-B19A-9BDFC0B06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43" y="1686723"/>
            <a:ext cx="10739713" cy="46071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I. </a:t>
            </a:r>
            <a:r>
              <a:rPr lang="en-US" dirty="0" err="1"/>
              <a:t>NewHope</a:t>
            </a:r>
            <a:r>
              <a:rPr lang="en-US" dirty="0"/>
              <a:t>-CPA-PKE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Enc (“Bob”).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276903" y="3429000"/>
            <a:ext cx="231919" cy="81710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08823" y="3542062"/>
                <a:ext cx="35009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8000"/>
                    </a:solidFill>
                  </a:rPr>
                  <a:t>generate secret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>
                    <a:solidFill>
                      <a:srgbClr val="008000"/>
                    </a:solidFill>
                  </a:rPr>
                  <a:t>and errors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𝒆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823" y="3542062"/>
                <a:ext cx="3500958" cy="369332"/>
              </a:xfrm>
              <a:prstGeom prst="rect">
                <a:avLst/>
              </a:prstGeom>
              <a:blipFill>
                <a:blip r:embed="rId3"/>
                <a:stretch>
                  <a:fillRect l="-156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>
            <a:extLst>
              <a:ext uri="{FF2B5EF4-FFF2-40B4-BE49-F238E27FC236}">
                <a16:creationId xmlns:a16="http://schemas.microsoft.com/office/drawing/2014/main" id="{4B26CE2A-6897-46C5-88CB-67546D4D099B}"/>
              </a:ext>
            </a:extLst>
          </p:cNvPr>
          <p:cNvSpPr/>
          <p:nvPr/>
        </p:nvSpPr>
        <p:spPr>
          <a:xfrm>
            <a:off x="3974577" y="4304145"/>
            <a:ext cx="203200" cy="563493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0BA53F-8CB9-4C40-B7BE-EDA073D6AA53}"/>
              </a:ext>
            </a:extLst>
          </p:cNvPr>
          <p:cNvSpPr txBox="1"/>
          <p:nvPr/>
        </p:nvSpPr>
        <p:spPr>
          <a:xfrm>
            <a:off x="4177777" y="4392598"/>
            <a:ext cx="214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Bob’s RLWE instance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1ABC24B-5CA2-4063-B6FC-7EF20EED51AE}"/>
              </a:ext>
            </a:extLst>
          </p:cNvPr>
          <p:cNvSpPr/>
          <p:nvPr/>
        </p:nvSpPr>
        <p:spPr>
          <a:xfrm>
            <a:off x="4811136" y="5257866"/>
            <a:ext cx="203200" cy="24056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A4D3F-CC72-4FFB-98F3-67FE5C5490B2}"/>
              </a:ext>
            </a:extLst>
          </p:cNvPr>
          <p:cNvSpPr txBox="1"/>
          <p:nvPr/>
        </p:nvSpPr>
        <p:spPr>
          <a:xfrm>
            <a:off x="5043055" y="5151580"/>
            <a:ext cx="4960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encrypt plaintext with Bob’s shared RLWE instance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036CBED-CEDE-4074-B003-20B30569E4D6}"/>
              </a:ext>
            </a:extLst>
          </p:cNvPr>
          <p:cNvSpPr/>
          <p:nvPr/>
        </p:nvSpPr>
        <p:spPr>
          <a:xfrm rot="5400000">
            <a:off x="10140665" y="1543616"/>
            <a:ext cx="216429" cy="2098078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45A8-BB52-44C9-B2C8-9A245BA83278}"/>
              </a:ext>
            </a:extLst>
          </p:cNvPr>
          <p:cNvSpPr txBox="1"/>
          <p:nvPr/>
        </p:nvSpPr>
        <p:spPr>
          <a:xfrm>
            <a:off x="9776451" y="2640715"/>
            <a:ext cx="995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plaintext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289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0525D3-00B2-49A4-AD36-0F20E75D2D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917" y="2042740"/>
            <a:ext cx="10450166" cy="2394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4080" y="253492"/>
            <a:ext cx="10180320" cy="559308"/>
          </a:xfrm>
        </p:spPr>
        <p:txBody>
          <a:bodyPr>
            <a:normAutofit fontScale="90000"/>
          </a:bodyPr>
          <a:lstStyle/>
          <a:p>
            <a:r>
              <a:rPr lang="en-US" dirty="0"/>
              <a:t>I. </a:t>
            </a:r>
            <a:r>
              <a:rPr lang="en-US" dirty="0" err="1"/>
              <a:t>NewHope</a:t>
            </a:r>
            <a:r>
              <a:rPr lang="en-US" dirty="0"/>
              <a:t>-CPA-PKE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1185164"/>
            <a:ext cx="10180320" cy="53349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Dec.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61ABC24B-5CA2-4063-B6FC-7EF20EED51AE}"/>
              </a:ext>
            </a:extLst>
          </p:cNvPr>
          <p:cNvSpPr/>
          <p:nvPr/>
        </p:nvSpPr>
        <p:spPr>
          <a:xfrm>
            <a:off x="5236008" y="3753424"/>
            <a:ext cx="203200" cy="240568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8A4D3F-CC72-4FFB-98F3-67FE5C5490B2}"/>
              </a:ext>
            </a:extLst>
          </p:cNvPr>
          <p:cNvSpPr txBox="1"/>
          <p:nvPr/>
        </p:nvSpPr>
        <p:spPr>
          <a:xfrm>
            <a:off x="5467927" y="3647138"/>
            <a:ext cx="4160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decrypt with Alice’s shared RLWE instance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C036CBED-CEDE-4074-B003-20B30569E4D6}"/>
              </a:ext>
            </a:extLst>
          </p:cNvPr>
          <p:cNvSpPr/>
          <p:nvPr/>
        </p:nvSpPr>
        <p:spPr>
          <a:xfrm rot="16200000">
            <a:off x="6980046" y="987386"/>
            <a:ext cx="603574" cy="2338886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CE45A8-BB52-44C9-B2C8-9A245BA83278}"/>
              </a:ext>
            </a:extLst>
          </p:cNvPr>
          <p:cNvSpPr txBox="1"/>
          <p:nvPr/>
        </p:nvSpPr>
        <p:spPr>
          <a:xfrm>
            <a:off x="6704688" y="1485710"/>
            <a:ext cx="115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ciphertext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227793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87FEDF3E7A8F4A97A830D99D3B29C6" ma:contentTypeVersion="10" ma:contentTypeDescription="Create a new document." ma:contentTypeScope="" ma:versionID="f8274753927bec511d39ba766186a313">
  <xsd:schema xmlns:xsd="http://www.w3.org/2001/XMLSchema" xmlns:xs="http://www.w3.org/2001/XMLSchema" xmlns:p="http://schemas.microsoft.com/office/2006/metadata/properties" xmlns:ns2="ae68404e-1c87-4717-902c-d537b5f6e9ca" xmlns:ns3="bea53ec1-1315-4566-a6b5-3d273db44762" targetNamespace="http://schemas.microsoft.com/office/2006/metadata/properties" ma:root="true" ma:fieldsID="30317bed2e05a5647e706de8dffadf77" ns2:_="" ns3:_="">
    <xsd:import namespace="ae68404e-1c87-4717-902c-d537b5f6e9ca"/>
    <xsd:import namespace="bea53ec1-1315-4566-a6b5-3d273db447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8404e-1c87-4717-902c-d537b5f6e9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6a98a9-4721-402f-9b0e-578e6c4977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a53ec1-1315-4566-a6b5-3d273db4476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236dbd5-a568-4060-80e3-7b07cda60566}" ma:internalName="TaxCatchAll" ma:showField="CatchAllData" ma:web="bea53ec1-1315-4566-a6b5-3d273db447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a53ec1-1315-4566-a6b5-3d273db44762" xsi:nil="true"/>
    <lcf76f155ced4ddcb4097134ff3c332f xmlns="ae68404e-1c87-4717-902c-d537b5f6e9c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C028CBC-FBE7-4139-8F2A-97FEED04CECD}"/>
</file>

<file path=customXml/itemProps2.xml><?xml version="1.0" encoding="utf-8"?>
<ds:datastoreItem xmlns:ds="http://schemas.openxmlformats.org/officeDocument/2006/customXml" ds:itemID="{271A3B34-8259-4B3F-8004-F2839876F670}"/>
</file>

<file path=customXml/itemProps3.xml><?xml version="1.0" encoding="utf-8"?>
<ds:datastoreItem xmlns:ds="http://schemas.openxmlformats.org/officeDocument/2006/customXml" ds:itemID="{E3694BF9-9F01-46A5-9A26-7D401FC5AFE7}"/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709</TotalTime>
  <Words>766</Words>
  <Application>Microsoft Office PowerPoint</Application>
  <PresentationFormat>Widescreen</PresentationFormat>
  <Paragraphs>146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Cambria Math</vt:lpstr>
      <vt:lpstr>Gill Sans MT</vt:lpstr>
      <vt:lpstr>Parcel</vt:lpstr>
      <vt:lpstr>New Hope</vt:lpstr>
      <vt:lpstr>NEW Hope</vt:lpstr>
      <vt:lpstr>Basic math</vt:lpstr>
      <vt:lpstr>Core idea: NewHope-SIMPLE</vt:lpstr>
      <vt:lpstr>Core idea: NewHope-SIMPLE</vt:lpstr>
      <vt:lpstr>Sketch of submitted package</vt:lpstr>
      <vt:lpstr>I. NewHope-CPA-PKE</vt:lpstr>
      <vt:lpstr>I. NewHope-CPA-PKE</vt:lpstr>
      <vt:lpstr>I. NewHope-CPA-PKE</vt:lpstr>
      <vt:lpstr>Submission 1 : NewHope-CPA-KEM</vt:lpstr>
      <vt:lpstr>Submission 1I : NewHope-CCA-KEM</vt:lpstr>
      <vt:lpstr>Security proofs</vt:lpstr>
      <vt:lpstr>attacks</vt:lpstr>
      <vt:lpstr>attacks</vt:lpstr>
      <vt:lpstr>Parameters / sizes</vt:lpstr>
      <vt:lpstr>performance</vt:lpstr>
      <vt:lpstr>Pros / cons</vt:lpstr>
      <vt:lpstr>Other algorithms</vt:lpstr>
      <vt:lpstr>Other algorithms</vt:lpstr>
      <vt:lpstr>Other algorithms</vt:lpstr>
      <vt:lpstr>Other algorithms</vt:lpstr>
      <vt:lpstr>Other algorithms</vt:lpstr>
      <vt:lpstr>Other algorithms</vt:lpstr>
      <vt:lpstr>Other algorithms</vt:lpstr>
      <vt:lpstr>Other algorithms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NewHope</dc:title>
  <dc:creator>Gorjan</dc:creator>
  <cp:lastModifiedBy>Gorjan</cp:lastModifiedBy>
  <cp:revision>180</cp:revision>
  <dcterms:created xsi:type="dcterms:W3CDTF">2018-06-12T18:57:34Z</dcterms:created>
  <dcterms:modified xsi:type="dcterms:W3CDTF">2018-06-15T13:41:21Z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0x010100DC87FEDF3E7A8F4A97A830D99D3B29C6</vt:lpwstr>
  </property>
</Properties>
</file>