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66" r:id="rId4"/>
    <p:sldId id="267" r:id="rId5"/>
    <p:sldId id="268" r:id="rId6"/>
    <p:sldId id="261" r:id="rId7"/>
    <p:sldId id="262" r:id="rId8"/>
    <p:sldId id="264" r:id="rId9"/>
    <p:sldId id="260" r:id="rId10"/>
    <p:sldId id="265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GeMSS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Gemss</a:t>
            </a:r>
            <a:r>
              <a:rPr lang="en-US" dirty="0" smtClean="0"/>
              <a:t> rocks or let it roll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76423" y="4276030"/>
            <a:ext cx="5012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DANIEL SMITH-TONE adding to the presentation of QUYNH DANG  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056351" y="5085567"/>
            <a:ext cx="3573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For internal use only… unlike a hairdryer.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72951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Patent </a:t>
            </a:r>
            <a:r>
              <a:rPr lang="en-US" dirty="0"/>
              <a:t>US </a:t>
            </a:r>
            <a:r>
              <a:rPr lang="en-US" dirty="0" smtClean="0"/>
              <a:t>7158636, expires 2024</a:t>
            </a:r>
          </a:p>
          <a:p>
            <a:r>
              <a:rPr lang="en-US" dirty="0" smtClean="0"/>
              <a:t>Patent </a:t>
            </a:r>
            <a:r>
              <a:rPr lang="en-US" dirty="0"/>
              <a:t>US </a:t>
            </a:r>
            <a:r>
              <a:rPr lang="en-US" dirty="0" smtClean="0"/>
              <a:t>7961876, expires 2028</a:t>
            </a:r>
          </a:p>
          <a:p>
            <a:r>
              <a:rPr lang="en-US" dirty="0" smtClean="0"/>
              <a:t>Patent </a:t>
            </a:r>
            <a:r>
              <a:rPr lang="en-US" dirty="0"/>
              <a:t>A</a:t>
            </a:r>
            <a:r>
              <a:rPr lang="en-US" dirty="0" smtClean="0"/>
              <a:t>pplication </a:t>
            </a:r>
            <a:r>
              <a:rPr lang="en-US" dirty="0"/>
              <a:t>US </a:t>
            </a:r>
            <a:r>
              <a:rPr lang="en-US" dirty="0" smtClean="0"/>
              <a:t>15/562034</a:t>
            </a:r>
          </a:p>
          <a:p>
            <a:r>
              <a:rPr lang="en-US" dirty="0" smtClean="0"/>
              <a:t>All of the above Ding claims apply to Rainbow and </a:t>
            </a:r>
            <a:r>
              <a:rPr lang="en-US" dirty="0" err="1" smtClean="0"/>
              <a:t>Gui</a:t>
            </a:r>
            <a:r>
              <a:rPr lang="en-US" dirty="0" smtClean="0"/>
              <a:t> (which is +/- </a:t>
            </a:r>
            <a:r>
              <a:rPr lang="en-US" dirty="0" err="1" smtClean="0"/>
              <a:t>GeMSS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Not sure to what extent Ding could claim his patents apply to </a:t>
            </a:r>
            <a:r>
              <a:rPr lang="en-US" dirty="0" err="1" smtClean="0"/>
              <a:t>GeMSS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HFEv</a:t>
            </a:r>
            <a:r>
              <a:rPr lang="en-US" dirty="0" smtClean="0"/>
              <a:t>- schemes existed way before</a:t>
            </a:r>
          </a:p>
          <a:p>
            <a:pPr lvl="2"/>
            <a:r>
              <a:rPr lang="en-US" dirty="0" smtClean="0"/>
              <a:t>All of these were filed before Ding’s suggestions for </a:t>
            </a:r>
            <a:r>
              <a:rPr lang="en-US" dirty="0" err="1" smtClean="0"/>
              <a:t>HFEv</a:t>
            </a:r>
            <a:r>
              <a:rPr lang="en-US" smtClean="0"/>
              <a:t>- parameters.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74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GeMSS </a:t>
                </a:r>
                <a:r>
                  <a:rPr lang="en-US" dirty="0" smtClean="0"/>
                  <a:t>looks fairly </a:t>
                </a:r>
                <a:r>
                  <a:rPr lang="en-US" dirty="0" smtClean="0"/>
                  <a:t>solid</a:t>
                </a:r>
              </a:p>
              <a:p>
                <a:r>
                  <a:rPr lang="en-US" dirty="0" smtClean="0"/>
                  <a:t>Original parameters were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≈512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RedGeMSS</a:t>
                </a:r>
                <a:r>
                  <a:rPr lang="en-US" dirty="0" smtClean="0"/>
                  <a:t> has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=17</m:t>
                    </m:r>
                  </m:oMath>
                </a14:m>
                <a:r>
                  <a:rPr lang="en-US" dirty="0" smtClean="0"/>
                  <a:t>.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We asked for more parameter sets with a tradeoff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2"/>
                <a:r>
                  <a:rPr lang="en-US" dirty="0" smtClean="0"/>
                  <a:t>Reason is that smaller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 makes signing much faster.  (Still fairly slow, but better.)</a:t>
                </a:r>
              </a:p>
              <a:p>
                <a:pPr lvl="2"/>
                <a:r>
                  <a:rPr lang="en-US" dirty="0" smtClean="0"/>
                  <a:t>Also makes </a:t>
                </a:r>
                <a:r>
                  <a:rPr lang="en-US" dirty="0" err="1" smtClean="0"/>
                  <a:t>GeMSS</a:t>
                </a:r>
                <a:r>
                  <a:rPr lang="en-US" dirty="0" smtClean="0"/>
                  <a:t> parameters much more similar to those of </a:t>
                </a:r>
                <a:r>
                  <a:rPr lang="en-US" dirty="0" err="1" smtClean="0"/>
                  <a:t>Gui</a:t>
                </a:r>
                <a:r>
                  <a:rPr lang="en-US" dirty="0" smtClean="0"/>
                  <a:t>.</a:t>
                </a:r>
                <a:endParaRPr lang="en-US" dirty="0" smtClean="0"/>
              </a:p>
              <a:p>
                <a:r>
                  <a:rPr lang="en-US" sz="2000" dirty="0" err="1" smtClean="0"/>
                  <a:t>GeMSS</a:t>
                </a:r>
                <a:r>
                  <a:rPr lang="en-US" sz="2000" dirty="0" smtClean="0"/>
                  <a:t> seems fine for applications in which signing time and key size are not important.</a:t>
                </a:r>
                <a:endParaRPr lang="en-US" sz="2000" dirty="0" smtClean="0"/>
              </a:p>
              <a:p>
                <a:pPr lvl="1"/>
                <a:r>
                  <a:rPr lang="en-US" dirty="0" smtClean="0"/>
                  <a:t>Plus is that parameter selection is fairly conservative.</a:t>
                </a:r>
              </a:p>
              <a:p>
                <a:pPr lvl="2"/>
                <a:r>
                  <a:rPr lang="en-US" dirty="0" smtClean="0"/>
                  <a:t>Reasonable since it is not winning F1 any time soon.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31" t="-2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153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GeMSS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Multivariate signature scheme based on </a:t>
            </a:r>
            <a:r>
              <a:rPr lang="en-US" dirty="0" err="1" smtClean="0"/>
              <a:t>HFEv</a:t>
            </a:r>
            <a:r>
              <a:rPr lang="en-US" dirty="0" smtClean="0"/>
              <a:t>-</a:t>
            </a:r>
            <a:endParaRPr lang="en-US" dirty="0" smtClean="0"/>
          </a:p>
          <a:p>
            <a:r>
              <a:rPr lang="en-US" dirty="0" smtClean="0"/>
              <a:t>Small signatures, fast </a:t>
            </a:r>
            <a:r>
              <a:rPr lang="en-US" dirty="0" smtClean="0"/>
              <a:t>verification</a:t>
            </a:r>
            <a:endParaRPr lang="en-US" dirty="0" smtClean="0"/>
          </a:p>
          <a:p>
            <a:r>
              <a:rPr lang="en-US" dirty="0" smtClean="0"/>
              <a:t>Very large public </a:t>
            </a:r>
            <a:r>
              <a:rPr lang="en-US" dirty="0" smtClean="0"/>
              <a:t>key, quite slow signing</a:t>
            </a:r>
            <a:endParaRPr lang="en-US" dirty="0" smtClean="0"/>
          </a:p>
          <a:p>
            <a:r>
              <a:rPr lang="en-US" dirty="0" smtClean="0"/>
              <a:t>Been around since </a:t>
            </a:r>
            <a:r>
              <a:rPr lang="en-US" dirty="0" smtClean="0"/>
              <a:t>1998</a:t>
            </a:r>
            <a:r>
              <a:rPr lang="en-US" dirty="0" smtClean="0"/>
              <a:t>, </a:t>
            </a:r>
            <a:r>
              <a:rPr lang="en-US" dirty="0" smtClean="0"/>
              <a:t>unchanged except for parameter size</a:t>
            </a:r>
          </a:p>
          <a:p>
            <a:r>
              <a:rPr lang="en-US" dirty="0" smtClean="0"/>
              <a:t>Original paper cited </a:t>
            </a:r>
            <a:r>
              <a:rPr lang="en-US" dirty="0" smtClean="0"/>
              <a:t>743</a:t>
            </a:r>
            <a:r>
              <a:rPr lang="en-US" dirty="0" smtClean="0"/>
              <a:t> </a:t>
            </a:r>
            <a:r>
              <a:rPr lang="en-US" dirty="0" smtClean="0"/>
              <a:t>times according to Google Scholar</a:t>
            </a:r>
          </a:p>
          <a:p>
            <a:r>
              <a:rPr lang="en-US" dirty="0" smtClean="0"/>
              <a:t>Several attack methods applicable</a:t>
            </a:r>
          </a:p>
          <a:p>
            <a:pPr lvl="1"/>
            <a:r>
              <a:rPr lang="en-US" dirty="0" smtClean="0"/>
              <a:t>Large “attack surface” = good reason for skepticism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9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Quadratic Equations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089" y="2097088"/>
            <a:ext cx="1428949" cy="1428949"/>
          </a:xfrm>
        </p:spPr>
      </p:pic>
      <p:sp>
        <p:nvSpPr>
          <p:cNvPr id="6" name="TextBox 5"/>
          <p:cNvSpPr txBox="1"/>
          <p:nvPr/>
        </p:nvSpPr>
        <p:spPr>
          <a:xfrm>
            <a:off x="4060874" y="3575658"/>
            <a:ext cx="1998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HFEv</a:t>
            </a:r>
            <a:r>
              <a:rPr lang="en-US" dirty="0" smtClean="0"/>
              <a:t>- Central 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3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attack  (more to say, but nothing new)</a:t>
            </a:r>
          </a:p>
          <a:p>
            <a:r>
              <a:rPr lang="en-US" dirty="0" err="1" smtClean="0"/>
              <a:t>MinRank</a:t>
            </a:r>
            <a:r>
              <a:rPr lang="en-US" dirty="0" smtClean="0"/>
              <a:t>  (something new)</a:t>
            </a:r>
          </a:p>
          <a:p>
            <a:r>
              <a:rPr lang="en-US" dirty="0" smtClean="0"/>
              <a:t>High Rank  (nothing new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Distinguishing-based Attacks (nothing new)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048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“something </a:t>
            </a:r>
            <a:r>
              <a:rPr lang="en-US" dirty="0" err="1" smtClean="0"/>
              <a:t>new”’s</a:t>
            </a:r>
            <a:r>
              <a:rPr lang="en-US" dirty="0" smtClean="0"/>
              <a:t>  (‘?)?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as Rainbow presentation.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6726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MinRank</a:t>
            </a:r>
            <a:r>
              <a:rPr lang="en-US" dirty="0" smtClean="0"/>
              <a:t>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844842"/>
            <a:ext cx="9905999" cy="45399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Same as Rainbow presentation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94702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Attack (more to say)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 smtClean="0"/>
              <a:t>looks like the provided analysis with fixing variables is correct.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444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Distinguishing-based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736785"/>
          </a:xfrm>
        </p:spPr>
        <p:txBody>
          <a:bodyPr>
            <a:normAutofit/>
          </a:bodyPr>
          <a:lstStyle/>
          <a:p>
            <a:r>
              <a:rPr lang="en-US" dirty="0" smtClean="0"/>
              <a:t>Randomly project public key and then try some attack: direct, </a:t>
            </a:r>
            <a:r>
              <a:rPr lang="en-US" dirty="0" err="1" smtClean="0"/>
              <a:t>MinRank</a:t>
            </a:r>
            <a:endParaRPr lang="en-US" dirty="0" smtClean="0"/>
          </a:p>
          <a:p>
            <a:pPr lvl="1"/>
            <a:r>
              <a:rPr lang="en-US" dirty="0" smtClean="0"/>
              <a:t>Projection dimension chosen for performance distinction (vinegar variable eliminated?)</a:t>
            </a:r>
          </a:p>
          <a:p>
            <a:pPr lvl="1"/>
            <a:r>
              <a:rPr lang="en-US" dirty="0" smtClean="0"/>
              <a:t>Provides a potentially tighter analysis for some parameters</a:t>
            </a:r>
          </a:p>
          <a:p>
            <a:pPr lvl="1"/>
            <a:r>
              <a:rPr lang="en-US" dirty="0" smtClean="0"/>
              <a:t>Supports the design rationale of equal minus and vinegar modifiers.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52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Forum comments round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 </a:t>
            </a:r>
            <a:r>
              <a:rPr lang="en-US" dirty="0" err="1" smtClean="0"/>
              <a:t>RedGeMSS</a:t>
            </a:r>
            <a:r>
              <a:rPr lang="en-US" dirty="0" smtClean="0"/>
              <a:t> power-consumption anomaly.  No conclusion.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36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8A4AAAD-4F8C-4946-8DC0-8819108DA748}"/>
</file>

<file path=customXml/itemProps2.xml><?xml version="1.0" encoding="utf-8"?>
<ds:datastoreItem xmlns:ds="http://schemas.openxmlformats.org/officeDocument/2006/customXml" ds:itemID="{BEC0761A-D916-4FFF-A73F-921989D04706}"/>
</file>

<file path=customXml/itemProps3.xml><?xml version="1.0" encoding="utf-8"?>
<ds:datastoreItem xmlns:ds="http://schemas.openxmlformats.org/officeDocument/2006/customXml" ds:itemID="{855D28C0-7CB0-4D33-B744-BD27A535A026}"/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2369</TotalTime>
  <Words>374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Trebuchet MS</vt:lpstr>
      <vt:lpstr>Tw Cen MT</vt:lpstr>
      <vt:lpstr>Circuit</vt:lpstr>
      <vt:lpstr>GeMSS</vt:lpstr>
      <vt:lpstr>GeMSS</vt:lpstr>
      <vt:lpstr>Structure of Quadratic Equations</vt:lpstr>
      <vt:lpstr>Cryptanalysis</vt:lpstr>
      <vt:lpstr>What are the “something new”’s  (‘?)?</vt:lpstr>
      <vt:lpstr>MinRank Changes</vt:lpstr>
      <vt:lpstr>Direct Attack (more to say)</vt:lpstr>
      <vt:lpstr>Distinguishing-based attacks</vt:lpstr>
      <vt:lpstr>Forum comments round 2</vt:lpstr>
      <vt:lpstr>IP status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MinRank</dc:title>
  <dc:creator>dcsmit11</dc:creator>
  <cp:lastModifiedBy>dcsmit11</cp:lastModifiedBy>
  <cp:revision>68</cp:revision>
  <dcterms:created xsi:type="dcterms:W3CDTF">2019-12-16T19:38:34Z</dcterms:created>
  <dcterms:modified xsi:type="dcterms:W3CDTF">2020-05-14T18:19:34Z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