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8" r:id="rId10"/>
    <p:sldId id="262" r:id="rId11"/>
    <p:sldId id="276" r:id="rId12"/>
    <p:sldId id="282" r:id="rId13"/>
    <p:sldId id="277" r:id="rId14"/>
    <p:sldId id="279" r:id="rId15"/>
    <p:sldId id="283" r:id="rId16"/>
    <p:sldId id="284" r:id="rId17"/>
    <p:sldId id="285" r:id="rId18"/>
    <p:sldId id="275" r:id="rId19"/>
    <p:sldId id="289" r:id="rId20"/>
    <p:sldId id="287" r:id="rId21"/>
    <p:sldId id="288" r:id="rId22"/>
    <p:sldId id="290" r:id="rId23"/>
    <p:sldId id="273" r:id="rId24"/>
    <p:sldId id="291" r:id="rId25"/>
    <p:sldId id="292" r:id="rId26"/>
    <p:sldId id="293" r:id="rId27"/>
    <p:sldId id="280" r:id="rId28"/>
    <p:sldId id="266" r:id="rId29"/>
    <p:sldId id="28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45"/>
    <p:restoredTop sz="94673"/>
  </p:normalViewPr>
  <p:slideViewPr>
    <p:cSldViewPr snapToGrid="0" snapToObjects="1">
      <p:cViewPr varScale="1">
        <p:scale>
          <a:sx n="96" d="100"/>
          <a:sy n="96" d="100"/>
        </p:scale>
        <p:origin x="2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6728A-0E13-264A-B018-E31BB79A9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EFCC3-A0D5-954A-8F2B-4BC2B10EA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1889B-71BE-6945-9B62-1D8C43F0B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7EEF2-A2D2-954A-9C27-FFD73AF7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AFDA3-A164-8547-9B79-D85ED85B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4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0DC7B-DC35-014E-AEEB-385F4B8E9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9FB20-2547-6F41-8621-0439BDA9C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826A1-377B-0C4E-84F0-6E731800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32551-1F3A-DD4B-937B-B54BC47AD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320AF-12A3-4D4E-9E04-283D99DF5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0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FB1971-2CFB-6247-936C-3E52DD90A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6F8F3-20BF-1E46-9609-0B928C9BD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68AA-2560-3B4B-A10D-45EA63FD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C39F9-E6DE-9941-B3F6-BAC1E9551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1C0DB-C981-2043-9062-F3B9BF76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5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AA95E-B1B0-0149-99AD-45D79FF01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B51B3-C6A3-AE4E-AE6B-F2EC63F2D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DD3E1-C769-F048-9AB0-E258BACC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C7AE8-B0F0-2846-B4B9-2ECDEB44A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FEAB-1F4C-DD44-9911-FB05160C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9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E56CC-D4ED-F243-9A6B-E26858F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235D-8BEC-5041-AFBE-DCBB7E51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D8BD9-7179-7344-A000-EE9FA48D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D2E5-4435-8C43-A3B5-76E74A9F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C4B1E-4A21-984E-BBCD-501E710D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AF6C-C7E2-7F4A-9114-F8D0B2D5F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6046-843C-7045-826C-D5C647032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7CB7C-4EF1-9844-A56E-3EBCE214A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1B3A7-BCBE-734C-A0AA-4E5AB655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A99A4-1361-CD46-9E54-92C93A4B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271C0-2C21-CE4D-86D7-60E7FB4C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3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8A7B3-5768-D845-81F7-FF0560F3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42D02-DBBC-9941-8FD6-909230774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C5FDD-E3A9-A748-864E-356E70BAC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C31E3-3693-A845-9353-C7DA48A19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67093-6248-DE40-BCA4-47F60B23C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7D15C-1761-5944-94E9-5D53833D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86751-C65B-9343-9F1B-23847603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B38F6-1B59-D542-A710-A49005DC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27540-FA40-F545-937C-F5FB6E8A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CF281-F3EC-244D-8FE8-54D3CDC3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1F7EA7-F066-3342-90C0-474361995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C1DA1-9B48-1440-94AC-5920334DA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3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995E73-B6A5-7E40-B94B-EA737C24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A9352-512E-0140-BC33-C1C56F81F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20F15-9E96-E645-847B-722BE225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5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2739A-B40B-8D44-8058-E341E6AE8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1E486-D3C4-1E4D-8160-03732E40E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3F4CD-7F3D-184E-B0D2-DB30514E8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3565B-B7AC-0543-BBE9-4F3F38D53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0A23A-EF00-E841-9248-3A540C42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21011-E172-694B-8DD8-C8489FF9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1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BDC3-A11B-8F4F-BFF4-B3846B39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D90577-E9C7-2547-A96E-F27AAB1C6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26079-50DB-3A40-A052-10898C2F1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4C305-05B4-A442-BDBD-354E396C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A4FC4-3F7C-8B47-A7FB-2670DD73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F34E9-DEEE-A441-BDD5-3740FD5E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1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10ACDB-4962-924A-A7D5-C177196F9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9A6AC-D94D-C94F-A265-58D97EA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69AD5-7DA8-C54F-9D2B-CB4D68B34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C415-8BE9-B64C-919F-F513A7664EB8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8B44A-4155-494E-BA08-724B4254C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F4CE3-51AE-F745-AB0B-DD5489403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ED54-40C1-EB4F-9C26-33124A62E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4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4C88A-FCB6-C64A-9744-57B360492E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Performance of PQ Sigs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141AA-D2AD-F84E-9E76-D9296AAEA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Kelsey, NIST, March 2020</a:t>
            </a:r>
          </a:p>
        </p:txBody>
      </p:sp>
    </p:spTree>
    <p:extLst>
      <p:ext uri="{BB962C8B-B14F-4D97-AF65-F5344CB8AC3E}">
        <p14:creationId xmlns:p14="http://schemas.microsoft.com/office/powerpoint/2010/main" val="303740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7D26-9564-CD44-869B-2B7E7093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47" y="109770"/>
            <a:ext cx="10515600" cy="1325563"/>
          </a:xfrm>
        </p:spPr>
        <p:txBody>
          <a:bodyPr/>
          <a:lstStyle/>
          <a:p>
            <a:r>
              <a:rPr lang="en-US" i="1" dirty="0"/>
              <a:t>How Big are Signatures and Keys?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EEF18-6B48-B543-84DC-6D82CCC30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4286" y="466609"/>
            <a:ext cx="2893276" cy="61014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Both reasonable</a:t>
            </a:r>
          </a:p>
          <a:p>
            <a:r>
              <a:rPr lang="en-US" dirty="0" err="1"/>
              <a:t>Dilithium</a:t>
            </a:r>
            <a:r>
              <a:rPr lang="en-US" dirty="0"/>
              <a:t>, Falcon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Small sig, huge PK</a:t>
            </a:r>
          </a:p>
          <a:p>
            <a:r>
              <a:rPr lang="en-US" dirty="0"/>
              <a:t>Rainbow, GEMSS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Huge sig, small PK</a:t>
            </a:r>
          </a:p>
          <a:p>
            <a:r>
              <a:rPr lang="en-US" dirty="0"/>
              <a:t>Picnic, SPHINCS+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BC5253-2B71-8541-8B4C-7D414724D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79599"/>
              </p:ext>
            </p:extLst>
          </p:nvPr>
        </p:nvGraphicFramePr>
        <p:xfrm>
          <a:off x="347547" y="1220304"/>
          <a:ext cx="8186854" cy="467691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780734">
                  <a:extLst>
                    <a:ext uri="{9D8B030D-6E8A-4147-A177-3AD203B41FA5}">
                      <a16:colId xmlns:a16="http://schemas.microsoft.com/office/drawing/2014/main" val="3735431865"/>
                    </a:ext>
                  </a:extLst>
                </a:gridCol>
                <a:gridCol w="1351530">
                  <a:extLst>
                    <a:ext uri="{9D8B030D-6E8A-4147-A177-3AD203B41FA5}">
                      <a16:colId xmlns:a16="http://schemas.microsoft.com/office/drawing/2014/main" val="1740740826"/>
                    </a:ext>
                  </a:extLst>
                </a:gridCol>
                <a:gridCol w="1351530">
                  <a:extLst>
                    <a:ext uri="{9D8B030D-6E8A-4147-A177-3AD203B41FA5}">
                      <a16:colId xmlns:a16="http://schemas.microsoft.com/office/drawing/2014/main" val="3391736586"/>
                    </a:ext>
                  </a:extLst>
                </a:gridCol>
                <a:gridCol w="1351530">
                  <a:extLst>
                    <a:ext uri="{9D8B030D-6E8A-4147-A177-3AD203B41FA5}">
                      <a16:colId xmlns:a16="http://schemas.microsoft.com/office/drawing/2014/main" val="1785771605"/>
                    </a:ext>
                  </a:extLst>
                </a:gridCol>
                <a:gridCol w="1351530">
                  <a:extLst>
                    <a:ext uri="{9D8B030D-6E8A-4147-A177-3AD203B41FA5}">
                      <a16:colId xmlns:a16="http://schemas.microsoft.com/office/drawing/2014/main" val="3074946267"/>
                    </a:ext>
                  </a:extLst>
                </a:gridCol>
              </a:tblGrid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scheme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sk</a:t>
                      </a:r>
                      <a:r>
                        <a:rPr lang="en-US" sz="2400" b="1" u="none" strike="noStrike" dirty="0">
                          <a:effectLst/>
                        </a:rPr>
                        <a:t>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pk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sig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pk + sig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8655625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ed25519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015374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rsa3072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078387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0099407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2800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1184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3228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294645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falcon512dyn*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1281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897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659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1556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4072591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gemss128*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14520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417408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417441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921594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picnic2l1fs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12306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12339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031140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rainbow1a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100209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152097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152161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0900896"/>
                  </a:ext>
                </a:extLst>
              </a:tr>
              <a:tr h="4676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Sphincsf128**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16976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17008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883329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7A2592F-43F0-CC4C-93CE-C959BC14D531}"/>
              </a:ext>
            </a:extLst>
          </p:cNvPr>
          <p:cNvSpPr txBox="1"/>
          <p:nvPr/>
        </p:nvSpPr>
        <p:spPr>
          <a:xfrm>
            <a:off x="504438" y="6162261"/>
            <a:ext cx="11429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*Variants exist but don’t change this much.    **Slow/small SPHINCS+ cuts sig size in half    </a:t>
            </a:r>
          </a:p>
        </p:txBody>
      </p:sp>
    </p:spTree>
    <p:extLst>
      <p:ext uri="{BB962C8B-B14F-4D97-AF65-F5344CB8AC3E}">
        <p14:creationId xmlns:p14="http://schemas.microsoft.com/office/powerpoint/2010/main" val="1758249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7D26-9564-CD44-869B-2B7E7093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47" y="109770"/>
            <a:ext cx="10515600" cy="1325563"/>
          </a:xfrm>
        </p:spPr>
        <p:txBody>
          <a:bodyPr/>
          <a:lstStyle/>
          <a:p>
            <a:r>
              <a:rPr lang="en-US" i="1" dirty="0"/>
              <a:t>Comparing with RSA*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EEF18-6B48-B543-84DC-6D82CCC30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1177" y="1058445"/>
            <a:ext cx="2893276" cy="6101459"/>
          </a:xfrm>
        </p:spPr>
        <p:txBody>
          <a:bodyPr>
            <a:normAutofit/>
          </a:bodyPr>
          <a:lstStyle/>
          <a:p>
            <a:r>
              <a:rPr lang="en-US" sz="2400" dirty="0"/>
              <a:t>SK size matters for implementations</a:t>
            </a:r>
          </a:p>
          <a:p>
            <a:endParaRPr lang="en-US" sz="2400" dirty="0"/>
          </a:p>
          <a:p>
            <a:r>
              <a:rPr lang="en-US" sz="2400" dirty="0"/>
              <a:t>All applications care about sig size</a:t>
            </a:r>
          </a:p>
          <a:p>
            <a:endParaRPr lang="en-US" sz="2400" dirty="0"/>
          </a:p>
          <a:p>
            <a:r>
              <a:rPr lang="en-US" sz="2400" dirty="0"/>
              <a:t>Most care about PK </a:t>
            </a:r>
          </a:p>
          <a:p>
            <a:endParaRPr lang="en-US" sz="2400" dirty="0"/>
          </a:p>
          <a:p>
            <a:r>
              <a:rPr lang="en-US" sz="2400" dirty="0"/>
              <a:t>Cert chains care about </a:t>
            </a:r>
            <a:r>
              <a:rPr lang="en-US" sz="2400" dirty="0" err="1"/>
              <a:t>PK+sig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C6D535-B350-414B-9BF3-2EC36C5FA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991300"/>
              </p:ext>
            </p:extLst>
          </p:nvPr>
        </p:nvGraphicFramePr>
        <p:xfrm>
          <a:off x="347546" y="1113183"/>
          <a:ext cx="8446738" cy="4797289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921430">
                  <a:extLst>
                    <a:ext uri="{9D8B030D-6E8A-4147-A177-3AD203B41FA5}">
                      <a16:colId xmlns:a16="http://schemas.microsoft.com/office/drawing/2014/main" val="1797343945"/>
                    </a:ext>
                  </a:extLst>
                </a:gridCol>
                <a:gridCol w="1381327">
                  <a:extLst>
                    <a:ext uri="{9D8B030D-6E8A-4147-A177-3AD203B41FA5}">
                      <a16:colId xmlns:a16="http://schemas.microsoft.com/office/drawing/2014/main" val="3340880242"/>
                    </a:ext>
                  </a:extLst>
                </a:gridCol>
                <a:gridCol w="1381327">
                  <a:extLst>
                    <a:ext uri="{9D8B030D-6E8A-4147-A177-3AD203B41FA5}">
                      <a16:colId xmlns:a16="http://schemas.microsoft.com/office/drawing/2014/main" val="3398775529"/>
                    </a:ext>
                  </a:extLst>
                </a:gridCol>
                <a:gridCol w="1381327">
                  <a:extLst>
                    <a:ext uri="{9D8B030D-6E8A-4147-A177-3AD203B41FA5}">
                      <a16:colId xmlns:a16="http://schemas.microsoft.com/office/drawing/2014/main" val="969025293"/>
                    </a:ext>
                  </a:extLst>
                </a:gridCol>
                <a:gridCol w="1381327">
                  <a:extLst>
                    <a:ext uri="{9D8B030D-6E8A-4147-A177-3AD203B41FA5}">
                      <a16:colId xmlns:a16="http://schemas.microsoft.com/office/drawing/2014/main" val="3746415661"/>
                    </a:ext>
                  </a:extLst>
                </a:gridCol>
              </a:tblGrid>
              <a:tr h="665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scheme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sk</a:t>
                      </a:r>
                      <a:r>
                        <a:rPr lang="en-US" sz="2400" b="1" u="none" strike="noStrike" dirty="0">
                          <a:effectLst/>
                        </a:rPr>
                        <a:t>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pk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sig size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pk + sig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447510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dilithium2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8.4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10356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falcon512dyn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1770728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gemss128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37.8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1087.0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1087.1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449365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picnic2l1fs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7738033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rainbow1a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261.0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396.1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396.3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1804953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sphincsf128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44.2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44.3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8310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D78A12-950E-764B-8990-1A734C827217}"/>
              </a:ext>
            </a:extLst>
          </p:cNvPr>
          <p:cNvSpPr txBox="1"/>
          <p:nvPr/>
        </p:nvSpPr>
        <p:spPr>
          <a:xfrm>
            <a:off x="6334539" y="6891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9F0BB-DEC6-D640-A608-89B13EFCE5BE}"/>
              </a:ext>
            </a:extLst>
          </p:cNvPr>
          <p:cNvSpPr txBox="1"/>
          <p:nvPr/>
        </p:nvSpPr>
        <p:spPr>
          <a:xfrm>
            <a:off x="347546" y="6188765"/>
            <a:ext cx="6204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*Sizes in terms of 3K RSA key and signature sizes</a:t>
            </a:r>
          </a:p>
        </p:txBody>
      </p:sp>
    </p:spTree>
    <p:extLst>
      <p:ext uri="{BB962C8B-B14F-4D97-AF65-F5344CB8AC3E}">
        <p14:creationId xmlns:p14="http://schemas.microsoft.com/office/powerpoint/2010/main" val="47555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CF21-602B-784E-ACBC-60DF88E52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When We Go To Level 5*?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9DB789-436F-6E49-8054-D4C5DCFF1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17036"/>
              </p:ext>
            </p:extLst>
          </p:nvPr>
        </p:nvGraphicFramePr>
        <p:xfrm>
          <a:off x="1041399" y="1490870"/>
          <a:ext cx="9434441" cy="4313582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263041">
                  <a:extLst>
                    <a:ext uri="{9D8B030D-6E8A-4147-A177-3AD203B41FA5}">
                      <a16:colId xmlns:a16="http://schemas.microsoft.com/office/drawing/2014/main" val="4222016214"/>
                    </a:ext>
                  </a:extLst>
                </a:gridCol>
                <a:gridCol w="1542850">
                  <a:extLst>
                    <a:ext uri="{9D8B030D-6E8A-4147-A177-3AD203B41FA5}">
                      <a16:colId xmlns:a16="http://schemas.microsoft.com/office/drawing/2014/main" val="1233783881"/>
                    </a:ext>
                  </a:extLst>
                </a:gridCol>
                <a:gridCol w="1542850">
                  <a:extLst>
                    <a:ext uri="{9D8B030D-6E8A-4147-A177-3AD203B41FA5}">
                      <a16:colId xmlns:a16="http://schemas.microsoft.com/office/drawing/2014/main" val="1033479624"/>
                    </a:ext>
                  </a:extLst>
                </a:gridCol>
                <a:gridCol w="1542850">
                  <a:extLst>
                    <a:ext uri="{9D8B030D-6E8A-4147-A177-3AD203B41FA5}">
                      <a16:colId xmlns:a16="http://schemas.microsoft.com/office/drawing/2014/main" val="1375896323"/>
                    </a:ext>
                  </a:extLst>
                </a:gridCol>
                <a:gridCol w="1542850">
                  <a:extLst>
                    <a:ext uri="{9D8B030D-6E8A-4147-A177-3AD203B41FA5}">
                      <a16:colId xmlns:a16="http://schemas.microsoft.com/office/drawing/2014/main" val="3651185584"/>
                    </a:ext>
                  </a:extLst>
                </a:gridCol>
              </a:tblGrid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scheme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sk</a:t>
                      </a:r>
                      <a:r>
                        <a:rPr lang="en-US" sz="2400" b="1" u="none" strike="noStrike" dirty="0">
                          <a:effectLst/>
                        </a:rPr>
                        <a:t>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pk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sig size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pk+sig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42131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679722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falcon1024dyn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2499308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gemss256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42.7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1877.0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938.5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1251102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picnicl5fs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66.8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33.4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861159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rainbow6a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464.6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703.8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351.9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0510077"/>
                  </a:ext>
                </a:extLst>
              </a:tr>
              <a:tr h="61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sphincsf256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25.6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12.8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42506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425970-DFFA-114D-A8F9-9B8F88DC304B}"/>
              </a:ext>
            </a:extLst>
          </p:cNvPr>
          <p:cNvSpPr txBox="1"/>
          <p:nvPr/>
        </p:nvSpPr>
        <p:spPr>
          <a:xfrm>
            <a:off x="1041399" y="6031210"/>
            <a:ext cx="31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 Compared to 16K RSA</a:t>
            </a:r>
          </a:p>
        </p:txBody>
      </p:sp>
    </p:spTree>
    <p:extLst>
      <p:ext uri="{BB962C8B-B14F-4D97-AF65-F5344CB8AC3E}">
        <p14:creationId xmlns:p14="http://schemas.microsoft.com/office/powerpoint/2010/main" val="96137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38A6-BCED-A242-AAD3-A9A6E59B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from size 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AE56A-7546-2842-A57B-8760E7422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Dilithium</a:t>
            </a:r>
            <a:r>
              <a:rPr lang="en-US" dirty="0"/>
              <a:t> and Falcon can be used now</a:t>
            </a:r>
          </a:p>
          <a:p>
            <a:pPr lvl="1"/>
            <a:r>
              <a:rPr lang="en-US" dirty="0"/>
              <a:t>Probably won’t break much</a:t>
            </a:r>
          </a:p>
          <a:p>
            <a:pPr lvl="1"/>
            <a:r>
              <a:rPr lang="en-US" dirty="0"/>
              <a:t>But both keys and signatures get 3-8x as big as RSA</a:t>
            </a:r>
          </a:p>
          <a:p>
            <a:r>
              <a:rPr lang="en-US" dirty="0"/>
              <a:t>Rainbow and GEMSS have wonderful signature size</a:t>
            </a:r>
          </a:p>
          <a:p>
            <a:pPr lvl="1"/>
            <a:r>
              <a:rPr lang="en-US" dirty="0"/>
              <a:t>Sigs fit anywhere—same or smaller than EDDSA sigs</a:t>
            </a:r>
          </a:p>
          <a:p>
            <a:pPr lvl="1"/>
            <a:r>
              <a:rPr lang="en-US" dirty="0"/>
              <a:t>But public keys are </a:t>
            </a:r>
            <a:r>
              <a:rPr lang="en-US" b="1" dirty="0"/>
              <a:t>enormous.</a:t>
            </a:r>
          </a:p>
          <a:p>
            <a:pPr lvl="1"/>
            <a:r>
              <a:rPr lang="en-US" dirty="0"/>
              <a:t>Certificate chains are going to be a nightmare with these schemes.</a:t>
            </a:r>
          </a:p>
          <a:p>
            <a:r>
              <a:rPr lang="en-US" dirty="0"/>
              <a:t>SPHINCS+ and Picnic have tiny public keys</a:t>
            </a:r>
          </a:p>
          <a:p>
            <a:pPr lvl="1"/>
            <a:r>
              <a:rPr lang="en-US" dirty="0"/>
              <a:t>…but huge signatures</a:t>
            </a:r>
          </a:p>
          <a:p>
            <a:pPr lvl="1"/>
            <a:r>
              <a:rPr lang="en-US" dirty="0"/>
              <a:t>I can’t think of any applications where tiny PK + huge sig is a win….</a:t>
            </a:r>
          </a:p>
          <a:p>
            <a:pPr lvl="1"/>
            <a:r>
              <a:rPr lang="en-US" dirty="0"/>
              <a:t>Still, both are better for certificate chains than Rainbow/GEMSS!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92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F83E4-9702-8B4C-A401-5F1824E8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Slower Does Everything 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9695-A107-4F45-91CC-DE231E5FB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these are based on SUPERCOP data</a:t>
            </a:r>
          </a:p>
          <a:p>
            <a:r>
              <a:rPr lang="en-US" dirty="0"/>
              <a:t>Best coverage is for high-end machines</a:t>
            </a:r>
          </a:p>
          <a:p>
            <a:pPr lvl="1"/>
            <a:r>
              <a:rPr lang="en-US" dirty="0"/>
              <a:t>64-bit Intel</a:t>
            </a:r>
          </a:p>
          <a:p>
            <a:pPr lvl="1"/>
            <a:r>
              <a:rPr lang="en-US" dirty="0"/>
              <a:t>64-bit ARM</a:t>
            </a:r>
          </a:p>
          <a:p>
            <a:r>
              <a:rPr lang="en-US" dirty="0"/>
              <a:t>A little coverage of lower-end (four machines!)</a:t>
            </a:r>
          </a:p>
          <a:p>
            <a:pPr lvl="1"/>
            <a:r>
              <a:rPr lang="en-US" dirty="0"/>
              <a:t>32-bit ARM</a:t>
            </a:r>
          </a:p>
          <a:p>
            <a:r>
              <a:rPr lang="en-US" dirty="0"/>
              <a:t>I compare everything to EDDSA </a:t>
            </a:r>
          </a:p>
          <a:p>
            <a:pPr lvl="1"/>
            <a:r>
              <a:rPr lang="en-US" dirty="0"/>
              <a:t>Because SUPERCOP data always includes ED25519</a:t>
            </a:r>
          </a:p>
          <a:p>
            <a:pPr lvl="1"/>
            <a:r>
              <a:rPr lang="en-US" dirty="0"/>
              <a:t>We know it’s something people can use now. </a:t>
            </a:r>
          </a:p>
          <a:p>
            <a:r>
              <a:rPr lang="en-US" dirty="0"/>
              <a:t>Mostly concentrate on Level 1 security</a:t>
            </a:r>
          </a:p>
          <a:p>
            <a:pPr lvl="1"/>
            <a:r>
              <a:rPr lang="en-US" dirty="0"/>
              <a:t>That’s what I have the most data for</a:t>
            </a:r>
          </a:p>
          <a:p>
            <a:pPr lvl="1"/>
            <a:r>
              <a:rPr lang="en-US" dirty="0"/>
              <a:t>A little data on Level 5 security at end.</a:t>
            </a:r>
          </a:p>
        </p:txBody>
      </p:sp>
    </p:spTree>
    <p:extLst>
      <p:ext uri="{BB962C8B-B14F-4D97-AF65-F5344CB8AC3E}">
        <p14:creationId xmlns:p14="http://schemas.microsoft.com/office/powerpoint/2010/main" val="370135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C7B89-E072-634B-BA84-785B9D7E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90" y="153090"/>
            <a:ext cx="10770705" cy="1325563"/>
          </a:xfrm>
        </p:spPr>
        <p:txBody>
          <a:bodyPr/>
          <a:lstStyle/>
          <a:p>
            <a:r>
              <a:rPr lang="en-US" dirty="0"/>
              <a:t>Performance on Intel/AMD Desktop Machines*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C6AC76-FBA0-694A-B684-03E23A790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70204"/>
              </p:ext>
            </p:extLst>
          </p:nvPr>
        </p:nvGraphicFramePr>
        <p:xfrm>
          <a:off x="838200" y="1308652"/>
          <a:ext cx="10515601" cy="4919868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71713">
                  <a:extLst>
                    <a:ext uri="{9D8B030D-6E8A-4147-A177-3AD203B41FA5}">
                      <a16:colId xmlns:a16="http://schemas.microsoft.com/office/drawing/2014/main" val="3029479688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716977505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3010785194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2737015609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4065599392"/>
                    </a:ext>
                  </a:extLst>
                </a:gridCol>
              </a:tblGrid>
              <a:tr h="40998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525865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scheme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keygen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sign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sign+verify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8470618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11.5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503185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falcon512dyn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363.9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8474943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falcon512tree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362.3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7275907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5831.4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51984.3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11862.0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992052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bluegemss128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6684.5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10282.8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2372.3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227530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redgemss128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4842.4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223.4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35.4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78.3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1571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picnicl1fs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133.5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32.4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55.4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3237824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rainbow1a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19678.3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9355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SPHINCS128-f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57.6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1744.1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29.8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420.4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3298344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SHPINCS128-s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1843.4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27387.5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12.4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6250.8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50155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D4E7199-708A-A34B-8035-3BD8465D96F0}"/>
              </a:ext>
            </a:extLst>
          </p:cNvPr>
          <p:cNvSpPr txBox="1"/>
          <p:nvPr/>
        </p:nvSpPr>
        <p:spPr>
          <a:xfrm>
            <a:off x="821637" y="6387549"/>
            <a:ext cx="29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Averaged from 37 machines</a:t>
            </a:r>
          </a:p>
        </p:txBody>
      </p:sp>
    </p:spTree>
    <p:extLst>
      <p:ext uri="{BB962C8B-B14F-4D97-AF65-F5344CB8AC3E}">
        <p14:creationId xmlns:p14="http://schemas.microsoft.com/office/powerpoint/2010/main" val="4139869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6476-FF36-654B-B8B6-F1D42626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64-bit ARM processors*?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972791-6244-9A46-A63D-53E9CDB1D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55390"/>
              </p:ext>
            </p:extLst>
          </p:nvPr>
        </p:nvGraphicFramePr>
        <p:xfrm>
          <a:off x="838200" y="1456635"/>
          <a:ext cx="10515601" cy="452672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71713">
                  <a:extLst>
                    <a:ext uri="{9D8B030D-6E8A-4147-A177-3AD203B41FA5}">
                      <a16:colId xmlns:a16="http://schemas.microsoft.com/office/drawing/2014/main" val="2874937260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3237416514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3135310101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939643150"/>
                    </a:ext>
                  </a:extLst>
                </a:gridCol>
                <a:gridCol w="1735972">
                  <a:extLst>
                    <a:ext uri="{9D8B030D-6E8A-4147-A177-3AD203B41FA5}">
                      <a16:colId xmlns:a16="http://schemas.microsoft.com/office/drawing/2014/main" val="2513774527"/>
                    </a:ext>
                  </a:extLst>
                </a:gridCol>
              </a:tblGrid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scheme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keygen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sign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sign+verify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158743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258269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falcon512dyn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203.8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3748079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falcon512tree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209.9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6.9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27753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24815.9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152573.9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147.3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39729.1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7905091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bluegemss128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14531.6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18413.6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128.1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4876.4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7434141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redgemss128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10031.3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375.3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123.9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8239498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picnicl1fs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194.4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51.8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88.8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7878215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rainbow1a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10112.1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6515307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SPHINCS128-f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31.2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1077.7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291.1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552812"/>
                  </a:ext>
                </a:extLst>
              </a:tr>
              <a:tr h="41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SHPINCS128-s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982.8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15771.6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4100.2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866008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2EA87D-C969-F249-8A69-E8FCD93C275F}"/>
              </a:ext>
            </a:extLst>
          </p:cNvPr>
          <p:cNvSpPr txBox="1"/>
          <p:nvPr/>
        </p:nvSpPr>
        <p:spPr>
          <a:xfrm>
            <a:off x="821637" y="6228524"/>
            <a:ext cx="29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Averaged from 11 machines</a:t>
            </a:r>
          </a:p>
        </p:txBody>
      </p:sp>
    </p:spTree>
    <p:extLst>
      <p:ext uri="{BB962C8B-B14F-4D97-AF65-F5344CB8AC3E}">
        <p14:creationId xmlns:p14="http://schemas.microsoft.com/office/powerpoint/2010/main" val="1247109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83915-D31B-B449-81A3-DB26F00A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156"/>
            <a:ext cx="10515600" cy="1325563"/>
          </a:xfrm>
        </p:spPr>
        <p:txBody>
          <a:bodyPr/>
          <a:lstStyle/>
          <a:p>
            <a:r>
              <a:rPr lang="en-US" dirty="0"/>
              <a:t>Living on the Low End: 32-bit ARMs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DAD2E7-470B-7C41-9029-3A64B96DB6A9}"/>
              </a:ext>
            </a:extLst>
          </p:cNvPr>
          <p:cNvSpPr txBox="1"/>
          <p:nvPr/>
        </p:nvSpPr>
        <p:spPr>
          <a:xfrm>
            <a:off x="838199" y="6428512"/>
            <a:ext cx="8586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Nobody implemented any GEMSS variant on 32-bit ARMs, probably it didn’t fit too well!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4BCF84-87C6-8846-A7D2-22D636989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94892"/>
              </p:ext>
            </p:extLst>
          </p:nvPr>
        </p:nvGraphicFramePr>
        <p:xfrm>
          <a:off x="838199" y="1101033"/>
          <a:ext cx="10074964" cy="508111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422048">
                  <a:extLst>
                    <a:ext uri="{9D8B030D-6E8A-4147-A177-3AD203B41FA5}">
                      <a16:colId xmlns:a16="http://schemas.microsoft.com/office/drawing/2014/main" val="3746987767"/>
                    </a:ext>
                  </a:extLst>
                </a:gridCol>
                <a:gridCol w="1663229">
                  <a:extLst>
                    <a:ext uri="{9D8B030D-6E8A-4147-A177-3AD203B41FA5}">
                      <a16:colId xmlns:a16="http://schemas.microsoft.com/office/drawing/2014/main" val="1004822824"/>
                    </a:ext>
                  </a:extLst>
                </a:gridCol>
                <a:gridCol w="1663229">
                  <a:extLst>
                    <a:ext uri="{9D8B030D-6E8A-4147-A177-3AD203B41FA5}">
                      <a16:colId xmlns:a16="http://schemas.microsoft.com/office/drawing/2014/main" val="2140139211"/>
                    </a:ext>
                  </a:extLst>
                </a:gridCol>
                <a:gridCol w="1663229">
                  <a:extLst>
                    <a:ext uri="{9D8B030D-6E8A-4147-A177-3AD203B41FA5}">
                      <a16:colId xmlns:a16="http://schemas.microsoft.com/office/drawing/2014/main" val="4021885388"/>
                    </a:ext>
                  </a:extLst>
                </a:gridCol>
                <a:gridCol w="1663229">
                  <a:extLst>
                    <a:ext uri="{9D8B030D-6E8A-4147-A177-3AD203B41FA5}">
                      <a16:colId xmlns:a16="http://schemas.microsoft.com/office/drawing/2014/main" val="3271408548"/>
                    </a:ext>
                  </a:extLst>
                </a:gridCol>
              </a:tblGrid>
              <a:tr h="50811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Average from 4 machines: A7, A9-NEON, A-17(2)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9669604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0790500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scheme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keygen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sign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verify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sign+verify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172573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9.4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5636856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falcon512dyn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137.5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788633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falcon512tree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139.2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471641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picnicl1fs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101.2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29.6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47.7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3499950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rainbow1a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19750.9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7.6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2705257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SPHINCS128-f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25.2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757.9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199.6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148461"/>
                  </a:ext>
                </a:extLst>
              </a:tr>
              <a:tr h="50811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SHPINCS128-s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806.7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11411.9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4.4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2889.7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4026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494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B23B-362A-6442-9567-E0CCBDDF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117"/>
            <a:ext cx="10515600" cy="1325563"/>
          </a:xfrm>
        </p:spPr>
        <p:txBody>
          <a:bodyPr/>
          <a:lstStyle/>
          <a:p>
            <a:r>
              <a:rPr lang="en-US" dirty="0"/>
              <a:t>Across platforms: Signing</a:t>
            </a:r>
            <a:r>
              <a:rPr lang="en-US" baseline="30000" dirty="0"/>
              <a:t>*,+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6BAC5D-A709-9844-868F-7C0FF990D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37216"/>
              </p:ext>
            </p:extLst>
          </p:nvPr>
        </p:nvGraphicFramePr>
        <p:xfrm>
          <a:off x="838200" y="1396999"/>
          <a:ext cx="8610601" cy="4341192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02948">
                  <a:extLst>
                    <a:ext uri="{9D8B030D-6E8A-4147-A177-3AD203B41FA5}">
                      <a16:colId xmlns:a16="http://schemas.microsoft.com/office/drawing/2014/main" val="2118092356"/>
                    </a:ext>
                  </a:extLst>
                </a:gridCol>
                <a:gridCol w="1702551">
                  <a:extLst>
                    <a:ext uri="{9D8B030D-6E8A-4147-A177-3AD203B41FA5}">
                      <a16:colId xmlns:a16="http://schemas.microsoft.com/office/drawing/2014/main" val="2777684496"/>
                    </a:ext>
                  </a:extLst>
                </a:gridCol>
                <a:gridCol w="1702551">
                  <a:extLst>
                    <a:ext uri="{9D8B030D-6E8A-4147-A177-3AD203B41FA5}">
                      <a16:colId xmlns:a16="http://schemas.microsoft.com/office/drawing/2014/main" val="20320329"/>
                    </a:ext>
                  </a:extLst>
                </a:gridCol>
                <a:gridCol w="1702551">
                  <a:extLst>
                    <a:ext uri="{9D8B030D-6E8A-4147-A177-3AD203B41FA5}">
                      <a16:colId xmlns:a16="http://schemas.microsoft.com/office/drawing/2014/main" val="621971250"/>
                    </a:ext>
                  </a:extLst>
                </a:gridCol>
              </a:tblGrid>
              <a:tr h="54264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Intel64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ARM32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1164018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dilithium2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11.5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13.8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9.4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349287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falcon512tree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8.5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6.9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5.3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491615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redgemss128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223.4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375.3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#N/A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6934721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picnicl1fs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133.5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194.4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101.2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4411418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rainbow1a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7.6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0445284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SPHINCS128-f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1744.1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1077.7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757.9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9647832"/>
                  </a:ext>
                </a:extLst>
              </a:tr>
              <a:tr h="5426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SPHINCS128-s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27387.5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highlight>
                            <a:srgbClr val="FFFF00"/>
                          </a:highlight>
                        </a:rPr>
                        <a:t>15771.6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11411.9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7415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520EA6-9B3C-044A-B52D-380AC10A17D2}"/>
              </a:ext>
            </a:extLst>
          </p:cNvPr>
          <p:cNvSpPr txBox="1"/>
          <p:nvPr/>
        </p:nvSpPr>
        <p:spPr>
          <a:xfrm>
            <a:off x="838200" y="6135757"/>
            <a:ext cx="10963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 Some variants omitted—I kept the best performers.    + In terms of EDDSA signatures</a:t>
            </a:r>
          </a:p>
        </p:txBody>
      </p:sp>
    </p:spTree>
    <p:extLst>
      <p:ext uri="{BB962C8B-B14F-4D97-AF65-F5344CB8AC3E}">
        <p14:creationId xmlns:p14="http://schemas.microsoft.com/office/powerpoint/2010/main" val="508600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6463-8528-1242-A6CD-B64EE245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Across platforms: verifying</a:t>
            </a:r>
            <a:r>
              <a:rPr lang="en-US" baseline="30000" dirty="0"/>
              <a:t>*,+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E9A481-6639-9A44-8BDD-4A2019351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62766"/>
              </p:ext>
            </p:extLst>
          </p:nvPr>
        </p:nvGraphicFramePr>
        <p:xfrm>
          <a:off x="838199" y="1397000"/>
          <a:ext cx="8372061" cy="4115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5906">
                  <a:extLst>
                    <a:ext uri="{9D8B030D-6E8A-4147-A177-3AD203B41FA5}">
                      <a16:colId xmlns:a16="http://schemas.microsoft.com/office/drawing/2014/main" val="539757322"/>
                    </a:ext>
                  </a:extLst>
                </a:gridCol>
                <a:gridCol w="1655385">
                  <a:extLst>
                    <a:ext uri="{9D8B030D-6E8A-4147-A177-3AD203B41FA5}">
                      <a16:colId xmlns:a16="http://schemas.microsoft.com/office/drawing/2014/main" val="3096681327"/>
                    </a:ext>
                  </a:extLst>
                </a:gridCol>
                <a:gridCol w="1655385">
                  <a:extLst>
                    <a:ext uri="{9D8B030D-6E8A-4147-A177-3AD203B41FA5}">
                      <a16:colId xmlns:a16="http://schemas.microsoft.com/office/drawing/2014/main" val="3268538627"/>
                    </a:ext>
                  </a:extLst>
                </a:gridCol>
                <a:gridCol w="1655385">
                  <a:extLst>
                    <a:ext uri="{9D8B030D-6E8A-4147-A177-3AD203B41FA5}">
                      <a16:colId xmlns:a16="http://schemas.microsoft.com/office/drawing/2014/main" val="3317864219"/>
                    </a:ext>
                  </a:extLst>
                </a:gridCol>
              </a:tblGrid>
              <a:tr h="514488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Intel64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ARM32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3733969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dilithium2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5324305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falcon512tree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920110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redgemss128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35.4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123.9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#N/A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2617235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picnicl1fs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32.4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51.8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29.6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7113200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rainbow1a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0.7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4395485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SPHINCS128-f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29.8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15.1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534041"/>
                  </a:ext>
                </a:extLst>
              </a:tr>
              <a:tr h="5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SPHINCS128-s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12.4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6.3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4.4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1677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798AC1B-38F8-9644-A79C-201019C61B46}"/>
              </a:ext>
            </a:extLst>
          </p:cNvPr>
          <p:cNvSpPr txBox="1"/>
          <p:nvPr/>
        </p:nvSpPr>
        <p:spPr>
          <a:xfrm>
            <a:off x="838200" y="6135757"/>
            <a:ext cx="10587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 Some variants omitted—I kept the best performers.    + In terms of EDDSA verifies.</a:t>
            </a:r>
          </a:p>
        </p:txBody>
      </p:sp>
    </p:spTree>
    <p:extLst>
      <p:ext uri="{BB962C8B-B14F-4D97-AF65-F5344CB8AC3E}">
        <p14:creationId xmlns:p14="http://schemas.microsoft.com/office/powerpoint/2010/main" val="133292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A1E1-98AC-134B-9D1D-2715A896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PQ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E734-29CF-5349-9200-29376A80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Lattice-based</a:t>
            </a:r>
          </a:p>
          <a:p>
            <a:pPr lvl="1"/>
            <a:r>
              <a:rPr lang="en-US" dirty="0" err="1"/>
              <a:t>Dilithium</a:t>
            </a:r>
            <a:endParaRPr lang="en-US" dirty="0"/>
          </a:p>
          <a:p>
            <a:pPr lvl="1"/>
            <a:r>
              <a:rPr lang="en-US" dirty="0" err="1"/>
              <a:t>QTesla</a:t>
            </a:r>
            <a:endParaRPr lang="en-US" dirty="0"/>
          </a:p>
          <a:p>
            <a:pPr lvl="1"/>
            <a:r>
              <a:rPr lang="en-US" dirty="0"/>
              <a:t>Falcon</a:t>
            </a:r>
          </a:p>
          <a:p>
            <a:pPr lvl="1"/>
            <a:endParaRPr lang="en-US" dirty="0"/>
          </a:p>
          <a:p>
            <a:r>
              <a:rPr lang="en-US" dirty="0"/>
              <a:t>Symmetric</a:t>
            </a:r>
          </a:p>
          <a:p>
            <a:pPr lvl="1"/>
            <a:r>
              <a:rPr lang="en-US" dirty="0" err="1"/>
              <a:t>Sphincs</a:t>
            </a:r>
            <a:r>
              <a:rPr lang="en-US" dirty="0"/>
              <a:t>+</a:t>
            </a:r>
          </a:p>
          <a:p>
            <a:pPr lvl="1"/>
            <a:r>
              <a:rPr lang="en-US" dirty="0"/>
              <a:t>Picnic</a:t>
            </a:r>
          </a:p>
          <a:p>
            <a:pPr lvl="1"/>
            <a:endParaRPr lang="en-US" dirty="0"/>
          </a:p>
          <a:p>
            <a:r>
              <a:rPr lang="en-US" dirty="0"/>
              <a:t>Multivariate</a:t>
            </a:r>
          </a:p>
          <a:p>
            <a:pPr lvl="1"/>
            <a:r>
              <a:rPr lang="en-US" dirty="0"/>
              <a:t>GEMSS</a:t>
            </a:r>
          </a:p>
          <a:p>
            <a:pPr lvl="1"/>
            <a:r>
              <a:rPr lang="en-US" dirty="0"/>
              <a:t>Rainbow</a:t>
            </a:r>
          </a:p>
          <a:p>
            <a:pPr lvl="1"/>
            <a:r>
              <a:rPr lang="en-US" dirty="0"/>
              <a:t>LUOV</a:t>
            </a:r>
          </a:p>
          <a:p>
            <a:pPr lvl="1"/>
            <a:r>
              <a:rPr lang="en-US" dirty="0"/>
              <a:t>MQDSS</a:t>
            </a:r>
          </a:p>
        </p:txBody>
      </p:sp>
    </p:spTree>
    <p:extLst>
      <p:ext uri="{BB962C8B-B14F-4D97-AF65-F5344CB8AC3E}">
        <p14:creationId xmlns:p14="http://schemas.microsoft.com/office/powerpoint/2010/main" val="1115438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B23B-362A-6442-9567-E0CCBDDF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Across Platforms: </a:t>
            </a:r>
            <a:r>
              <a:rPr lang="en-US" dirty="0" err="1"/>
              <a:t>Signing+Verifying</a:t>
            </a:r>
            <a:r>
              <a:rPr lang="en-US" baseline="30000" dirty="0"/>
              <a:t>*,+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9EE0EDB-DC97-2A4B-8FCA-5E6643EF3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8807"/>
              </p:ext>
            </p:extLst>
          </p:nvPr>
        </p:nvGraphicFramePr>
        <p:xfrm>
          <a:off x="838200" y="1507434"/>
          <a:ext cx="8438323" cy="3965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2862">
                  <a:extLst>
                    <a:ext uri="{9D8B030D-6E8A-4147-A177-3AD203B41FA5}">
                      <a16:colId xmlns:a16="http://schemas.microsoft.com/office/drawing/2014/main" val="3391267744"/>
                    </a:ext>
                  </a:extLst>
                </a:gridCol>
                <a:gridCol w="1668487">
                  <a:extLst>
                    <a:ext uri="{9D8B030D-6E8A-4147-A177-3AD203B41FA5}">
                      <a16:colId xmlns:a16="http://schemas.microsoft.com/office/drawing/2014/main" val="1009345014"/>
                    </a:ext>
                  </a:extLst>
                </a:gridCol>
                <a:gridCol w="1668487">
                  <a:extLst>
                    <a:ext uri="{9D8B030D-6E8A-4147-A177-3AD203B41FA5}">
                      <a16:colId xmlns:a16="http://schemas.microsoft.com/office/drawing/2014/main" val="1405674114"/>
                    </a:ext>
                  </a:extLst>
                </a:gridCol>
                <a:gridCol w="1668487">
                  <a:extLst>
                    <a:ext uri="{9D8B030D-6E8A-4147-A177-3AD203B41FA5}">
                      <a16:colId xmlns:a16="http://schemas.microsoft.com/office/drawing/2014/main" val="2637623610"/>
                    </a:ext>
                  </a:extLst>
                </a:gridCol>
              </a:tblGrid>
              <a:tr h="440635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Intel64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ARM64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ARM32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2593582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scheme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892254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dilithium2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0221581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falcon512dyn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9248427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falcon512tree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7664217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redgemss128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78.3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189.2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#N/A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30107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picnicl1fs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55.4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88.8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47.7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945014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rainbow1a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903569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sphincs+128f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420.4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291.1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199.6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54622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2CA783A-CE59-C348-B0FA-3DC55D63A5EA}"/>
              </a:ext>
            </a:extLst>
          </p:cNvPr>
          <p:cNvSpPr txBox="1"/>
          <p:nvPr/>
        </p:nvSpPr>
        <p:spPr>
          <a:xfrm>
            <a:off x="811696" y="6029741"/>
            <a:ext cx="1109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 Some variants omitted—I kept the best performers.    + In terms of EDDSA </a:t>
            </a:r>
            <a:r>
              <a:rPr lang="en-US" sz="2400" dirty="0" err="1"/>
              <a:t>sign+verify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057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10E4-F34D-964D-8FAD-3832AE03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EDDSA sigs for one PQ sig*?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D6417C-3AE3-604C-8F6C-A4688FA5C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432" y="1495563"/>
            <a:ext cx="9822866" cy="43685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1279A31-7498-BE4A-B4F9-840FC19519E0}"/>
              </a:ext>
            </a:extLst>
          </p:cNvPr>
          <p:cNvSpPr txBox="1"/>
          <p:nvPr/>
        </p:nvSpPr>
        <p:spPr>
          <a:xfrm>
            <a:off x="1036432" y="6016487"/>
            <a:ext cx="964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 had to omit GEMSS, SPHINCS+, and PICNIC: they swamp everything else!</a:t>
            </a:r>
          </a:p>
        </p:txBody>
      </p:sp>
    </p:spTree>
    <p:extLst>
      <p:ext uri="{BB962C8B-B14F-4D97-AF65-F5344CB8AC3E}">
        <p14:creationId xmlns:p14="http://schemas.microsoft.com/office/powerpoint/2010/main" val="2716441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71EA-4082-8844-8ABD-4688A3234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EDDSA verifies for one PQ verify*?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C8D062-BB0F-914A-A743-7584B9747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49016"/>
            <a:ext cx="8133522" cy="48665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A52351-D8B3-6045-8A67-6DB5520C2848}"/>
              </a:ext>
            </a:extLst>
          </p:cNvPr>
          <p:cNvSpPr txBox="1"/>
          <p:nvPr/>
        </p:nvSpPr>
        <p:spPr>
          <a:xfrm>
            <a:off x="1036432" y="6069495"/>
            <a:ext cx="964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 had to omit GEMSS, SPHINCS+, and PICNIC: they swamp everything else!</a:t>
            </a:r>
          </a:p>
        </p:txBody>
      </p:sp>
    </p:spTree>
    <p:extLst>
      <p:ext uri="{BB962C8B-B14F-4D97-AF65-F5344CB8AC3E}">
        <p14:creationId xmlns:p14="http://schemas.microsoft.com/office/powerpoint/2010/main" val="362232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DDF1-3E0F-F642-BA51-F88D854E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Level 5 Security?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6AF36A-E365-FE47-A56B-CA4EDD23A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563286"/>
              </p:ext>
            </p:extLst>
          </p:nvPr>
        </p:nvGraphicFramePr>
        <p:xfrm>
          <a:off x="838200" y="1428115"/>
          <a:ext cx="9578008" cy="4674509"/>
        </p:xfrm>
        <a:graphic>
          <a:graphicData uri="http://schemas.openxmlformats.org/drawingml/2006/table">
            <a:tbl>
              <a:tblPr/>
              <a:tblGrid>
                <a:gridCol w="3947695">
                  <a:extLst>
                    <a:ext uri="{9D8B030D-6E8A-4147-A177-3AD203B41FA5}">
                      <a16:colId xmlns:a16="http://schemas.microsoft.com/office/drawing/2014/main" val="903579037"/>
                    </a:ext>
                  </a:extLst>
                </a:gridCol>
                <a:gridCol w="1876771">
                  <a:extLst>
                    <a:ext uri="{9D8B030D-6E8A-4147-A177-3AD203B41FA5}">
                      <a16:colId xmlns:a16="http://schemas.microsoft.com/office/drawing/2014/main" val="3223510289"/>
                    </a:ext>
                  </a:extLst>
                </a:gridCol>
                <a:gridCol w="1876771">
                  <a:extLst>
                    <a:ext uri="{9D8B030D-6E8A-4147-A177-3AD203B41FA5}">
                      <a16:colId xmlns:a16="http://schemas.microsoft.com/office/drawing/2014/main" val="3714972988"/>
                    </a:ext>
                  </a:extLst>
                </a:gridCol>
                <a:gridCol w="1876771">
                  <a:extLst>
                    <a:ext uri="{9D8B030D-6E8A-4147-A177-3AD203B41FA5}">
                      <a16:colId xmlns:a16="http://schemas.microsoft.com/office/drawing/2014/main" val="2674585730"/>
                    </a:ext>
                  </a:extLst>
                </a:gridCol>
              </a:tblGrid>
              <a:tr h="47472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 in terms of EDDSA-Goldilocks (level 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885299"/>
                  </a:ext>
                </a:extLst>
              </a:tr>
              <a:tr h="87674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over 37 64-bit Intel/AMD processors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346395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keygen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289922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dilithium4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693174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falcon1024dyn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312.6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810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gemss256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4949.6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28505.1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896834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picnicl5fs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166.0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34171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rainbow6a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70783.6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840297"/>
                  </a:ext>
                </a:extLst>
              </a:tr>
              <a:tr h="47472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sphincsf256sha256simple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1485.2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20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201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CE9B-E56E-1641-BB05-8C5F942A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PQM4 Data—Data on low-end ARMs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7FF673-4EB6-DC46-8D2A-45A50B67C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99775"/>
              </p:ext>
            </p:extLst>
          </p:nvPr>
        </p:nvGraphicFramePr>
        <p:xfrm>
          <a:off x="838200" y="1510057"/>
          <a:ext cx="10147852" cy="300893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163957">
                  <a:extLst>
                    <a:ext uri="{9D8B030D-6E8A-4147-A177-3AD203B41FA5}">
                      <a16:colId xmlns:a16="http://schemas.microsoft.com/office/drawing/2014/main" val="248591383"/>
                    </a:ext>
                  </a:extLst>
                </a:gridCol>
                <a:gridCol w="2416583">
                  <a:extLst>
                    <a:ext uri="{9D8B030D-6E8A-4147-A177-3AD203B41FA5}">
                      <a16:colId xmlns:a16="http://schemas.microsoft.com/office/drawing/2014/main" val="1312199599"/>
                    </a:ext>
                  </a:extLst>
                </a:gridCol>
                <a:gridCol w="1625330">
                  <a:extLst>
                    <a:ext uri="{9D8B030D-6E8A-4147-A177-3AD203B41FA5}">
                      <a16:colId xmlns:a16="http://schemas.microsoft.com/office/drawing/2014/main" val="3141632738"/>
                    </a:ext>
                  </a:extLst>
                </a:gridCol>
                <a:gridCol w="1417982">
                  <a:extLst>
                    <a:ext uri="{9D8B030D-6E8A-4147-A177-3AD203B41FA5}">
                      <a16:colId xmlns:a16="http://schemas.microsoft.com/office/drawing/2014/main" val="405445394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21439723"/>
                    </a:ext>
                  </a:extLst>
                </a:gridCol>
              </a:tblGrid>
              <a:tr h="51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keygen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sign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</a:rPr>
                        <a:t>sign+verify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7773643"/>
                  </a:ext>
                </a:extLst>
              </a:tr>
              <a:tr h="51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dilithium2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1321024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4532604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1380727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5913331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64679"/>
                  </a:ext>
                </a:extLst>
              </a:tr>
              <a:tr h="51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falcon-512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189279143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39110245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474411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39584656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8343785"/>
                  </a:ext>
                </a:extLst>
              </a:tr>
              <a:tr h="51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falcon-512-tree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195637141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17872505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475187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18347692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698753"/>
                  </a:ext>
                </a:extLst>
              </a:tr>
              <a:tr h="95044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sphincs128-f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16552135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521963206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20850719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542813925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23093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9B14A8-EF24-B244-9067-08BF4600FF9B}"/>
              </a:ext>
            </a:extLst>
          </p:cNvPr>
          <p:cNvSpPr txBox="1"/>
          <p:nvPr/>
        </p:nvSpPr>
        <p:spPr>
          <a:xfrm>
            <a:off x="838200" y="4978611"/>
            <a:ext cx="964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 counts on an M4 at 24 MHz (downclocked to avoid memory wait states) </a:t>
            </a:r>
          </a:p>
        </p:txBody>
      </p:sp>
    </p:spTree>
    <p:extLst>
      <p:ext uri="{BB962C8B-B14F-4D97-AF65-F5344CB8AC3E}">
        <p14:creationId xmlns:p14="http://schemas.microsoft.com/office/powerpoint/2010/main" val="364471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9A780-C9DF-D241-A425-F5353AFB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with </a:t>
            </a:r>
            <a:r>
              <a:rPr lang="en-US" dirty="0" err="1"/>
              <a:t>Supercop</a:t>
            </a:r>
            <a:r>
              <a:rPr lang="en-US" dirty="0"/>
              <a:t> Data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F09C8B7-BEB6-0244-8D0A-787B13A8A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82256"/>
              </p:ext>
            </p:extLst>
          </p:nvPr>
        </p:nvGraphicFramePr>
        <p:xfrm>
          <a:off x="838199" y="1388164"/>
          <a:ext cx="8266044" cy="4999383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807632">
                  <a:extLst>
                    <a:ext uri="{9D8B030D-6E8A-4147-A177-3AD203B41FA5}">
                      <a16:colId xmlns:a16="http://schemas.microsoft.com/office/drawing/2014/main" val="1010249454"/>
                    </a:ext>
                  </a:extLst>
                </a:gridCol>
                <a:gridCol w="1364603">
                  <a:extLst>
                    <a:ext uri="{9D8B030D-6E8A-4147-A177-3AD203B41FA5}">
                      <a16:colId xmlns:a16="http://schemas.microsoft.com/office/drawing/2014/main" val="1539829843"/>
                    </a:ext>
                  </a:extLst>
                </a:gridCol>
                <a:gridCol w="1364603">
                  <a:extLst>
                    <a:ext uri="{9D8B030D-6E8A-4147-A177-3AD203B41FA5}">
                      <a16:colId xmlns:a16="http://schemas.microsoft.com/office/drawing/2014/main" val="39373290"/>
                    </a:ext>
                  </a:extLst>
                </a:gridCol>
                <a:gridCol w="1112135">
                  <a:extLst>
                    <a:ext uri="{9D8B030D-6E8A-4147-A177-3AD203B41FA5}">
                      <a16:colId xmlns:a16="http://schemas.microsoft.com/office/drawing/2014/main" val="2651274798"/>
                    </a:ext>
                  </a:extLst>
                </a:gridCol>
                <a:gridCol w="1617071">
                  <a:extLst>
                    <a:ext uri="{9D8B030D-6E8A-4147-A177-3AD203B41FA5}">
                      <a16:colId xmlns:a16="http://schemas.microsoft.com/office/drawing/2014/main" val="3847309882"/>
                    </a:ext>
                  </a:extLst>
                </a:gridCol>
              </a:tblGrid>
              <a:tr h="105691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Supercop ARM32 cycles/PQM4 cycles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6369009"/>
                  </a:ext>
                </a:extLst>
              </a:tr>
              <a:tr h="866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scheme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keygen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sign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verify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sign+verify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6137153"/>
                  </a:ext>
                </a:extLst>
              </a:tr>
              <a:tr h="7689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dilithium2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1.15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1.11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1.11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64017"/>
                  </a:ext>
                </a:extLst>
              </a:tr>
              <a:tr h="7689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falcon512dyn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3.33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11.17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1.39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10.30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1553754"/>
                  </a:ext>
                </a:extLst>
              </a:tr>
              <a:tr h="7689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falcon512tree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3.40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7.75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1.65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7.07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9183888"/>
                  </a:ext>
                </a:extLst>
              </a:tr>
              <a:tr h="7689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sphincs+128-f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1.59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1.59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1.54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1.59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809958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78C4F71-31EF-B74C-A352-F38E92D91407}"/>
              </a:ext>
            </a:extLst>
          </p:cNvPr>
          <p:cNvSpPr txBox="1"/>
          <p:nvPr/>
        </p:nvSpPr>
        <p:spPr>
          <a:xfrm>
            <a:off x="9303026" y="1388164"/>
            <a:ext cx="24781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Falcon looks much slower (more cycles) on PQM4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Likely cause (from David): no floating point unit.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245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623A-66AF-DB41-97AA-3E13D7F4D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PQM4: Working Memory Needed to Operate </a:t>
            </a:r>
            <a:r>
              <a:rPr lang="en-US" sz="2400" dirty="0"/>
              <a:t>(bytes)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8B1D64-FDAD-614D-BAD8-853490A8E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435997"/>
              </p:ext>
            </p:extLst>
          </p:nvPr>
        </p:nvGraphicFramePr>
        <p:xfrm>
          <a:off x="838200" y="1556026"/>
          <a:ext cx="7550426" cy="4049645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076908">
                  <a:extLst>
                    <a:ext uri="{9D8B030D-6E8A-4147-A177-3AD203B41FA5}">
                      <a16:colId xmlns:a16="http://schemas.microsoft.com/office/drawing/2014/main" val="1478337591"/>
                    </a:ext>
                  </a:extLst>
                </a:gridCol>
                <a:gridCol w="1709122">
                  <a:extLst>
                    <a:ext uri="{9D8B030D-6E8A-4147-A177-3AD203B41FA5}">
                      <a16:colId xmlns:a16="http://schemas.microsoft.com/office/drawing/2014/main" val="3701080763"/>
                    </a:ext>
                  </a:extLst>
                </a:gridCol>
                <a:gridCol w="1882198">
                  <a:extLst>
                    <a:ext uri="{9D8B030D-6E8A-4147-A177-3AD203B41FA5}">
                      <a16:colId xmlns:a16="http://schemas.microsoft.com/office/drawing/2014/main" val="3007696000"/>
                    </a:ext>
                  </a:extLst>
                </a:gridCol>
                <a:gridCol w="1882198">
                  <a:extLst>
                    <a:ext uri="{9D8B030D-6E8A-4147-A177-3AD203B41FA5}">
                      <a16:colId xmlns:a16="http://schemas.microsoft.com/office/drawing/2014/main" val="3293341063"/>
                    </a:ext>
                  </a:extLst>
                </a:gridCol>
              </a:tblGrid>
              <a:tr h="80992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keygen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sign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verify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5755701"/>
                  </a:ext>
                </a:extLst>
              </a:tr>
              <a:tr h="80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dilithium2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36424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61312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40664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0173972"/>
                  </a:ext>
                </a:extLst>
              </a:tr>
              <a:tr h="80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falcon-</a:t>
                      </a:r>
                      <a:r>
                        <a:rPr lang="en-US" sz="2800" b="1" u="none" strike="noStrike" dirty="0" err="1">
                          <a:effectLst/>
                        </a:rPr>
                        <a:t>dyn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1592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2540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512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4915962"/>
                  </a:ext>
                </a:extLst>
              </a:tr>
              <a:tr h="80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falcon-tree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1584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2708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512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9490469"/>
                  </a:ext>
                </a:extLst>
              </a:tr>
              <a:tr h="80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sphincs+128f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2192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2248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2544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86569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1514DB7-A707-AB47-9017-D768B6AACEDC}"/>
              </a:ext>
            </a:extLst>
          </p:cNvPr>
          <p:cNvSpPr txBox="1"/>
          <p:nvPr/>
        </p:nvSpPr>
        <p:spPr>
          <a:xfrm>
            <a:off x="8786191" y="1690687"/>
            <a:ext cx="29419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 comparable data from SUPERCOP.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Suggests an advantage for falcon on low-end.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4716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1435-FDCD-904B-BE6D-528E7819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from Performance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B9672-D0B6-E248-A29C-A4D49EE6B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Falcon, </a:t>
            </a:r>
            <a:r>
              <a:rPr lang="en-US" dirty="0" err="1"/>
              <a:t>Dilithium</a:t>
            </a:r>
            <a:r>
              <a:rPr lang="en-US" dirty="0"/>
              <a:t>, and Rainbow aren’t too painful</a:t>
            </a:r>
          </a:p>
          <a:p>
            <a:pPr lvl="1"/>
            <a:r>
              <a:rPr lang="en-US" dirty="0"/>
              <a:t>Up to factor of 12 or so slowdown—not great, but probably doable</a:t>
            </a:r>
          </a:p>
          <a:p>
            <a:endParaRPr lang="en-US" dirty="0"/>
          </a:p>
          <a:p>
            <a:r>
              <a:rPr lang="en-US" dirty="0"/>
              <a:t>Falcon is really fast for verifying</a:t>
            </a:r>
          </a:p>
          <a:p>
            <a:pPr lvl="1"/>
            <a:r>
              <a:rPr lang="en-US" dirty="0"/>
              <a:t>Rainbow is almost as good</a:t>
            </a:r>
          </a:p>
          <a:p>
            <a:endParaRPr lang="en-US" dirty="0"/>
          </a:p>
          <a:p>
            <a:r>
              <a:rPr lang="en-US" dirty="0" err="1"/>
              <a:t>Sphincs</a:t>
            </a:r>
            <a:r>
              <a:rPr lang="en-US" dirty="0"/>
              <a:t>+ and Picnic are very slow to sign messages</a:t>
            </a:r>
          </a:p>
          <a:p>
            <a:endParaRPr lang="en-US" dirty="0"/>
          </a:p>
          <a:p>
            <a:r>
              <a:rPr lang="en-US" dirty="0"/>
              <a:t>GEMSS’s performance is awful almost everywhere</a:t>
            </a:r>
          </a:p>
          <a:p>
            <a:pPr lvl="1"/>
            <a:r>
              <a:rPr lang="en-US" dirty="0"/>
              <a:t>Don’t know if this is bad implementation or inherent to algorithm.</a:t>
            </a:r>
          </a:p>
          <a:p>
            <a:pPr lvl="1"/>
            <a:r>
              <a:rPr lang="en-US" dirty="0"/>
              <a:t>Better on high-end Intel/AMD platforms, but still bad.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96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9D9E-056F-9D40-B638-F7B4339C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Takeaways: Comparing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32806-E846-C448-9DE9-FB599B9F3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Dilithium</a:t>
            </a:r>
            <a:r>
              <a:rPr lang="en-US" b="1" dirty="0"/>
              <a:t> and Falcon</a:t>
            </a:r>
          </a:p>
          <a:p>
            <a:pPr lvl="1"/>
            <a:r>
              <a:rPr lang="en-US" dirty="0"/>
              <a:t>Can be dropped into existing protocols using signatures</a:t>
            </a:r>
          </a:p>
          <a:p>
            <a:pPr lvl="1"/>
            <a:r>
              <a:rPr lang="en-US" dirty="0"/>
              <a:t>Size and speed aren’t too much worse</a:t>
            </a:r>
          </a:p>
          <a:p>
            <a:pPr lvl="1"/>
            <a:r>
              <a:rPr lang="en-US" dirty="0"/>
              <a:t>Both based on lattices, but very different schemes.</a:t>
            </a:r>
          </a:p>
          <a:p>
            <a:r>
              <a:rPr lang="en-US" b="1" dirty="0"/>
              <a:t>Picnic and </a:t>
            </a:r>
            <a:r>
              <a:rPr lang="en-US" b="1" dirty="0" err="1"/>
              <a:t>Sphincs</a:t>
            </a:r>
            <a:r>
              <a:rPr lang="en-US" b="1" dirty="0"/>
              <a:t>+</a:t>
            </a:r>
          </a:p>
          <a:p>
            <a:pPr lvl="1"/>
            <a:r>
              <a:rPr lang="en-US" dirty="0"/>
              <a:t>Huge signatures and small public keys</a:t>
            </a:r>
          </a:p>
          <a:p>
            <a:pPr lvl="1"/>
            <a:r>
              <a:rPr lang="en-US" dirty="0"/>
              <a:t>Symmetric only, so based on less new assumptions</a:t>
            </a:r>
          </a:p>
          <a:p>
            <a:pPr lvl="1"/>
            <a:r>
              <a:rPr lang="en-US" dirty="0"/>
              <a:t>Slow to verify, *very* slow to sign.</a:t>
            </a:r>
          </a:p>
          <a:p>
            <a:pPr lvl="1"/>
            <a:r>
              <a:rPr lang="en-US" dirty="0"/>
              <a:t>Maybe some niche applications</a:t>
            </a:r>
          </a:p>
          <a:p>
            <a:r>
              <a:rPr lang="en-US" b="1" dirty="0"/>
              <a:t>Rainbow and GEMSS</a:t>
            </a:r>
          </a:p>
          <a:p>
            <a:pPr lvl="1"/>
            <a:r>
              <a:rPr lang="en-US" dirty="0"/>
              <a:t>Multivariate schemes</a:t>
            </a:r>
          </a:p>
          <a:p>
            <a:pPr lvl="1"/>
            <a:r>
              <a:rPr lang="en-US" dirty="0"/>
              <a:t>Huge public keys, small signatures</a:t>
            </a:r>
          </a:p>
          <a:p>
            <a:pPr lvl="1"/>
            <a:r>
              <a:rPr lang="en-US" dirty="0"/>
              <a:t>Rainbow speed is practical if public keys are pre-distributed</a:t>
            </a:r>
          </a:p>
          <a:p>
            <a:pPr lvl="1"/>
            <a:r>
              <a:rPr lang="en-US" dirty="0"/>
              <a:t>GEMSS signature speed is terrible—probably disqualifying</a:t>
            </a:r>
          </a:p>
        </p:txBody>
      </p:sp>
    </p:spTree>
    <p:extLst>
      <p:ext uri="{BB962C8B-B14F-4D97-AF65-F5344CB8AC3E}">
        <p14:creationId xmlns:p14="http://schemas.microsoft.com/office/powerpoint/2010/main" val="2765004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DCCB-CABE-BF44-8FB7-4D627211F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Performance/Size Only….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C59C-BE32-3743-AD39-3555D9A1A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Dilithium</a:t>
            </a:r>
            <a:r>
              <a:rPr lang="en-US" dirty="0"/>
              <a:t>, Falcon, and Rainbow probably should go to the “immediate standardization” bin</a:t>
            </a:r>
          </a:p>
          <a:p>
            <a:endParaRPr lang="en-US" dirty="0"/>
          </a:p>
          <a:p>
            <a:r>
              <a:rPr lang="en-US" dirty="0"/>
              <a:t>SPHINCS+ and Picnic probably should go to the “keep around as a fallback.”</a:t>
            </a:r>
          </a:p>
          <a:p>
            <a:endParaRPr lang="en-US" dirty="0"/>
          </a:p>
          <a:p>
            <a:r>
              <a:rPr lang="en-US" dirty="0"/>
              <a:t>I’m not sure whether GEMSS should go into “further study” or “go away” bins.  </a:t>
            </a:r>
          </a:p>
        </p:txBody>
      </p:sp>
    </p:spTree>
    <p:extLst>
      <p:ext uri="{BB962C8B-B14F-4D97-AF65-F5344CB8AC3E}">
        <p14:creationId xmlns:p14="http://schemas.microsoft.com/office/powerpoint/2010/main" val="153642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A1E1-98AC-134B-9D1D-2715A896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PQ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E734-29CF-5349-9200-29376A80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Lattice-based</a:t>
            </a:r>
          </a:p>
          <a:p>
            <a:pPr lvl="1"/>
            <a:r>
              <a:rPr lang="en-US" dirty="0" err="1"/>
              <a:t>Dilithium</a:t>
            </a:r>
            <a:endParaRPr lang="en-US" dirty="0"/>
          </a:p>
          <a:p>
            <a:pPr lvl="1"/>
            <a:r>
              <a:rPr lang="en-US" strike="sngStrike" dirty="0" err="1"/>
              <a:t>Qtesla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(Broken)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Falcon</a:t>
            </a:r>
          </a:p>
          <a:p>
            <a:pPr lvl="1"/>
            <a:endParaRPr lang="en-US" dirty="0"/>
          </a:p>
          <a:p>
            <a:r>
              <a:rPr lang="en-US" dirty="0"/>
              <a:t>Symmetric</a:t>
            </a:r>
          </a:p>
          <a:p>
            <a:pPr lvl="1"/>
            <a:r>
              <a:rPr lang="en-US" dirty="0" err="1"/>
              <a:t>Sphincs</a:t>
            </a:r>
            <a:r>
              <a:rPr lang="en-US" dirty="0"/>
              <a:t>+</a:t>
            </a:r>
          </a:p>
          <a:p>
            <a:pPr lvl="1"/>
            <a:r>
              <a:rPr lang="en-US" dirty="0"/>
              <a:t>Picnic</a:t>
            </a:r>
          </a:p>
          <a:p>
            <a:pPr lvl="1"/>
            <a:endParaRPr lang="en-US" dirty="0"/>
          </a:p>
          <a:p>
            <a:r>
              <a:rPr lang="en-US" dirty="0"/>
              <a:t>Multivariate</a:t>
            </a:r>
          </a:p>
          <a:p>
            <a:pPr lvl="1"/>
            <a:r>
              <a:rPr lang="en-US" dirty="0"/>
              <a:t>GEMSS</a:t>
            </a:r>
          </a:p>
          <a:p>
            <a:pPr lvl="1"/>
            <a:r>
              <a:rPr lang="en-US" dirty="0"/>
              <a:t>Rainbow</a:t>
            </a:r>
          </a:p>
          <a:p>
            <a:pPr lvl="1"/>
            <a:r>
              <a:rPr lang="en-US" strike="sngStrike" dirty="0"/>
              <a:t>LUOV 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(Broken)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strike="sngStrike" dirty="0"/>
              <a:t>MQDSS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(Broken)</a:t>
            </a:r>
            <a:endParaRPr lang="en-US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9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7C7C-0B6F-464C-9353-FB84A8AC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have six left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8D5A5-EA7C-9C4A-9DC2-C182010B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Lattice-based</a:t>
            </a:r>
          </a:p>
          <a:p>
            <a:pPr lvl="1"/>
            <a:r>
              <a:rPr lang="en-US" dirty="0" err="1"/>
              <a:t>Dilithium</a:t>
            </a:r>
            <a:r>
              <a:rPr lang="en-US" dirty="0"/>
              <a:t>		} These are very different schemes, even though based on</a:t>
            </a:r>
          </a:p>
          <a:p>
            <a:pPr lvl="1"/>
            <a:r>
              <a:rPr lang="en-US" dirty="0"/>
              <a:t>Falcon		} the same underlying kind of problem.</a:t>
            </a:r>
          </a:p>
          <a:p>
            <a:pPr lvl="1"/>
            <a:endParaRPr lang="en-US" dirty="0"/>
          </a:p>
          <a:p>
            <a:r>
              <a:rPr lang="en-US" dirty="0"/>
              <a:t>Symmetric</a:t>
            </a:r>
          </a:p>
          <a:p>
            <a:pPr lvl="1"/>
            <a:r>
              <a:rPr lang="en-US" dirty="0" err="1"/>
              <a:t>Sphincs</a:t>
            </a:r>
            <a:r>
              <a:rPr lang="en-US" dirty="0"/>
              <a:t>+		} These have almost nothing in common with each other</a:t>
            </a:r>
          </a:p>
          <a:p>
            <a:pPr lvl="1"/>
            <a:r>
              <a:rPr lang="en-US" dirty="0"/>
              <a:t>Picnic		} except huge, slow signatures.</a:t>
            </a:r>
          </a:p>
          <a:p>
            <a:pPr lvl="1"/>
            <a:endParaRPr lang="en-US" dirty="0"/>
          </a:p>
          <a:p>
            <a:r>
              <a:rPr lang="en-US" dirty="0"/>
              <a:t>Multivariate</a:t>
            </a:r>
          </a:p>
          <a:p>
            <a:pPr lvl="1"/>
            <a:r>
              <a:rPr lang="en-US" dirty="0"/>
              <a:t>GEMSS		} These also look pretty different to me, but I’m not confident</a:t>
            </a:r>
          </a:p>
          <a:p>
            <a:pPr lvl="1"/>
            <a:r>
              <a:rPr lang="en-US" dirty="0"/>
              <a:t>Rainbow		} in my assessment.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5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740C-5FED-BF4B-A4B6-EAC72C4B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E8797-B8DB-6443-A892-C4CBCABE0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Lattice-based</a:t>
            </a:r>
          </a:p>
          <a:p>
            <a:pPr lvl="1"/>
            <a:r>
              <a:rPr lang="en-US" dirty="0" err="1"/>
              <a:t>Dilithium</a:t>
            </a:r>
            <a:r>
              <a:rPr lang="en-US" dirty="0"/>
              <a:t>		} Reasonable performance on sign and verify.</a:t>
            </a:r>
          </a:p>
          <a:p>
            <a:pPr lvl="1"/>
            <a:r>
              <a:rPr lang="en-US" dirty="0"/>
              <a:t>Falcon		} PK and signature bigger than RSA/ECDSA but not too bad.</a:t>
            </a:r>
          </a:p>
          <a:p>
            <a:r>
              <a:rPr lang="en-US" dirty="0"/>
              <a:t>Symmetric</a:t>
            </a:r>
          </a:p>
          <a:p>
            <a:pPr lvl="1"/>
            <a:r>
              <a:rPr lang="en-US" dirty="0" err="1"/>
              <a:t>Sphincs</a:t>
            </a:r>
            <a:r>
              <a:rPr lang="en-US" dirty="0"/>
              <a:t>+		} Tiny public keys, enormous signatures.  Very slow. </a:t>
            </a:r>
          </a:p>
          <a:p>
            <a:pPr lvl="1"/>
            <a:r>
              <a:rPr lang="en-US" dirty="0"/>
              <a:t>Picnic		} Security based on symmetric crypto.</a:t>
            </a:r>
          </a:p>
          <a:p>
            <a:r>
              <a:rPr lang="en-US" dirty="0"/>
              <a:t>Multivariate</a:t>
            </a:r>
          </a:p>
          <a:p>
            <a:pPr lvl="1"/>
            <a:r>
              <a:rPr lang="en-US" dirty="0"/>
              <a:t>GEMSS		} Huge public keys, tiny signatures.  </a:t>
            </a:r>
          </a:p>
          <a:p>
            <a:pPr lvl="1"/>
            <a:r>
              <a:rPr lang="en-US" dirty="0"/>
              <a:t>Rainbow		} Fast signing and verifying.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8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7D4F-140A-AF4A-8614-25F3B0EB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What does it look like to put these into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2402E-312B-C647-AC6A-8CC00F164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TLS</a:t>
            </a:r>
          </a:p>
          <a:p>
            <a:r>
              <a:rPr lang="en-US" dirty="0"/>
              <a:t>Code signing</a:t>
            </a:r>
          </a:p>
          <a:p>
            <a:r>
              <a:rPr lang="en-US" dirty="0"/>
              <a:t>Firmware updates</a:t>
            </a:r>
          </a:p>
          <a:p>
            <a:r>
              <a:rPr lang="en-US" dirty="0"/>
              <a:t>Signed email</a:t>
            </a:r>
          </a:p>
          <a:p>
            <a:r>
              <a:rPr lang="en-US" dirty="0"/>
              <a:t>Signed logs and </a:t>
            </a:r>
            <a:r>
              <a:rPr lang="en-US" dirty="0" err="1"/>
              <a:t>logcrypt</a:t>
            </a:r>
            <a:endParaRPr lang="en-US" dirty="0"/>
          </a:p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942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13878-AE92-EC4B-9330-B19F4A94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make PQ signatures work in current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9FC28-CA5B-2942-AF22-C48719937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Will the signature and public key sizes fit?</a:t>
            </a:r>
          </a:p>
          <a:p>
            <a:endParaRPr lang="en-US" dirty="0"/>
          </a:p>
          <a:p>
            <a:r>
              <a:rPr lang="en-US" dirty="0"/>
              <a:t>Are they fast enough?</a:t>
            </a:r>
          </a:p>
          <a:p>
            <a:endParaRPr lang="en-US" dirty="0"/>
          </a:p>
          <a:p>
            <a:r>
              <a:rPr lang="en-US" dirty="0"/>
              <a:t>Do they take too many resources to implement?</a:t>
            </a:r>
          </a:p>
        </p:txBody>
      </p:sp>
    </p:spTree>
    <p:extLst>
      <p:ext uri="{BB962C8B-B14F-4D97-AF65-F5344CB8AC3E}">
        <p14:creationId xmlns:p14="http://schemas.microsoft.com/office/powerpoint/2010/main" val="3105289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694C-139A-AE4A-847B-FD8B4D6B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answer this: compare with RSA and EDDSA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27513-95BE-064F-8FE3-581D70F42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RSA</a:t>
            </a:r>
          </a:p>
          <a:p>
            <a:r>
              <a:rPr lang="en-US" dirty="0"/>
              <a:t>Easy to compare 3K RSA with sizes of PQ signatures</a:t>
            </a:r>
          </a:p>
          <a:p>
            <a:r>
              <a:rPr lang="en-US" dirty="0"/>
              <a:t>We know we can make stuff work with RSA-sized PKs and sigs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EDDSA</a:t>
            </a:r>
          </a:p>
          <a:p>
            <a:r>
              <a:rPr lang="en-US" dirty="0"/>
              <a:t>Fast and efficient modern signature scheme</a:t>
            </a:r>
          </a:p>
          <a:p>
            <a:r>
              <a:rPr lang="en-US" dirty="0"/>
              <a:t>Faster signing, slower verification</a:t>
            </a:r>
          </a:p>
          <a:p>
            <a:r>
              <a:rPr lang="en-US" dirty="0"/>
              <a:t>Smaller keys and signatures</a:t>
            </a:r>
          </a:p>
          <a:p>
            <a:r>
              <a:rPr lang="en-US" dirty="0"/>
              <a:t>SUPERCOP data always includes this algorithm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3582-28AA-974D-A19F-9A7F2672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Bigger does Everything 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B1D11-C668-0249-846E-17A9F080A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keys and signatures will get bigger</a:t>
            </a:r>
          </a:p>
          <a:p>
            <a:pPr lvl="1"/>
            <a:r>
              <a:rPr lang="en-US" dirty="0"/>
              <a:t>Some schemes: not so bad</a:t>
            </a:r>
          </a:p>
          <a:p>
            <a:pPr lvl="1"/>
            <a:r>
              <a:rPr lang="en-US" dirty="0"/>
              <a:t>Others are pretty awful.</a:t>
            </a:r>
          </a:p>
          <a:p>
            <a:pPr lvl="1"/>
            <a:endParaRPr lang="en-US" dirty="0"/>
          </a:p>
          <a:p>
            <a:r>
              <a:rPr lang="en-US" dirty="0"/>
              <a:t>Some applications only care about signature size</a:t>
            </a:r>
          </a:p>
          <a:p>
            <a:r>
              <a:rPr lang="en-US" dirty="0"/>
              <a:t>…others care about PK and signatures….</a:t>
            </a:r>
          </a:p>
          <a:p>
            <a:endParaRPr lang="en-US" dirty="0"/>
          </a:p>
          <a:p>
            <a:r>
              <a:rPr lang="en-US" dirty="0"/>
              <a:t>Private key size only matters for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234806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2A1FBD6-E748-4FB5-BE04-D5AC8FC1F505}"/>
</file>

<file path=customXml/itemProps2.xml><?xml version="1.0" encoding="utf-8"?>
<ds:datastoreItem xmlns:ds="http://schemas.openxmlformats.org/officeDocument/2006/customXml" ds:itemID="{C9A2D8A4-5FEC-45FD-84C4-B96375439819}"/>
</file>

<file path=customXml/itemProps3.xml><?xml version="1.0" encoding="utf-8"?>
<ds:datastoreItem xmlns:ds="http://schemas.openxmlformats.org/officeDocument/2006/customXml" ds:itemID="{1D0FFB5B-32A8-4C32-BC3C-C21B3B70A64E}"/>
</file>

<file path=docProps/app.xml><?xml version="1.0" encoding="utf-8"?>
<Properties xmlns="http://schemas.openxmlformats.org/officeDocument/2006/extended-properties" xmlns:vt="http://schemas.openxmlformats.org/officeDocument/2006/docPropsVTypes">
  <TotalTime>8602</TotalTime>
  <Words>1667</Words>
  <Application>Microsoft Macintosh PowerPoint</Application>
  <PresentationFormat>Widescreen</PresentationFormat>
  <Paragraphs>654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Performance of PQ Sigs</vt:lpstr>
      <vt:lpstr>Remaining PQ Signatures</vt:lpstr>
      <vt:lpstr>Remaining PQ Signatures</vt:lpstr>
      <vt:lpstr>So we have six left</vt:lpstr>
      <vt:lpstr>Properties</vt:lpstr>
      <vt:lpstr>What does it look like to put these into use?</vt:lpstr>
      <vt:lpstr>Can we make PQ signatures work in current world?</vt:lpstr>
      <vt:lpstr>To answer this: compare with RSA and EDDSA</vt:lpstr>
      <vt:lpstr>How Much Bigger does Everything Get?</vt:lpstr>
      <vt:lpstr>How Big are Signatures and Keys?</vt:lpstr>
      <vt:lpstr>Comparing with RSA*</vt:lpstr>
      <vt:lpstr>What Happens When We Go To Level 5*?</vt:lpstr>
      <vt:lpstr>Takeaways from size comparisons</vt:lpstr>
      <vt:lpstr>How Much Slower Does Everything Get?</vt:lpstr>
      <vt:lpstr>Performance on Intel/AMD Desktop Machines*</vt:lpstr>
      <vt:lpstr>How about 64-bit ARM processors*?</vt:lpstr>
      <vt:lpstr>Living on the Low End: 32-bit ARMs</vt:lpstr>
      <vt:lpstr>Across platforms: Signing*,+</vt:lpstr>
      <vt:lpstr>Across platforms: verifying*,+</vt:lpstr>
      <vt:lpstr>Across Platforms: Signing+Verifying*,+</vt:lpstr>
      <vt:lpstr>How many EDDSA sigs for one PQ sig*?</vt:lpstr>
      <vt:lpstr>How many EDDSA verifies for one PQ verify*?</vt:lpstr>
      <vt:lpstr>How About Level 5 Security?</vt:lpstr>
      <vt:lpstr>PQM4 Data—Data on low-end ARMs</vt:lpstr>
      <vt:lpstr>Comparing with Supercop Data</vt:lpstr>
      <vt:lpstr>PQM4: Working Memory Needed to Operate (bytes)</vt:lpstr>
      <vt:lpstr>Takeaways from Performance Comparison</vt:lpstr>
      <vt:lpstr>Takeaways: Comparing Signatures</vt:lpstr>
      <vt:lpstr>Based on Performance/Size Only….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PQ Sigs</dc:title>
  <dc:creator>Kelsey, John M. (Fed)</dc:creator>
  <cp:lastModifiedBy>Kelsey, John M. (Fed)</cp:lastModifiedBy>
  <cp:revision>33</cp:revision>
  <dcterms:created xsi:type="dcterms:W3CDTF">2020-03-27T21:43:17Z</dcterms:created>
  <dcterms:modified xsi:type="dcterms:W3CDTF">2020-04-07T04:37:31Z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