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77" r:id="rId5"/>
    <p:sldId id="266" r:id="rId6"/>
    <p:sldId id="267" r:id="rId7"/>
    <p:sldId id="268" r:id="rId8"/>
    <p:sldId id="269" r:id="rId9"/>
    <p:sldId id="261" r:id="rId10"/>
    <p:sldId id="262" r:id="rId11"/>
    <p:sldId id="264" r:id="rId12"/>
    <p:sldId id="260" r:id="rId13"/>
    <p:sldId id="265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96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Rainbow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Virtuous or heading for prism?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76423" y="4276030"/>
            <a:ext cx="50120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DANIEL </a:t>
            </a:r>
            <a:r>
              <a:rPr lang="en-US" sz="1400" dirty="0" smtClean="0"/>
              <a:t>SMITH-TONE adding to the presentation of QUYNH DANG  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3056351" y="5085567"/>
            <a:ext cx="3573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For internal use only… unlike a hairdryer.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72951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Attack (more to say)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different types of variables in Rainbow</a:t>
            </a:r>
          </a:p>
          <a:p>
            <a:pPr lvl="1"/>
            <a:r>
              <a:rPr lang="en-US" dirty="0" smtClean="0"/>
              <a:t>Maybe could benefit from tri-degree analysis, but</a:t>
            </a:r>
          </a:p>
          <a:p>
            <a:pPr lvl="2"/>
            <a:r>
              <a:rPr lang="en-US" dirty="0" smtClean="0"/>
              <a:t>We don’t have our hands on the variables like with </a:t>
            </a:r>
            <a:r>
              <a:rPr lang="en-US" dirty="0" err="1" smtClean="0"/>
              <a:t>MinRank</a:t>
            </a:r>
            <a:endParaRPr lang="en-US" dirty="0" smtClean="0"/>
          </a:p>
          <a:p>
            <a:pPr lvl="2"/>
            <a:r>
              <a:rPr lang="en-US" dirty="0" smtClean="0"/>
              <a:t>The best method will still involve fixing variables which fully randomizes the system.</a:t>
            </a:r>
          </a:p>
          <a:p>
            <a:r>
              <a:rPr lang="en-US" dirty="0" smtClean="0"/>
              <a:t>So it looks like the provided analysis with fixing variables is correct.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444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Rainbow Band Separation Attack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41412" y="2249486"/>
                <a:ext cx="9905999" cy="3736785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Solve for matrices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dirty="0" smtClean="0"/>
                  <a:t> such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dirty="0" smtClean="0"/>
                  <a:t> has zeros in the right places.</a:t>
                </a:r>
              </a:p>
              <a:p>
                <a:pPr lvl="1"/>
                <a:r>
                  <a:rPr lang="en-US" dirty="0" smtClean="0"/>
                  <a:t>Can do this for one particular row and column w/ a moderate sized quad. system.</a:t>
                </a:r>
              </a:p>
              <a:p>
                <a:pPr lvl="1"/>
                <a:r>
                  <a:rPr lang="en-US" dirty="0" smtClean="0"/>
                  <a:t>Then solve for the rest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dirty="0" smtClean="0"/>
                  <a:t> linearly.</a:t>
                </a:r>
              </a:p>
              <a:p>
                <a:pPr lvl="1"/>
                <a:r>
                  <a:rPr lang="en-US" dirty="0" smtClean="0"/>
                  <a:t>System has two variable sets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lvl="2"/>
                <a:r>
                  <a:rPr lang="en-US" dirty="0" smtClean="0"/>
                  <a:t>Includes quadratic equations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/>
                  <a:t> and equations bilinear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lvl="2"/>
                <a:r>
                  <a:rPr lang="en-US" dirty="0" smtClean="0"/>
                  <a:t>So bi-degree analysis is important.</a:t>
                </a:r>
              </a:p>
              <a:p>
                <a:r>
                  <a:rPr lang="en-US" dirty="0" smtClean="0"/>
                  <a:t>Analysis provided seems to indicate correct first fall (and solving) degree.</a:t>
                </a:r>
              </a:p>
              <a:p>
                <a:pPr lvl="1"/>
                <a:r>
                  <a:rPr lang="en-US" dirty="0" smtClean="0"/>
                  <a:t>The complexity is a bit off, though, when considering bi-degree.  (I think…)</a:t>
                </a:r>
              </a:p>
              <a:p>
                <a:pPr lvl="1"/>
                <a:r>
                  <a:rPr lang="en-US" dirty="0" smtClean="0"/>
                  <a:t>Result: I think that Rainbow </a:t>
                </a:r>
                <a:r>
                  <a:rPr lang="en-US" dirty="0" err="1" smtClean="0"/>
                  <a:t>Ia</a:t>
                </a:r>
                <a:r>
                  <a:rPr lang="en-US" dirty="0" smtClean="0"/>
                  <a:t> may only require 2^120 AES operations to break.</a:t>
                </a:r>
              </a:p>
              <a:p>
                <a:pPr lvl="2"/>
                <a:r>
                  <a:rPr lang="en-US" dirty="0" smtClean="0"/>
                  <a:t>Effect: Need to increase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 smtClean="0"/>
                  <a:t> by either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 smtClean="0"/>
                  <a:t> 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dirty="0" smtClean="0"/>
                  <a:t>.  (I haven’t completed the analysis yet.)</a:t>
                </a:r>
              </a:p>
              <a:p>
                <a:pPr lvl="3"/>
                <a:r>
                  <a:rPr lang="en-US" dirty="0" smtClean="0"/>
                  <a:t>PK size should increase by about 6 to 20-something KB.  Timings should be about same.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1412" y="2249486"/>
                <a:ext cx="9905999" cy="3736785"/>
              </a:xfrm>
              <a:blipFill>
                <a:blip r:embed="rId2"/>
                <a:stretch>
                  <a:fillRect l="-862" t="-24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1452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Forum comments round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Supercop</a:t>
            </a:r>
            <a:r>
              <a:rPr lang="en-US" dirty="0" smtClean="0"/>
              <a:t> data is pre-round 2.  (Don’t know if updated…)</a:t>
            </a:r>
          </a:p>
          <a:p>
            <a:r>
              <a:rPr lang="en-US" dirty="0" smtClean="0"/>
              <a:t>Comment from Dan </a:t>
            </a:r>
            <a:r>
              <a:rPr lang="en-US" dirty="0" err="1" smtClean="0"/>
              <a:t>RainbowIa</a:t>
            </a:r>
            <a:r>
              <a:rPr lang="en-US" dirty="0" smtClean="0"/>
              <a:t>/avx2 is almost 7x faster than /portable.</a:t>
            </a:r>
          </a:p>
          <a:p>
            <a:r>
              <a:rPr lang="en-US" dirty="0" smtClean="0"/>
              <a:t>Bo-Yin submitted cycle counts for </a:t>
            </a:r>
            <a:r>
              <a:rPr lang="en-US" dirty="0" err="1" smtClean="0"/>
              <a:t>Ia</a:t>
            </a:r>
            <a:r>
              <a:rPr lang="en-US" dirty="0" smtClean="0"/>
              <a:t> on Cortex M4.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136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Patent </a:t>
            </a:r>
            <a:r>
              <a:rPr lang="en-US" dirty="0"/>
              <a:t>US </a:t>
            </a:r>
            <a:r>
              <a:rPr lang="en-US" dirty="0" smtClean="0"/>
              <a:t>7158636, expires 2024</a:t>
            </a:r>
          </a:p>
          <a:p>
            <a:r>
              <a:rPr lang="en-US" dirty="0" smtClean="0"/>
              <a:t>Patent </a:t>
            </a:r>
            <a:r>
              <a:rPr lang="en-US" dirty="0"/>
              <a:t>US </a:t>
            </a:r>
            <a:r>
              <a:rPr lang="en-US" dirty="0" smtClean="0"/>
              <a:t>7961876, expires 2028</a:t>
            </a:r>
          </a:p>
          <a:p>
            <a:r>
              <a:rPr lang="en-US" dirty="0" smtClean="0"/>
              <a:t>Patent </a:t>
            </a:r>
            <a:r>
              <a:rPr lang="en-US" dirty="0"/>
              <a:t>A</a:t>
            </a:r>
            <a:r>
              <a:rPr lang="en-US" dirty="0" smtClean="0"/>
              <a:t>pplication </a:t>
            </a:r>
            <a:r>
              <a:rPr lang="en-US" dirty="0"/>
              <a:t>US </a:t>
            </a:r>
            <a:r>
              <a:rPr lang="en-US" dirty="0" smtClean="0"/>
              <a:t>15/562034</a:t>
            </a:r>
          </a:p>
          <a:p>
            <a:r>
              <a:rPr lang="en-US" dirty="0" smtClean="0"/>
              <a:t>All of the above Ding claims apply to Rainbow and </a:t>
            </a:r>
            <a:r>
              <a:rPr lang="en-US" dirty="0" err="1" smtClean="0"/>
              <a:t>Gui</a:t>
            </a:r>
            <a:r>
              <a:rPr lang="en-US" dirty="0" smtClean="0"/>
              <a:t> (which is +/- </a:t>
            </a:r>
            <a:r>
              <a:rPr lang="en-US" dirty="0" err="1" smtClean="0"/>
              <a:t>GeMSS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874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Rainbow looks fairly solid, but there have been a few sloppy mistakes.</a:t>
            </a:r>
          </a:p>
          <a:p>
            <a:pPr lvl="1"/>
            <a:r>
              <a:rPr lang="en-US" dirty="0" smtClean="0"/>
              <a:t>Mistake in the RBS attack seems to make a slight but practical difference.</a:t>
            </a:r>
          </a:p>
          <a:p>
            <a:pPr lvl="1"/>
            <a:r>
              <a:rPr lang="en-US" dirty="0" smtClean="0"/>
              <a:t>The others are less consequential.</a:t>
            </a:r>
          </a:p>
          <a:p>
            <a:pPr lvl="1"/>
            <a:r>
              <a:rPr lang="en-US" dirty="0" smtClean="0"/>
              <a:t>On the bright side, these analyses seem fairly tight now.</a:t>
            </a:r>
          </a:p>
          <a:p>
            <a:pPr lvl="2"/>
            <a:r>
              <a:rPr lang="en-US" dirty="0" smtClean="0"/>
              <a:t>RBS complexity by my calculation matches experimental data from 2010.</a:t>
            </a:r>
          </a:p>
          <a:p>
            <a:r>
              <a:rPr lang="en-US" dirty="0" smtClean="0"/>
              <a:t>Rainbow seems to fill some roles better than other schemes.</a:t>
            </a:r>
          </a:p>
          <a:p>
            <a:pPr lvl="1"/>
            <a:r>
              <a:rPr lang="en-US" dirty="0" smtClean="0"/>
              <a:t>Seems better than </a:t>
            </a:r>
            <a:r>
              <a:rPr lang="en-US" dirty="0" err="1" smtClean="0"/>
              <a:t>GeMSS</a:t>
            </a:r>
            <a:r>
              <a:rPr lang="en-US" dirty="0" smtClean="0"/>
              <a:t>, but both probably pretty solid.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35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Multivariate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MQ-problem is NP-complete over finite fields.</a:t>
            </a:r>
          </a:p>
          <a:p>
            <a:r>
              <a:rPr lang="en-US" dirty="0" smtClean="0"/>
              <a:t>No average case-worst case reduction</a:t>
            </a:r>
          </a:p>
          <a:p>
            <a:pPr lvl="1"/>
            <a:r>
              <a:rPr lang="en-US" dirty="0" smtClean="0"/>
              <a:t>How many experiments showing random cases behave similarly? Say n=1000000.</a:t>
            </a:r>
          </a:p>
          <a:p>
            <a:pPr lvl="1"/>
            <a:r>
              <a:rPr lang="en-US" dirty="0" smtClean="0"/>
              <a:t>Hypothesis testing – if 1 in 1.5 million instances is easy we may not see it in n trials.</a:t>
            </a:r>
          </a:p>
          <a:p>
            <a:pPr lvl="1"/>
            <a:r>
              <a:rPr lang="en-US" dirty="0" smtClean="0"/>
              <a:t>Real average case complexity depends on verity of maximal rank conjectures.</a:t>
            </a:r>
          </a:p>
          <a:p>
            <a:r>
              <a:rPr lang="en-US" dirty="0" smtClean="0"/>
              <a:t>Multivariate schemes have no provable security reduction to MQ…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655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 do they?... </a:t>
            </a:r>
            <a:r>
              <a:rPr lang="en-US" sz="1000" dirty="0" smtClean="0"/>
              <a:t>(the answer is no)</a:t>
            </a:r>
            <a:endParaRPr lang="en-US" sz="1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41412" y="1877568"/>
                <a:ext cx="9905999" cy="3913633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 smtClean="0"/>
                  <a:t>Consider SVP</a:t>
                </a:r>
                <a14:m>
                  <m:oMath xmlns:m="http://schemas.openxmlformats.org/officeDocument/2006/math">
                    <m:r>
                      <a:rPr lang="en-US" b="0" i="1" baseline="-25000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dirty="0"/>
                  <a:t> – NP-complete </a:t>
                </a:r>
              </a:p>
              <a:p>
                <a:pPr lvl="1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lg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⁡(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dirty="0" smtClean="0"/>
                  <a:t> – co-NP and unlikely to be NP-hard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dirty="0" smtClean="0"/>
                  <a:t> – P</a:t>
                </a:r>
                <a:endParaRPr lang="en-US" dirty="0" smtClean="0"/>
              </a:p>
              <a:p>
                <a:r>
                  <a:rPr lang="en-US" dirty="0" smtClean="0"/>
                  <a:t>MQ(n </a:t>
                </a:r>
                <a:r>
                  <a:rPr lang="en-US" dirty="0" err="1" smtClean="0"/>
                  <a:t>vars</a:t>
                </a:r>
                <a:r>
                  <a:rPr lang="en-US" dirty="0" smtClean="0"/>
                  <a:t>, m </a:t>
                </a:r>
                <a:r>
                  <a:rPr lang="en-US" dirty="0" err="1" smtClean="0"/>
                  <a:t>eqs</a:t>
                </a:r>
                <a:r>
                  <a:rPr lang="en-US" dirty="0" smtClean="0"/>
                  <a:t>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– P  (Linearization, KS’99)</a:t>
                </a:r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– NP-complete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– </a:t>
                </a:r>
                <a:r>
                  <a:rPr lang="en-US" dirty="0" smtClean="0"/>
                  <a:t>P  (UOV-related algorithm, CHMT’14)</a:t>
                </a:r>
              </a:p>
              <a:p>
                <a:r>
                  <a:rPr lang="en-US" dirty="0" smtClean="0"/>
                  <a:t>With the correct choice of n and m even random systems have UOV structure</a:t>
                </a:r>
              </a:p>
              <a:p>
                <a:pPr lvl="1"/>
                <a:r>
                  <a:rPr lang="en-US" dirty="0" smtClean="0"/>
                  <a:t>Requires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 smtClean="0"/>
                  <a:t>.</a:t>
                </a: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1412" y="1877568"/>
                <a:ext cx="9905999" cy="3913633"/>
              </a:xfrm>
              <a:blipFill>
                <a:blip r:embed="rId2"/>
                <a:stretch>
                  <a:fillRect l="-615" t="-18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3207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Rainbow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Multivariate signature scheme based on UOV</a:t>
            </a:r>
          </a:p>
          <a:p>
            <a:r>
              <a:rPr lang="en-US" dirty="0" smtClean="0"/>
              <a:t>Small signatures, fast verification and signing</a:t>
            </a:r>
          </a:p>
          <a:p>
            <a:r>
              <a:rPr lang="en-US" dirty="0" smtClean="0"/>
              <a:t>Very large public key</a:t>
            </a:r>
          </a:p>
          <a:p>
            <a:r>
              <a:rPr lang="en-US" dirty="0" smtClean="0"/>
              <a:t>Been around since 2005, unchanged except for parameter size</a:t>
            </a:r>
          </a:p>
          <a:p>
            <a:r>
              <a:rPr lang="en-US" dirty="0" smtClean="0"/>
              <a:t>Original paper cited 332 times according to Google Scholar</a:t>
            </a:r>
          </a:p>
          <a:p>
            <a:r>
              <a:rPr lang="en-US" dirty="0" smtClean="0"/>
              <a:t>Several attack methods applicable</a:t>
            </a:r>
          </a:p>
          <a:p>
            <a:pPr lvl="1"/>
            <a:r>
              <a:rPr lang="en-US" dirty="0" smtClean="0"/>
              <a:t>Large “attack surface” = good reason for skepticism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696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Quadratic Equations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426" y="2330509"/>
            <a:ext cx="1428949" cy="142894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925" y="2330508"/>
            <a:ext cx="1428949" cy="14289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07426" y="3992879"/>
            <a:ext cx="3197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Layer 1				Layer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134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Cryptanalysis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Direct attack  (more to say, but nothing new)</a:t>
            </a:r>
          </a:p>
          <a:p>
            <a:r>
              <a:rPr lang="en-US" dirty="0" err="1" smtClean="0"/>
              <a:t>MinRank</a:t>
            </a:r>
            <a:r>
              <a:rPr lang="en-US" dirty="0" smtClean="0"/>
              <a:t>  (something new)</a:t>
            </a:r>
          </a:p>
          <a:p>
            <a:r>
              <a:rPr lang="en-US" dirty="0" smtClean="0"/>
              <a:t>High Rank  (nothing new)</a:t>
            </a:r>
          </a:p>
          <a:p>
            <a:r>
              <a:rPr lang="en-US" dirty="0" smtClean="0"/>
              <a:t>UOV attack (nothing new)</a:t>
            </a:r>
          </a:p>
          <a:p>
            <a:r>
              <a:rPr lang="en-US" dirty="0" smtClean="0"/>
              <a:t>Rainbow Band Separation Attack (something new, probably breaks </a:t>
            </a:r>
            <a:r>
              <a:rPr lang="en-US" dirty="0" err="1" smtClean="0"/>
              <a:t>Ia</a:t>
            </a:r>
            <a:r>
              <a:rPr lang="en-US" dirty="0" smtClean="0"/>
              <a:t> slightly)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04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“something </a:t>
            </a:r>
            <a:r>
              <a:rPr lang="en-US" dirty="0" err="1" smtClean="0"/>
              <a:t>new”’s</a:t>
            </a:r>
            <a:r>
              <a:rPr lang="en-US" dirty="0" smtClean="0"/>
              <a:t>  (‘?)?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Common problem affecting </a:t>
            </a:r>
            <a:r>
              <a:rPr lang="en-US" dirty="0" err="1" smtClean="0"/>
              <a:t>GeMSS</a:t>
            </a:r>
            <a:r>
              <a:rPr lang="en-US" dirty="0" smtClean="0"/>
              <a:t>, Rainbow and ROLLO:</a:t>
            </a:r>
          </a:p>
          <a:p>
            <a:pPr lvl="1"/>
            <a:r>
              <a:rPr lang="en-US" dirty="0" smtClean="0"/>
              <a:t>Generic analysis of </a:t>
            </a:r>
            <a:r>
              <a:rPr lang="en-US" dirty="0" err="1" smtClean="0"/>
              <a:t>Grobner</a:t>
            </a:r>
            <a:r>
              <a:rPr lang="en-US" dirty="0" smtClean="0"/>
              <a:t> basis complexity not sufficiently tight for non-generic systems.</a:t>
            </a:r>
          </a:p>
          <a:p>
            <a:pPr lvl="1"/>
            <a:r>
              <a:rPr lang="en-US" dirty="0" smtClean="0"/>
              <a:t>Okay, in the case of </a:t>
            </a:r>
            <a:r>
              <a:rPr lang="en-US" dirty="0" err="1" smtClean="0"/>
              <a:t>MinRank</a:t>
            </a:r>
            <a:r>
              <a:rPr lang="en-US" dirty="0" smtClean="0"/>
              <a:t> we have a better modeling that makes better algorithms.</a:t>
            </a:r>
          </a:p>
          <a:p>
            <a:r>
              <a:rPr lang="en-US" dirty="0" smtClean="0"/>
              <a:t>Exact issue.  Some of the quadratic systems are bilinear or partially bilinear.</a:t>
            </a:r>
          </a:p>
          <a:p>
            <a:pPr lvl="1"/>
            <a:r>
              <a:rPr lang="en-US" dirty="0" smtClean="0"/>
              <a:t>It is possible to do an analysis using the same standard assumptions with more specificity.</a:t>
            </a:r>
          </a:p>
          <a:p>
            <a:pPr lvl="1"/>
            <a:r>
              <a:rPr lang="en-US" dirty="0" smtClean="0"/>
              <a:t>Often the standard formulae compute first fall degree correctly, but</a:t>
            </a:r>
          </a:p>
          <a:p>
            <a:pPr lvl="2"/>
            <a:r>
              <a:rPr lang="en-US" dirty="0" smtClean="0"/>
              <a:t>First fall degree tells us at what degree we get interesting relations and often solve,</a:t>
            </a:r>
          </a:p>
          <a:p>
            <a:pPr lvl="2"/>
            <a:r>
              <a:rPr lang="en-US" dirty="0" smtClean="0"/>
              <a:t>More important is solving bi-degree with partially bilinear systems.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6726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Degree analysis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717" y="2097088"/>
            <a:ext cx="6097389" cy="2032463"/>
          </a:xfrm>
        </p:spPr>
      </p:pic>
      <p:sp>
        <p:nvSpPr>
          <p:cNvPr id="6" name="TextBox 5"/>
          <p:cNvSpPr txBox="1"/>
          <p:nvPr/>
        </p:nvSpPr>
        <p:spPr>
          <a:xfrm>
            <a:off x="3045717" y="4328160"/>
            <a:ext cx="6249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Analysis of Degree					     Analysis of Bi-degree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69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MinRank</a:t>
            </a:r>
            <a:r>
              <a:rPr lang="en-US" dirty="0" smtClean="0"/>
              <a:t> Changes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41412" y="1844842"/>
                <a:ext cx="9905999" cy="4539916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 smtClean="0"/>
                  <a:t>Use a new modeling of </a:t>
                </a:r>
                <a:r>
                  <a:rPr lang="en-US" sz="2000" dirty="0" err="1" smtClean="0"/>
                  <a:t>MinRank</a:t>
                </a:r>
                <a:r>
                  <a:rPr lang="en-US" sz="2000" dirty="0" smtClean="0"/>
                  <a:t> based on Rank Decomposition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𝑆𝐶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1600" dirty="0" smtClean="0"/>
                  <a:t>, 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 smtClean="0"/>
                  <a:t> is the row support of the RHS.</a:t>
                </a:r>
              </a:p>
              <a:p>
                <a:pPr lvl="1"/>
                <a:r>
                  <a:rPr lang="en-US" sz="1600" dirty="0" smtClean="0"/>
                  <a:t>Support Minors Modeling – add rows of the RHS to C and the rank remains the same.</a:t>
                </a:r>
              </a:p>
              <a:p>
                <a:r>
                  <a:rPr lang="en-US" sz="2000" dirty="0" smtClean="0"/>
                  <a:t>Equations obtained are bilinear and require such an analysis.</a:t>
                </a:r>
              </a:p>
              <a:p>
                <a:pPr lvl="1"/>
                <a:r>
                  <a:rPr lang="en-US" sz="1600" dirty="0" smtClean="0"/>
                  <a:t>End result is that the complexity of </a:t>
                </a:r>
                <a:r>
                  <a:rPr lang="en-US" sz="1600" dirty="0" err="1" smtClean="0"/>
                  <a:t>MinRank</a:t>
                </a:r>
                <a:r>
                  <a:rPr lang="en-US" sz="1600" dirty="0" smtClean="0"/>
                  <a:t> on Rainbow is less than what was reported.</a:t>
                </a:r>
              </a:p>
              <a:p>
                <a:pPr lvl="1"/>
                <a:r>
                  <a:rPr lang="en-US" sz="1600" dirty="0" smtClean="0"/>
                  <a:t>Still, our </a:t>
                </a:r>
                <a:r>
                  <a:rPr lang="en-US" sz="1600" dirty="0" err="1" smtClean="0"/>
                  <a:t>MinRank</a:t>
                </a:r>
                <a:r>
                  <a:rPr lang="en-US" sz="1600" dirty="0" smtClean="0"/>
                  <a:t> numbers are never the best attack on Rainbow (at least by much).</a:t>
                </a:r>
              </a:p>
              <a:p>
                <a:r>
                  <a:rPr lang="en-US" sz="2000" dirty="0" smtClean="0"/>
                  <a:t>Important point.  There has long been a slight separation of theory and performance.</a:t>
                </a:r>
              </a:p>
              <a:p>
                <a:pPr lvl="1"/>
                <a:r>
                  <a:rPr lang="en-US" sz="1600" dirty="0" smtClean="0"/>
                  <a:t>The new numbers provide a better technique with better complexity.</a:t>
                </a:r>
              </a:p>
              <a:p>
                <a:pPr lvl="1"/>
                <a:r>
                  <a:rPr lang="en-US" sz="1600" dirty="0" smtClean="0"/>
                  <a:t>The performance of the specialized algorithms matches theory perfectly.</a:t>
                </a:r>
              </a:p>
              <a:p>
                <a:pPr lvl="1"/>
                <a:r>
                  <a:rPr lang="en-US" sz="1600" dirty="0" smtClean="0"/>
                  <a:t>The complexity matches that of direct attack closely.  (Very interesting.)</a:t>
                </a:r>
                <a:endParaRPr lang="en-US" sz="16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1412" y="1844842"/>
                <a:ext cx="9905999" cy="4539916"/>
              </a:xfrm>
              <a:blipFill>
                <a:blip r:embed="rId2"/>
                <a:stretch>
                  <a:fillRect l="-862" t="-13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47022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2" ma:contentTypeDescription="Create a new document." ma:contentTypeScope="" ma:versionID="9f5aacd843d812e22d386f32e7c7e64f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e474de1bb80a25509b77765fdfc6e9f6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EB3C5C4-AB74-42D6-99F0-CC16A357E874}"/>
</file>

<file path=customXml/itemProps2.xml><?xml version="1.0" encoding="utf-8"?>
<ds:datastoreItem xmlns:ds="http://schemas.openxmlformats.org/officeDocument/2006/customXml" ds:itemID="{91376FAF-3298-46E7-938F-391431245633}"/>
</file>

<file path=customXml/itemProps3.xml><?xml version="1.0" encoding="utf-8"?>
<ds:datastoreItem xmlns:ds="http://schemas.openxmlformats.org/officeDocument/2006/customXml" ds:itemID="{D33EE214-2717-4ACE-9082-3A6E4E393393}"/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2401</TotalTime>
  <Words>726</Words>
  <Application>Microsoft Office PowerPoint</Application>
  <PresentationFormat>Widescreen</PresentationFormat>
  <Paragraphs>95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Cambria Math</vt:lpstr>
      <vt:lpstr>Trebuchet MS</vt:lpstr>
      <vt:lpstr>Tw Cen MT</vt:lpstr>
      <vt:lpstr>Circuit</vt:lpstr>
      <vt:lpstr>Rainbow</vt:lpstr>
      <vt:lpstr>Multivariate schemes</vt:lpstr>
      <vt:lpstr>Or do they?... (the answer is no)</vt:lpstr>
      <vt:lpstr>Rainbow</vt:lpstr>
      <vt:lpstr>Structure of Quadratic Equations</vt:lpstr>
      <vt:lpstr>Cryptanalysis</vt:lpstr>
      <vt:lpstr>What are the “something new”’s  (‘?)?</vt:lpstr>
      <vt:lpstr>Degree analysis</vt:lpstr>
      <vt:lpstr>MinRank Changes</vt:lpstr>
      <vt:lpstr>Direct Attack (more to say)</vt:lpstr>
      <vt:lpstr>Rainbow Band Separation Attack</vt:lpstr>
      <vt:lpstr>Forum comments round 2</vt:lpstr>
      <vt:lpstr>IP status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MinRank</dc:title>
  <dc:creator>dcsmit11</dc:creator>
  <cp:lastModifiedBy>dcsmit11</cp:lastModifiedBy>
  <cp:revision>60</cp:revision>
  <dcterms:created xsi:type="dcterms:W3CDTF">2019-12-16T19:38:34Z</dcterms:created>
  <dcterms:modified xsi:type="dcterms:W3CDTF">2020-05-14T18:10:50Z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