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sldIdLst>
    <p:sldId id="273" r:id="rId5"/>
    <p:sldId id="291" r:id="rId6"/>
    <p:sldId id="299" r:id="rId7"/>
    <p:sldId id="257" r:id="rId8"/>
    <p:sldId id="258" r:id="rId9"/>
    <p:sldId id="259" r:id="rId10"/>
    <p:sldId id="260" r:id="rId11"/>
    <p:sldId id="292" r:id="rId12"/>
    <p:sldId id="293" r:id="rId13"/>
    <p:sldId id="294" r:id="rId14"/>
    <p:sldId id="295" r:id="rId15"/>
    <p:sldId id="296" r:id="rId16"/>
    <p:sldId id="308" r:id="rId17"/>
    <p:sldId id="309" r:id="rId18"/>
    <p:sldId id="310" r:id="rId19"/>
    <p:sldId id="297" r:id="rId20"/>
    <p:sldId id="301" r:id="rId21"/>
    <p:sldId id="304" r:id="rId22"/>
    <p:sldId id="302" r:id="rId23"/>
    <p:sldId id="305" r:id="rId24"/>
    <p:sldId id="303" r:id="rId25"/>
    <p:sldId id="282" r:id="rId26"/>
    <p:sldId id="274" r:id="rId27"/>
    <p:sldId id="288" r:id="rId28"/>
    <p:sldId id="283" r:id="rId29"/>
    <p:sldId id="289" r:id="rId30"/>
    <p:sldId id="278" r:id="rId31"/>
    <p:sldId id="280" r:id="rId32"/>
    <p:sldId id="279" r:id="rId33"/>
    <p:sldId id="281" r:id="rId34"/>
    <p:sldId id="290" r:id="rId35"/>
    <p:sldId id="284" r:id="rId36"/>
    <p:sldId id="285" r:id="rId37"/>
    <p:sldId id="286" r:id="rId38"/>
    <p:sldId id="311" r:id="rId39"/>
    <p:sldId id="287" r:id="rId40"/>
    <p:sldId id="306" r:id="rId41"/>
    <p:sldId id="30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CCAC"/>
    <a:srgbClr val="5AD8AD"/>
    <a:srgbClr val="86D8AD"/>
    <a:srgbClr val="9DD8AD"/>
    <a:srgbClr val="FF2F92"/>
    <a:srgbClr val="FF7A9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DA506E-73F3-97BA-5C90-54CBF839E3B3}" v="71" dt="2021-11-09T12:32:22.138"/>
    <p1510:client id="{F5CEF03F-725F-C93F-6C69-F1F4F0D7A69A}" v="299" dt="2021-11-08T19:06:46.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79D34-64CB-FA49-AE7C-0C0E009FA868}" type="datetimeFigureOut">
              <a:rPr lang="en-US" smtClean="0"/>
              <a:t>11/9/21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08791-BC19-B64A-B6CD-89FE8D0070AE}" type="slidenum">
              <a:rPr lang="en-US" smtClean="0"/>
              <a:t>‹#›</a:t>
            </a:fld>
            <a:endParaRPr lang="en-US"/>
          </a:p>
        </p:txBody>
      </p:sp>
    </p:spTree>
    <p:extLst>
      <p:ext uri="{BB962C8B-B14F-4D97-AF65-F5344CB8AC3E}">
        <p14:creationId xmlns:p14="http://schemas.microsoft.com/office/powerpoint/2010/main" val="169910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A08791-BC19-B64A-B6CD-89FE8D0070AE}" type="slidenum">
              <a:rPr lang="en-US" smtClean="0"/>
              <a:t>1</a:t>
            </a:fld>
            <a:endParaRPr lang="en-US"/>
          </a:p>
        </p:txBody>
      </p:sp>
    </p:spTree>
    <p:extLst>
      <p:ext uri="{BB962C8B-B14F-4D97-AF65-F5344CB8AC3E}">
        <p14:creationId xmlns:p14="http://schemas.microsoft.com/office/powerpoint/2010/main" val="3038643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clear what type of processor would be used in real-world for signing. Would it include hardware support for floating point? Cycle counts in presentation close to numbers for Haswell.</a:t>
            </a:r>
          </a:p>
        </p:txBody>
      </p:sp>
      <p:sp>
        <p:nvSpPr>
          <p:cNvPr id="4" name="Slide Number Placeholder 3"/>
          <p:cNvSpPr>
            <a:spLocks noGrp="1"/>
          </p:cNvSpPr>
          <p:nvPr>
            <p:ph type="sldNum" sz="quarter" idx="5"/>
          </p:nvPr>
        </p:nvSpPr>
        <p:spPr/>
        <p:txBody>
          <a:bodyPr/>
          <a:lstStyle/>
          <a:p>
            <a:fld id="{82A08791-BC19-B64A-B6CD-89FE8D0070AE}" type="slidenum">
              <a:rPr lang="en-US" smtClean="0"/>
              <a:t>33</a:t>
            </a:fld>
            <a:endParaRPr lang="en-US"/>
          </a:p>
        </p:txBody>
      </p:sp>
    </p:spTree>
    <p:extLst>
      <p:ext uri="{BB962C8B-B14F-4D97-AF65-F5344CB8AC3E}">
        <p14:creationId xmlns:p14="http://schemas.microsoft.com/office/powerpoint/2010/main" val="242150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449F-D32C-334D-B2DE-52D2EC7D03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124950-00E7-F447-8002-E705B41D5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AEDE36-467D-F749-A5C1-8D5014A0BC80}"/>
              </a:ext>
            </a:extLst>
          </p:cNvPr>
          <p:cNvSpPr>
            <a:spLocks noGrp="1"/>
          </p:cNvSpPr>
          <p:nvPr>
            <p:ph type="dt" sz="half" idx="10"/>
          </p:nvPr>
        </p:nvSpPr>
        <p:spPr/>
        <p:txBody>
          <a:bodyPr/>
          <a:lstStyle/>
          <a:p>
            <a:r>
              <a:rPr lang="en-US"/>
              <a:t>For internal use only</a:t>
            </a:r>
          </a:p>
        </p:txBody>
      </p:sp>
      <p:sp>
        <p:nvSpPr>
          <p:cNvPr id="5" name="Footer Placeholder 4">
            <a:extLst>
              <a:ext uri="{FF2B5EF4-FFF2-40B4-BE49-F238E27FC236}">
                <a16:creationId xmlns:a16="http://schemas.microsoft.com/office/drawing/2014/main" id="{71035591-0C0C-CB43-80FC-EDE4A1AA7977}"/>
              </a:ext>
            </a:extLst>
          </p:cNvPr>
          <p:cNvSpPr>
            <a:spLocks noGrp="1"/>
          </p:cNvSpPr>
          <p:nvPr>
            <p:ph type="ftr" sz="quarter" idx="11"/>
          </p:nvPr>
        </p:nvSpPr>
        <p:spPr/>
        <p:txBody>
          <a:bodyPr/>
          <a:lstStyle/>
          <a:p>
            <a:fld id="{C6E78423-C980-8C40-A2FA-D1425C11E944}" type="slidenum">
              <a:rPr lang="en-US" smtClean="0"/>
              <a:pPr/>
              <a:t>‹#›</a:t>
            </a:fld>
            <a:endParaRPr lang="en-US"/>
          </a:p>
        </p:txBody>
      </p:sp>
      <p:sp>
        <p:nvSpPr>
          <p:cNvPr id="6" name="Slide Number Placeholder 5">
            <a:extLst>
              <a:ext uri="{FF2B5EF4-FFF2-40B4-BE49-F238E27FC236}">
                <a16:creationId xmlns:a16="http://schemas.microsoft.com/office/drawing/2014/main" id="{2903EC74-AC00-664D-B8E8-1B854325B519}"/>
              </a:ext>
            </a:extLst>
          </p:cNvPr>
          <p:cNvSpPr>
            <a:spLocks noGrp="1"/>
          </p:cNvSpPr>
          <p:nvPr>
            <p:ph type="sldNum" sz="quarter" idx="12"/>
          </p:nvPr>
        </p:nvSpPr>
        <p:spPr/>
        <p:txBody>
          <a:bodyPr/>
          <a:lstStyle/>
          <a:p>
            <a:r>
              <a:rPr lang="en-US"/>
              <a:t>11/5/2021</a:t>
            </a:r>
          </a:p>
        </p:txBody>
      </p:sp>
    </p:spTree>
    <p:extLst>
      <p:ext uri="{BB962C8B-B14F-4D97-AF65-F5344CB8AC3E}">
        <p14:creationId xmlns:p14="http://schemas.microsoft.com/office/powerpoint/2010/main" val="3484292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796E6-32D6-D540-AD1B-AD9A74AC8F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36FF8C-2BFE-DE4C-9B45-D1996CE8F12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44C86-BDE8-1A40-86E3-E16506AC78EA}"/>
              </a:ext>
            </a:extLst>
          </p:cNvPr>
          <p:cNvSpPr>
            <a:spLocks noGrp="1"/>
          </p:cNvSpPr>
          <p:nvPr>
            <p:ph type="dt" sz="half" idx="10"/>
          </p:nvPr>
        </p:nvSpPr>
        <p:spPr/>
        <p:txBody>
          <a:bodyPr/>
          <a:lstStyle/>
          <a:p>
            <a:fld id="{7C7237C1-7358-3F48-80FC-1C6574D1BA24}" type="datetimeFigureOut">
              <a:rPr lang="en-US" smtClean="0"/>
              <a:t>11/9/21</a:t>
            </a:fld>
            <a:endParaRPr lang="en-US"/>
          </a:p>
        </p:txBody>
      </p:sp>
      <p:sp>
        <p:nvSpPr>
          <p:cNvPr id="5" name="Footer Placeholder 4">
            <a:extLst>
              <a:ext uri="{FF2B5EF4-FFF2-40B4-BE49-F238E27FC236}">
                <a16:creationId xmlns:a16="http://schemas.microsoft.com/office/drawing/2014/main" id="{AA16963E-507A-6C4D-A9BF-0C72D5BCC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E2B414-8963-A247-B0E4-4E5C964A635F}"/>
              </a:ext>
            </a:extLst>
          </p:cNvPr>
          <p:cNvSpPr>
            <a:spLocks noGrp="1"/>
          </p:cNvSpPr>
          <p:nvPr>
            <p:ph type="sldNum" sz="quarter" idx="12"/>
          </p:nvPr>
        </p:nvSpPr>
        <p:spPr/>
        <p:txBody>
          <a:bodyPr/>
          <a:lstStyle/>
          <a:p>
            <a:fld id="{C6E78423-C980-8C40-A2FA-D1425C11E944}" type="slidenum">
              <a:rPr lang="en-US" smtClean="0"/>
              <a:t>‹#›</a:t>
            </a:fld>
            <a:endParaRPr lang="en-US"/>
          </a:p>
        </p:txBody>
      </p:sp>
    </p:spTree>
    <p:extLst>
      <p:ext uri="{BB962C8B-B14F-4D97-AF65-F5344CB8AC3E}">
        <p14:creationId xmlns:p14="http://schemas.microsoft.com/office/powerpoint/2010/main" val="255775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171347-7A45-5443-9BFB-447E311686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FB2DAA-5F85-A240-BBE7-F4777AA9EDD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A51DC-EE20-C942-AE1B-CD448BB3DBD2}"/>
              </a:ext>
            </a:extLst>
          </p:cNvPr>
          <p:cNvSpPr>
            <a:spLocks noGrp="1"/>
          </p:cNvSpPr>
          <p:nvPr>
            <p:ph type="dt" sz="half" idx="10"/>
          </p:nvPr>
        </p:nvSpPr>
        <p:spPr/>
        <p:txBody>
          <a:bodyPr/>
          <a:lstStyle/>
          <a:p>
            <a:fld id="{7C7237C1-7358-3F48-80FC-1C6574D1BA24}" type="datetimeFigureOut">
              <a:rPr lang="en-US" smtClean="0"/>
              <a:t>11/9/21</a:t>
            </a:fld>
            <a:endParaRPr lang="en-US"/>
          </a:p>
        </p:txBody>
      </p:sp>
      <p:sp>
        <p:nvSpPr>
          <p:cNvPr id="5" name="Footer Placeholder 4">
            <a:extLst>
              <a:ext uri="{FF2B5EF4-FFF2-40B4-BE49-F238E27FC236}">
                <a16:creationId xmlns:a16="http://schemas.microsoft.com/office/drawing/2014/main" id="{D86BB3A0-C801-3240-9819-31524B41F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CD9A7-BB51-5140-BE52-76699A4AE010}"/>
              </a:ext>
            </a:extLst>
          </p:cNvPr>
          <p:cNvSpPr>
            <a:spLocks noGrp="1"/>
          </p:cNvSpPr>
          <p:nvPr>
            <p:ph type="sldNum" sz="quarter" idx="12"/>
          </p:nvPr>
        </p:nvSpPr>
        <p:spPr/>
        <p:txBody>
          <a:bodyPr/>
          <a:lstStyle/>
          <a:p>
            <a:fld id="{C6E78423-C980-8C40-A2FA-D1425C11E944}" type="slidenum">
              <a:rPr lang="en-US" smtClean="0"/>
              <a:t>‹#›</a:t>
            </a:fld>
            <a:endParaRPr lang="en-US"/>
          </a:p>
        </p:txBody>
      </p:sp>
    </p:spTree>
    <p:extLst>
      <p:ext uri="{BB962C8B-B14F-4D97-AF65-F5344CB8AC3E}">
        <p14:creationId xmlns:p14="http://schemas.microsoft.com/office/powerpoint/2010/main" val="2408764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15B8-AFDB-3749-8D8F-11FE4C1B34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EA14C5-1844-B547-BDBB-F384C31CD7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8C47F8-F452-D14B-BE24-5BEFB3AAEE0D}"/>
              </a:ext>
            </a:extLst>
          </p:cNvPr>
          <p:cNvSpPr>
            <a:spLocks noGrp="1"/>
          </p:cNvSpPr>
          <p:nvPr>
            <p:ph type="dt" sz="half" idx="10"/>
          </p:nvPr>
        </p:nvSpPr>
        <p:spPr/>
        <p:txBody>
          <a:bodyPr/>
          <a:lstStyle/>
          <a:p>
            <a:r>
              <a:rPr lang="en-US"/>
              <a:t>For internal use only</a:t>
            </a:r>
          </a:p>
        </p:txBody>
      </p:sp>
      <p:sp>
        <p:nvSpPr>
          <p:cNvPr id="5" name="Footer Placeholder 4">
            <a:extLst>
              <a:ext uri="{FF2B5EF4-FFF2-40B4-BE49-F238E27FC236}">
                <a16:creationId xmlns:a16="http://schemas.microsoft.com/office/drawing/2014/main" id="{92A9E8D9-EED5-9248-956B-883E802F4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F685B-4491-A143-B9DE-97C59C183EE4}"/>
              </a:ext>
            </a:extLst>
          </p:cNvPr>
          <p:cNvSpPr>
            <a:spLocks noGrp="1"/>
          </p:cNvSpPr>
          <p:nvPr>
            <p:ph type="sldNum" sz="quarter" idx="12"/>
          </p:nvPr>
        </p:nvSpPr>
        <p:spPr/>
        <p:txBody>
          <a:bodyPr/>
          <a:lstStyle/>
          <a:p>
            <a:fld id="{C6E78423-C980-8C40-A2FA-D1425C11E944}" type="slidenum">
              <a:rPr lang="en-US" smtClean="0"/>
              <a:t>‹#›</a:t>
            </a:fld>
            <a:endParaRPr lang="en-US"/>
          </a:p>
        </p:txBody>
      </p:sp>
    </p:spTree>
    <p:extLst>
      <p:ext uri="{BB962C8B-B14F-4D97-AF65-F5344CB8AC3E}">
        <p14:creationId xmlns:p14="http://schemas.microsoft.com/office/powerpoint/2010/main" val="394274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45905-BE2C-F140-8A83-A028137479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08E4AA-4257-9048-956C-720A7166CC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E742199-CD12-8543-BC77-0D8D3732D268}"/>
              </a:ext>
            </a:extLst>
          </p:cNvPr>
          <p:cNvSpPr>
            <a:spLocks noGrp="1"/>
          </p:cNvSpPr>
          <p:nvPr>
            <p:ph type="dt" sz="half" idx="10"/>
          </p:nvPr>
        </p:nvSpPr>
        <p:spPr/>
        <p:txBody>
          <a:bodyPr/>
          <a:lstStyle/>
          <a:p>
            <a:fld id="{7C7237C1-7358-3F48-80FC-1C6574D1BA24}" type="datetimeFigureOut">
              <a:rPr lang="en-US" smtClean="0"/>
              <a:t>11/9/21</a:t>
            </a:fld>
            <a:endParaRPr lang="en-US"/>
          </a:p>
        </p:txBody>
      </p:sp>
      <p:sp>
        <p:nvSpPr>
          <p:cNvPr id="5" name="Footer Placeholder 4">
            <a:extLst>
              <a:ext uri="{FF2B5EF4-FFF2-40B4-BE49-F238E27FC236}">
                <a16:creationId xmlns:a16="http://schemas.microsoft.com/office/drawing/2014/main" id="{772441DE-B09C-8B47-9807-515B367628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CF161A-BD9E-EF4D-AD4A-ECA283A5F535}"/>
              </a:ext>
            </a:extLst>
          </p:cNvPr>
          <p:cNvSpPr>
            <a:spLocks noGrp="1"/>
          </p:cNvSpPr>
          <p:nvPr>
            <p:ph type="sldNum" sz="quarter" idx="12"/>
          </p:nvPr>
        </p:nvSpPr>
        <p:spPr/>
        <p:txBody>
          <a:bodyPr/>
          <a:lstStyle/>
          <a:p>
            <a:fld id="{C6E78423-C980-8C40-A2FA-D1425C11E944}" type="slidenum">
              <a:rPr lang="en-US" smtClean="0"/>
              <a:t>‹#›</a:t>
            </a:fld>
            <a:endParaRPr lang="en-US"/>
          </a:p>
        </p:txBody>
      </p:sp>
    </p:spTree>
    <p:extLst>
      <p:ext uri="{BB962C8B-B14F-4D97-AF65-F5344CB8AC3E}">
        <p14:creationId xmlns:p14="http://schemas.microsoft.com/office/powerpoint/2010/main" val="7335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7D01F-39BB-DF4B-A24D-BF23BE4A4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AED6B9-FCAD-8443-9627-9DF556F2AB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58FD80-9AD5-3B4B-936C-021054E8589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E0B896-1956-9549-B37D-C491AD82240F}"/>
              </a:ext>
            </a:extLst>
          </p:cNvPr>
          <p:cNvSpPr>
            <a:spLocks noGrp="1"/>
          </p:cNvSpPr>
          <p:nvPr>
            <p:ph type="dt" sz="half" idx="10"/>
          </p:nvPr>
        </p:nvSpPr>
        <p:spPr/>
        <p:txBody>
          <a:bodyPr/>
          <a:lstStyle/>
          <a:p>
            <a:fld id="{7C7237C1-7358-3F48-80FC-1C6574D1BA24}" type="datetimeFigureOut">
              <a:rPr lang="en-US" smtClean="0"/>
              <a:t>11/9/21</a:t>
            </a:fld>
            <a:endParaRPr lang="en-US"/>
          </a:p>
        </p:txBody>
      </p:sp>
      <p:sp>
        <p:nvSpPr>
          <p:cNvPr id="6" name="Footer Placeholder 5">
            <a:extLst>
              <a:ext uri="{FF2B5EF4-FFF2-40B4-BE49-F238E27FC236}">
                <a16:creationId xmlns:a16="http://schemas.microsoft.com/office/drawing/2014/main" id="{870F158D-97AC-EF47-A41F-101FCA4B99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5E4E34-AF05-114E-945D-F8D3A49C394C}"/>
              </a:ext>
            </a:extLst>
          </p:cNvPr>
          <p:cNvSpPr>
            <a:spLocks noGrp="1"/>
          </p:cNvSpPr>
          <p:nvPr>
            <p:ph type="sldNum" sz="quarter" idx="12"/>
          </p:nvPr>
        </p:nvSpPr>
        <p:spPr/>
        <p:txBody>
          <a:bodyPr/>
          <a:lstStyle/>
          <a:p>
            <a:fld id="{C6E78423-C980-8C40-A2FA-D1425C11E944}" type="slidenum">
              <a:rPr lang="en-US" smtClean="0"/>
              <a:t>‹#›</a:t>
            </a:fld>
            <a:endParaRPr lang="en-US"/>
          </a:p>
        </p:txBody>
      </p:sp>
    </p:spTree>
    <p:extLst>
      <p:ext uri="{BB962C8B-B14F-4D97-AF65-F5344CB8AC3E}">
        <p14:creationId xmlns:p14="http://schemas.microsoft.com/office/powerpoint/2010/main" val="416024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41829-EC4D-6148-ABD6-908A5D0395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E51906-F1A3-E244-8186-B1078DF70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EEC7B4-EAE0-2C49-9097-E7A23ADCA9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5A1D1F-0DA9-DE44-A446-7031A0F88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47B0287-ED43-C24D-960B-BAE1D8E488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C47C67-D2FC-0341-983D-ECBBC2E57299}"/>
              </a:ext>
            </a:extLst>
          </p:cNvPr>
          <p:cNvSpPr>
            <a:spLocks noGrp="1"/>
          </p:cNvSpPr>
          <p:nvPr>
            <p:ph type="dt" sz="half" idx="10"/>
          </p:nvPr>
        </p:nvSpPr>
        <p:spPr/>
        <p:txBody>
          <a:bodyPr/>
          <a:lstStyle/>
          <a:p>
            <a:fld id="{7C7237C1-7358-3F48-80FC-1C6574D1BA24}" type="datetimeFigureOut">
              <a:rPr lang="en-US" smtClean="0"/>
              <a:t>11/9/21</a:t>
            </a:fld>
            <a:endParaRPr lang="en-US"/>
          </a:p>
        </p:txBody>
      </p:sp>
      <p:sp>
        <p:nvSpPr>
          <p:cNvPr id="8" name="Footer Placeholder 7">
            <a:extLst>
              <a:ext uri="{FF2B5EF4-FFF2-40B4-BE49-F238E27FC236}">
                <a16:creationId xmlns:a16="http://schemas.microsoft.com/office/drawing/2014/main" id="{9EF3DD03-F450-6440-8320-ABC3242FE6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60452C-98B6-CB42-94FF-E646B4EDAE33}"/>
              </a:ext>
            </a:extLst>
          </p:cNvPr>
          <p:cNvSpPr>
            <a:spLocks noGrp="1"/>
          </p:cNvSpPr>
          <p:nvPr>
            <p:ph type="sldNum" sz="quarter" idx="12"/>
          </p:nvPr>
        </p:nvSpPr>
        <p:spPr/>
        <p:txBody>
          <a:bodyPr/>
          <a:lstStyle/>
          <a:p>
            <a:fld id="{C6E78423-C980-8C40-A2FA-D1425C11E944}" type="slidenum">
              <a:rPr lang="en-US" smtClean="0"/>
              <a:t>‹#›</a:t>
            </a:fld>
            <a:endParaRPr lang="en-US"/>
          </a:p>
        </p:txBody>
      </p:sp>
    </p:spTree>
    <p:extLst>
      <p:ext uri="{BB962C8B-B14F-4D97-AF65-F5344CB8AC3E}">
        <p14:creationId xmlns:p14="http://schemas.microsoft.com/office/powerpoint/2010/main" val="99427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93790-564C-184C-AED5-2466DB72EE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CBE9B7-8EBB-6742-9D22-CD116237D06A}"/>
              </a:ext>
            </a:extLst>
          </p:cNvPr>
          <p:cNvSpPr>
            <a:spLocks noGrp="1"/>
          </p:cNvSpPr>
          <p:nvPr>
            <p:ph type="dt" sz="half" idx="10"/>
          </p:nvPr>
        </p:nvSpPr>
        <p:spPr/>
        <p:txBody>
          <a:bodyPr/>
          <a:lstStyle/>
          <a:p>
            <a:fld id="{7C7237C1-7358-3F48-80FC-1C6574D1BA24}" type="datetimeFigureOut">
              <a:rPr lang="en-US" smtClean="0"/>
              <a:t>11/9/21</a:t>
            </a:fld>
            <a:endParaRPr lang="en-US"/>
          </a:p>
        </p:txBody>
      </p:sp>
      <p:sp>
        <p:nvSpPr>
          <p:cNvPr id="4" name="Footer Placeholder 3">
            <a:extLst>
              <a:ext uri="{FF2B5EF4-FFF2-40B4-BE49-F238E27FC236}">
                <a16:creationId xmlns:a16="http://schemas.microsoft.com/office/drawing/2014/main" id="{AB11770C-7F5B-0D44-A77C-5E5B7E8D0F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8D70AB-88ED-334E-8825-658662CE83DD}"/>
              </a:ext>
            </a:extLst>
          </p:cNvPr>
          <p:cNvSpPr>
            <a:spLocks noGrp="1"/>
          </p:cNvSpPr>
          <p:nvPr>
            <p:ph type="sldNum" sz="quarter" idx="12"/>
          </p:nvPr>
        </p:nvSpPr>
        <p:spPr/>
        <p:txBody>
          <a:bodyPr/>
          <a:lstStyle/>
          <a:p>
            <a:fld id="{C6E78423-C980-8C40-A2FA-D1425C11E944}" type="slidenum">
              <a:rPr lang="en-US" smtClean="0"/>
              <a:t>‹#›</a:t>
            </a:fld>
            <a:endParaRPr lang="en-US"/>
          </a:p>
        </p:txBody>
      </p:sp>
    </p:spTree>
    <p:extLst>
      <p:ext uri="{BB962C8B-B14F-4D97-AF65-F5344CB8AC3E}">
        <p14:creationId xmlns:p14="http://schemas.microsoft.com/office/powerpoint/2010/main" val="484520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B0F38B-5B1A-4044-AC7B-7028D3C567EC}"/>
              </a:ext>
            </a:extLst>
          </p:cNvPr>
          <p:cNvSpPr>
            <a:spLocks noGrp="1"/>
          </p:cNvSpPr>
          <p:nvPr>
            <p:ph type="dt" sz="half" idx="10"/>
          </p:nvPr>
        </p:nvSpPr>
        <p:spPr/>
        <p:txBody>
          <a:bodyPr/>
          <a:lstStyle/>
          <a:p>
            <a:fld id="{7C7237C1-7358-3F48-80FC-1C6574D1BA24}" type="datetimeFigureOut">
              <a:rPr lang="en-US" smtClean="0"/>
              <a:t>11/9/21</a:t>
            </a:fld>
            <a:endParaRPr lang="en-US"/>
          </a:p>
        </p:txBody>
      </p:sp>
      <p:sp>
        <p:nvSpPr>
          <p:cNvPr id="3" name="Footer Placeholder 2">
            <a:extLst>
              <a:ext uri="{FF2B5EF4-FFF2-40B4-BE49-F238E27FC236}">
                <a16:creationId xmlns:a16="http://schemas.microsoft.com/office/drawing/2014/main" id="{8D4441BF-31CF-DB43-9E3D-DD4674F694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09D292-1B7A-BA4B-B8CF-77CCA1DF7306}"/>
              </a:ext>
            </a:extLst>
          </p:cNvPr>
          <p:cNvSpPr>
            <a:spLocks noGrp="1"/>
          </p:cNvSpPr>
          <p:nvPr>
            <p:ph type="sldNum" sz="quarter" idx="12"/>
          </p:nvPr>
        </p:nvSpPr>
        <p:spPr/>
        <p:txBody>
          <a:bodyPr/>
          <a:lstStyle/>
          <a:p>
            <a:fld id="{C6E78423-C980-8C40-A2FA-D1425C11E944}" type="slidenum">
              <a:rPr lang="en-US" smtClean="0"/>
              <a:t>‹#›</a:t>
            </a:fld>
            <a:endParaRPr lang="en-US"/>
          </a:p>
        </p:txBody>
      </p:sp>
    </p:spTree>
    <p:extLst>
      <p:ext uri="{BB962C8B-B14F-4D97-AF65-F5344CB8AC3E}">
        <p14:creationId xmlns:p14="http://schemas.microsoft.com/office/powerpoint/2010/main" val="406454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7504-B197-7F4E-ACA6-14BA82BB06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2EAB0B-7F0C-174B-B667-650A08D50A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9B6AEE-40D1-D94C-AD2F-58D2AAA23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5456DB-2346-F34D-9FE8-642E6CCFE1A0}"/>
              </a:ext>
            </a:extLst>
          </p:cNvPr>
          <p:cNvSpPr>
            <a:spLocks noGrp="1"/>
          </p:cNvSpPr>
          <p:nvPr>
            <p:ph type="dt" sz="half" idx="10"/>
          </p:nvPr>
        </p:nvSpPr>
        <p:spPr/>
        <p:txBody>
          <a:bodyPr/>
          <a:lstStyle/>
          <a:p>
            <a:fld id="{7C7237C1-7358-3F48-80FC-1C6574D1BA24}" type="datetimeFigureOut">
              <a:rPr lang="en-US" smtClean="0"/>
              <a:t>11/9/21</a:t>
            </a:fld>
            <a:endParaRPr lang="en-US"/>
          </a:p>
        </p:txBody>
      </p:sp>
      <p:sp>
        <p:nvSpPr>
          <p:cNvPr id="6" name="Footer Placeholder 5">
            <a:extLst>
              <a:ext uri="{FF2B5EF4-FFF2-40B4-BE49-F238E27FC236}">
                <a16:creationId xmlns:a16="http://schemas.microsoft.com/office/drawing/2014/main" id="{FE6129EB-C9C5-8C41-B234-3D078FD15A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7600C0-A2D1-8848-81F5-0727410A8CC7}"/>
              </a:ext>
            </a:extLst>
          </p:cNvPr>
          <p:cNvSpPr>
            <a:spLocks noGrp="1"/>
          </p:cNvSpPr>
          <p:nvPr>
            <p:ph type="sldNum" sz="quarter" idx="12"/>
          </p:nvPr>
        </p:nvSpPr>
        <p:spPr/>
        <p:txBody>
          <a:bodyPr/>
          <a:lstStyle/>
          <a:p>
            <a:fld id="{C6E78423-C980-8C40-A2FA-D1425C11E944}" type="slidenum">
              <a:rPr lang="en-US" smtClean="0"/>
              <a:t>‹#›</a:t>
            </a:fld>
            <a:endParaRPr lang="en-US"/>
          </a:p>
        </p:txBody>
      </p:sp>
    </p:spTree>
    <p:extLst>
      <p:ext uri="{BB962C8B-B14F-4D97-AF65-F5344CB8AC3E}">
        <p14:creationId xmlns:p14="http://schemas.microsoft.com/office/powerpoint/2010/main" val="43805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5151-9537-7846-B6A8-0B95904FA5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B57365-5817-9D40-B9FE-192EADBBF9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64A7EA-0C18-324D-AC80-A0CE32005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B61E25-E0EA-C54C-A62D-9AC697666C1C}"/>
              </a:ext>
            </a:extLst>
          </p:cNvPr>
          <p:cNvSpPr>
            <a:spLocks noGrp="1"/>
          </p:cNvSpPr>
          <p:nvPr>
            <p:ph type="dt" sz="half" idx="10"/>
          </p:nvPr>
        </p:nvSpPr>
        <p:spPr/>
        <p:txBody>
          <a:bodyPr/>
          <a:lstStyle/>
          <a:p>
            <a:fld id="{7C7237C1-7358-3F48-80FC-1C6574D1BA24}" type="datetimeFigureOut">
              <a:rPr lang="en-US" smtClean="0"/>
              <a:t>11/9/21</a:t>
            </a:fld>
            <a:endParaRPr lang="en-US"/>
          </a:p>
        </p:txBody>
      </p:sp>
      <p:sp>
        <p:nvSpPr>
          <p:cNvPr id="6" name="Footer Placeholder 5">
            <a:extLst>
              <a:ext uri="{FF2B5EF4-FFF2-40B4-BE49-F238E27FC236}">
                <a16:creationId xmlns:a16="http://schemas.microsoft.com/office/drawing/2014/main" id="{7A91C31D-1FC5-8545-AC2E-796EF52C7E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5B87E-7439-714B-86A5-608C91A6DA1E}"/>
              </a:ext>
            </a:extLst>
          </p:cNvPr>
          <p:cNvSpPr>
            <a:spLocks noGrp="1"/>
          </p:cNvSpPr>
          <p:nvPr>
            <p:ph type="sldNum" sz="quarter" idx="12"/>
          </p:nvPr>
        </p:nvSpPr>
        <p:spPr/>
        <p:txBody>
          <a:bodyPr/>
          <a:lstStyle/>
          <a:p>
            <a:fld id="{C6E78423-C980-8C40-A2FA-D1425C11E944}" type="slidenum">
              <a:rPr lang="en-US" smtClean="0"/>
              <a:t>‹#›</a:t>
            </a:fld>
            <a:endParaRPr lang="en-US"/>
          </a:p>
        </p:txBody>
      </p:sp>
    </p:spTree>
    <p:extLst>
      <p:ext uri="{BB962C8B-B14F-4D97-AF65-F5344CB8AC3E}">
        <p14:creationId xmlns:p14="http://schemas.microsoft.com/office/powerpoint/2010/main" val="2775127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AEDE40-2AB6-8848-BB38-52E5733F35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1F3B74-EACF-D148-8644-A45F9F1721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A31B76-7C5C-624F-879B-08367B7F0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237C1-7358-3F48-80FC-1C6574D1BA24}" type="datetimeFigureOut">
              <a:rPr lang="en-US" smtClean="0"/>
              <a:t>11/9/21</a:t>
            </a:fld>
            <a:endParaRPr lang="en-US"/>
          </a:p>
        </p:txBody>
      </p:sp>
      <p:sp>
        <p:nvSpPr>
          <p:cNvPr id="5" name="Footer Placeholder 4">
            <a:extLst>
              <a:ext uri="{FF2B5EF4-FFF2-40B4-BE49-F238E27FC236}">
                <a16:creationId xmlns:a16="http://schemas.microsoft.com/office/drawing/2014/main" id="{F72E10BD-2DC8-3A4A-88A4-04A138540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1E4F93-A57D-DB4C-8500-67A34614C5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78423-C980-8C40-A2FA-D1425C11E944}" type="slidenum">
              <a:rPr lang="en-US" smtClean="0"/>
              <a:t>‹#›</a:t>
            </a:fld>
            <a:endParaRPr lang="en-US"/>
          </a:p>
        </p:txBody>
      </p:sp>
    </p:spTree>
    <p:extLst>
      <p:ext uri="{BB962C8B-B14F-4D97-AF65-F5344CB8AC3E}">
        <p14:creationId xmlns:p14="http://schemas.microsoft.com/office/powerpoint/2010/main" val="1594344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print.iacr.org/2021/66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eprint.iacr.org/2020/127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print.iacr.org/2019/893.pdf" TargetMode="External"/><Relationship Id="rId2" Type="http://schemas.openxmlformats.org/officeDocument/2006/relationships/hyperlink" Target="https://www.emsec.ruhr-uni-bochum.de/media/seceng/veroeffentlichungen/2019/01/25/falcon_paper.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print.iacr.org/2021/108.pdf" TargetMode="External"/><Relationship Id="rId2" Type="http://schemas.openxmlformats.org/officeDocument/2006/relationships/hyperlink" Target="https://eprint.iacr.org/2019/1140.pdf" TargetMode="External"/><Relationship Id="rId1" Type="http://schemas.openxmlformats.org/officeDocument/2006/relationships/slideLayout" Target="../slideLayouts/slideLayout2.xml"/><Relationship Id="rId5" Type="http://schemas.openxmlformats.org/officeDocument/2006/relationships/hyperlink" Target="https://eprint.iacr.org/2021/1451.pdf" TargetMode="External"/><Relationship Id="rId4" Type="http://schemas.openxmlformats.org/officeDocument/2006/relationships/hyperlink" Target="https://eprint.iacr.org/2021/355.pdf"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csrc.nist.gov/CSRC/media/Presentations/smartcard-and-post-quantum-crypto/images-media/session-5-greuet-smartcard-pqc.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src.nist.gov/CSRC/media/Presentations/suitability-of-3rd-round-signature-candidates-for/images-media/session-5-bindel-suitability-vehicle.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hyperlink" Target="https://groups.google.com/a/list.nist.gov/g/pqc-forum/c/anE3sBUWZS0"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groups.google.com/a/list.nist.gov/g/pqc-forum/c/anE3sBUWZS0"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nist.gov/video/third-pqc-standardization-conference-session-v-application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AB7EA-508E-7549-B1AB-78CC79745450}"/>
              </a:ext>
            </a:extLst>
          </p:cNvPr>
          <p:cNvSpPr>
            <a:spLocks noGrp="1"/>
          </p:cNvSpPr>
          <p:nvPr>
            <p:ph type="ctrTitle"/>
          </p:nvPr>
        </p:nvSpPr>
        <p:spPr>
          <a:xfrm>
            <a:off x="1524000" y="1887528"/>
            <a:ext cx="9144000" cy="3776045"/>
          </a:xfrm>
        </p:spPr>
        <p:txBody>
          <a:bodyPr>
            <a:normAutofit/>
          </a:bodyPr>
          <a:lstStyle/>
          <a:p>
            <a:r>
              <a:rPr lang="en-US" b="1"/>
              <a:t>vs.</a:t>
            </a:r>
            <a:br>
              <a:rPr lang="en-US"/>
            </a:br>
            <a:br>
              <a:rPr lang="en-US"/>
            </a:br>
            <a:r>
              <a:rPr lang="en-US"/>
              <a:t>Two Go In.</a:t>
            </a:r>
            <a:br>
              <a:rPr lang="en-US"/>
            </a:br>
            <a:r>
              <a:rPr lang="en-US"/>
              <a:t>Only one comes out?</a:t>
            </a:r>
          </a:p>
        </p:txBody>
      </p:sp>
      <p:pic>
        <p:nvPicPr>
          <p:cNvPr id="5" name="Picture 4">
            <a:extLst>
              <a:ext uri="{FF2B5EF4-FFF2-40B4-BE49-F238E27FC236}">
                <a16:creationId xmlns:a16="http://schemas.microsoft.com/office/drawing/2014/main" id="{216D971E-F149-F447-88D6-82B732965394}"/>
              </a:ext>
            </a:extLst>
          </p:cNvPr>
          <p:cNvPicPr>
            <a:picLocks noChangeAspect="1"/>
          </p:cNvPicPr>
          <p:nvPr/>
        </p:nvPicPr>
        <p:blipFill>
          <a:blip r:embed="rId3"/>
          <a:stretch>
            <a:fillRect/>
          </a:stretch>
        </p:blipFill>
        <p:spPr>
          <a:xfrm>
            <a:off x="8214625" y="1857651"/>
            <a:ext cx="3497513" cy="1499683"/>
          </a:xfrm>
          <a:prstGeom prst="rect">
            <a:avLst/>
          </a:prstGeom>
        </p:spPr>
      </p:pic>
      <p:pic>
        <p:nvPicPr>
          <p:cNvPr id="8" name="Picture 7">
            <a:extLst>
              <a:ext uri="{FF2B5EF4-FFF2-40B4-BE49-F238E27FC236}">
                <a16:creationId xmlns:a16="http://schemas.microsoft.com/office/drawing/2014/main" id="{D279D66D-30E7-3948-80B6-AA104477AA5D}"/>
              </a:ext>
            </a:extLst>
          </p:cNvPr>
          <p:cNvPicPr>
            <a:picLocks noChangeAspect="1"/>
          </p:cNvPicPr>
          <p:nvPr/>
        </p:nvPicPr>
        <p:blipFill>
          <a:blip r:embed="rId4"/>
          <a:stretch>
            <a:fillRect/>
          </a:stretch>
        </p:blipFill>
        <p:spPr>
          <a:xfrm>
            <a:off x="336812" y="1629592"/>
            <a:ext cx="3733800" cy="1955800"/>
          </a:xfrm>
          <a:prstGeom prst="rect">
            <a:avLst/>
          </a:prstGeom>
        </p:spPr>
      </p:pic>
      <p:sp>
        <p:nvSpPr>
          <p:cNvPr id="4" name="TextBox 3">
            <a:extLst>
              <a:ext uri="{FF2B5EF4-FFF2-40B4-BE49-F238E27FC236}">
                <a16:creationId xmlns:a16="http://schemas.microsoft.com/office/drawing/2014/main" id="{3230F34C-BCF2-DF47-AE0E-9F8D593A27A0}"/>
              </a:ext>
            </a:extLst>
          </p:cNvPr>
          <p:cNvSpPr txBox="1"/>
          <p:nvPr/>
        </p:nvSpPr>
        <p:spPr>
          <a:xfrm>
            <a:off x="0" y="6387033"/>
            <a:ext cx="12192000" cy="369332"/>
          </a:xfrm>
          <a:prstGeom prst="rect">
            <a:avLst/>
          </a:prstGeom>
          <a:noFill/>
        </p:spPr>
        <p:txBody>
          <a:bodyPr wrap="square" rtlCol="0">
            <a:spAutoFit/>
          </a:bodyPr>
          <a:lstStyle/>
          <a:p>
            <a:pPr algn="ctr"/>
            <a:r>
              <a:rPr lang="en-US"/>
              <a:t>Only for internal use										11/9/2021</a:t>
            </a:r>
          </a:p>
        </p:txBody>
      </p:sp>
      <p:pic>
        <p:nvPicPr>
          <p:cNvPr id="3" name="Picture 2"/>
          <p:cNvPicPr>
            <a:picLocks noChangeAspect="1"/>
          </p:cNvPicPr>
          <p:nvPr/>
        </p:nvPicPr>
        <p:blipFill>
          <a:blip r:embed="rId5"/>
          <a:stretch>
            <a:fillRect/>
          </a:stretch>
        </p:blipFill>
        <p:spPr>
          <a:xfrm>
            <a:off x="4375412" y="167500"/>
            <a:ext cx="3441175" cy="199313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9790" y="4080794"/>
            <a:ext cx="2324100" cy="2095500"/>
          </a:xfrm>
          <a:prstGeom prst="rect">
            <a:avLst/>
          </a:prstGeom>
        </p:spPr>
      </p:pic>
    </p:spTree>
    <p:extLst>
      <p:ext uri="{BB962C8B-B14F-4D97-AF65-F5344CB8AC3E}">
        <p14:creationId xmlns:p14="http://schemas.microsoft.com/office/powerpoint/2010/main" val="3892726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1120" y="71437"/>
            <a:ext cx="9418320" cy="6583363"/>
          </a:xfrm>
          <a:prstGeom prst="rect">
            <a:avLst/>
          </a:prstGeom>
        </p:spPr>
      </p:pic>
    </p:spTree>
    <p:extLst>
      <p:ext uri="{BB962C8B-B14F-4D97-AF65-F5344CB8AC3E}">
        <p14:creationId xmlns:p14="http://schemas.microsoft.com/office/powerpoint/2010/main" val="1004323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3040" y="371982"/>
            <a:ext cx="11998960" cy="6374258"/>
          </a:xfrm>
          <a:prstGeom prst="rect">
            <a:avLst/>
          </a:prstGeom>
        </p:spPr>
      </p:pic>
    </p:spTree>
    <p:extLst>
      <p:ext uri="{BB962C8B-B14F-4D97-AF65-F5344CB8AC3E}">
        <p14:creationId xmlns:p14="http://schemas.microsoft.com/office/powerpoint/2010/main" val="1351811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47296"/>
            <a:ext cx="12192000" cy="6363408"/>
          </a:xfrm>
          <a:prstGeom prst="rect">
            <a:avLst/>
          </a:prstGeom>
        </p:spPr>
      </p:pic>
    </p:spTree>
    <p:extLst>
      <p:ext uri="{BB962C8B-B14F-4D97-AF65-F5344CB8AC3E}">
        <p14:creationId xmlns:p14="http://schemas.microsoft.com/office/powerpoint/2010/main" val="3925116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Falcon </a:t>
            </a:r>
            <a:r>
              <a:rPr lang="en-US"/>
              <a:t>Design Philosophy</a:t>
            </a:r>
          </a:p>
        </p:txBody>
      </p:sp>
      <p:sp>
        <p:nvSpPr>
          <p:cNvPr id="3" name="Content Placeholder 2"/>
          <p:cNvSpPr>
            <a:spLocks noGrp="1"/>
          </p:cNvSpPr>
          <p:nvPr>
            <p:ph idx="1"/>
          </p:nvPr>
        </p:nvSpPr>
        <p:spPr/>
        <p:txBody>
          <a:bodyPr/>
          <a:lstStyle/>
          <a:p>
            <a:r>
              <a:rPr lang="en-US"/>
              <a:t>Hash-and-Sign style system (based on NTRU over GPV framework)</a:t>
            </a:r>
          </a:p>
          <a:p>
            <a:endParaRPr lang="en-US"/>
          </a:p>
          <a:p>
            <a:r>
              <a:rPr lang="en-US"/>
              <a:t>Hyper compactness (min |</a:t>
            </a:r>
            <a:r>
              <a:rPr lang="en-US" err="1"/>
              <a:t>pk</a:t>
            </a:r>
            <a:r>
              <a:rPr lang="en-US"/>
              <a:t>| + |sig|)</a:t>
            </a:r>
          </a:p>
          <a:p>
            <a:r>
              <a:rPr lang="en-US"/>
              <a:t>Allow for very complicated trapdoor sampling to get SPEED</a:t>
            </a:r>
          </a:p>
          <a:p>
            <a:r>
              <a:rPr lang="en-US"/>
              <a:t>Not as easy to adjust security levels (only Cat 1 (?) and Cat 5 (?))</a:t>
            </a:r>
          </a:p>
          <a:p>
            <a:endParaRPr lang="en-US"/>
          </a:p>
          <a:p>
            <a:endParaRPr lang="en-US"/>
          </a:p>
        </p:txBody>
      </p:sp>
    </p:spTree>
    <p:extLst>
      <p:ext uri="{BB962C8B-B14F-4D97-AF65-F5344CB8AC3E}">
        <p14:creationId xmlns:p14="http://schemas.microsoft.com/office/powerpoint/2010/main" val="1436018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Genealogy of Falcon</a:t>
            </a:r>
          </a:p>
        </p:txBody>
      </p:sp>
      <p:pic>
        <p:nvPicPr>
          <p:cNvPr id="4" name="Picture 3"/>
          <p:cNvPicPr>
            <a:picLocks noChangeAspect="1"/>
          </p:cNvPicPr>
          <p:nvPr/>
        </p:nvPicPr>
        <p:blipFill>
          <a:blip r:embed="rId2"/>
          <a:stretch>
            <a:fillRect/>
          </a:stretch>
        </p:blipFill>
        <p:spPr>
          <a:xfrm>
            <a:off x="1862137" y="1905317"/>
            <a:ext cx="8467725" cy="3514725"/>
          </a:xfrm>
          <a:prstGeom prst="rect">
            <a:avLst/>
          </a:prstGeom>
        </p:spPr>
      </p:pic>
    </p:spTree>
    <p:extLst>
      <p:ext uri="{BB962C8B-B14F-4D97-AF65-F5344CB8AC3E}">
        <p14:creationId xmlns:p14="http://schemas.microsoft.com/office/powerpoint/2010/main" val="2822865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GPV Hash-and-Sign with NTRU Lattices</a:t>
            </a:r>
          </a:p>
        </p:txBody>
      </p:sp>
      <p:pic>
        <p:nvPicPr>
          <p:cNvPr id="4" name="Picture 3"/>
          <p:cNvPicPr>
            <a:picLocks noChangeAspect="1"/>
          </p:cNvPicPr>
          <p:nvPr/>
        </p:nvPicPr>
        <p:blipFill>
          <a:blip r:embed="rId2"/>
          <a:stretch>
            <a:fillRect/>
          </a:stretch>
        </p:blipFill>
        <p:spPr>
          <a:xfrm>
            <a:off x="1924050" y="1521617"/>
            <a:ext cx="8343900" cy="5033962"/>
          </a:xfrm>
          <a:prstGeom prst="rect">
            <a:avLst/>
          </a:prstGeom>
        </p:spPr>
      </p:pic>
      <p:sp>
        <p:nvSpPr>
          <p:cNvPr id="5" name="TextBox 4"/>
          <p:cNvSpPr txBox="1"/>
          <p:nvPr/>
        </p:nvSpPr>
        <p:spPr>
          <a:xfrm>
            <a:off x="9560560" y="3623100"/>
            <a:ext cx="2225040" cy="830997"/>
          </a:xfrm>
          <a:prstGeom prst="rect">
            <a:avLst/>
          </a:prstGeom>
          <a:noFill/>
        </p:spPr>
        <p:txBody>
          <a:bodyPr wrap="square" rtlCol="0">
            <a:spAutoFit/>
          </a:bodyPr>
          <a:lstStyle/>
          <a:p>
            <a:r>
              <a:rPr lang="en-US" sz="2400"/>
              <a:t>Falcon Trees are complicated…</a:t>
            </a:r>
          </a:p>
        </p:txBody>
      </p:sp>
      <p:sp>
        <p:nvSpPr>
          <p:cNvPr id="6" name="Rectangle 5"/>
          <p:cNvSpPr/>
          <p:nvPr/>
        </p:nvSpPr>
        <p:spPr>
          <a:xfrm>
            <a:off x="9489440" y="3579388"/>
            <a:ext cx="2296160" cy="9184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3593640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3680" y="93454"/>
            <a:ext cx="11854250" cy="6347986"/>
          </a:xfrm>
          <a:prstGeom prst="rect">
            <a:avLst/>
          </a:prstGeom>
        </p:spPr>
      </p:pic>
    </p:spTree>
    <p:extLst>
      <p:ext uri="{BB962C8B-B14F-4D97-AF65-F5344CB8AC3E}">
        <p14:creationId xmlns:p14="http://schemas.microsoft.com/office/powerpoint/2010/main" val="3930917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This Talk</a:t>
            </a:r>
          </a:p>
        </p:txBody>
      </p:sp>
      <p:sp>
        <p:nvSpPr>
          <p:cNvPr id="3" name="Content Placeholder 2"/>
          <p:cNvSpPr>
            <a:spLocks noGrp="1"/>
          </p:cNvSpPr>
          <p:nvPr>
            <p:ph idx="1"/>
          </p:nvPr>
        </p:nvSpPr>
        <p:spPr/>
        <p:txBody>
          <a:bodyPr>
            <a:normAutofit lnSpcReduction="10000"/>
          </a:bodyPr>
          <a:lstStyle/>
          <a:p>
            <a:r>
              <a:rPr lang="en-US" err="1">
                <a:solidFill>
                  <a:schemeClr val="bg1">
                    <a:lumMod val="85000"/>
                  </a:schemeClr>
                </a:solidFill>
              </a:rPr>
              <a:t>Dilithium</a:t>
            </a:r>
            <a:r>
              <a:rPr lang="en-US">
                <a:solidFill>
                  <a:schemeClr val="bg1">
                    <a:lumMod val="85000"/>
                  </a:schemeClr>
                </a:solidFill>
              </a:rPr>
              <a:t> / Fiat-Shamir</a:t>
            </a:r>
          </a:p>
          <a:p>
            <a:pPr lvl="1"/>
            <a:r>
              <a:rPr lang="en-US">
                <a:solidFill>
                  <a:schemeClr val="bg1">
                    <a:lumMod val="85000"/>
                  </a:schemeClr>
                </a:solidFill>
              </a:rPr>
              <a:t>Overview of Scheme</a:t>
            </a:r>
          </a:p>
          <a:p>
            <a:pPr lvl="1"/>
            <a:r>
              <a:rPr lang="en-US">
                <a:solidFill>
                  <a:schemeClr val="bg1">
                    <a:lumMod val="85000"/>
                  </a:schemeClr>
                </a:solidFill>
              </a:rPr>
              <a:t>Security: Theory</a:t>
            </a:r>
          </a:p>
          <a:p>
            <a:r>
              <a:rPr lang="en-US">
                <a:solidFill>
                  <a:schemeClr val="bg1">
                    <a:lumMod val="85000"/>
                  </a:schemeClr>
                </a:solidFill>
              </a:rPr>
              <a:t>Falcon / Hash-and-Sign</a:t>
            </a:r>
          </a:p>
          <a:p>
            <a:pPr lvl="1"/>
            <a:r>
              <a:rPr lang="en-US">
                <a:solidFill>
                  <a:schemeClr val="bg1">
                    <a:lumMod val="85000"/>
                  </a:schemeClr>
                </a:solidFill>
              </a:rPr>
              <a:t>Overview of Scheme</a:t>
            </a:r>
          </a:p>
          <a:p>
            <a:pPr lvl="1"/>
            <a:r>
              <a:rPr lang="en-US">
                <a:solidFill>
                  <a:schemeClr val="bg1">
                    <a:lumMod val="85000"/>
                  </a:schemeClr>
                </a:solidFill>
              </a:rPr>
              <a:t>Security: Theory</a:t>
            </a:r>
          </a:p>
          <a:p>
            <a:r>
              <a:rPr lang="en-US">
                <a:solidFill>
                  <a:schemeClr val="tx2"/>
                </a:solidFill>
              </a:rPr>
              <a:t>Security Comparison: Practical</a:t>
            </a:r>
          </a:p>
          <a:p>
            <a:r>
              <a:rPr lang="en-US">
                <a:solidFill>
                  <a:schemeClr val="bg1">
                    <a:lumMod val="85000"/>
                  </a:schemeClr>
                </a:solidFill>
              </a:rPr>
              <a:t>Implementation Issues</a:t>
            </a:r>
          </a:p>
          <a:p>
            <a:r>
              <a:rPr lang="en-US">
                <a:solidFill>
                  <a:schemeClr val="bg1">
                    <a:lumMod val="85000"/>
                  </a:schemeClr>
                </a:solidFill>
              </a:rPr>
              <a:t>Performance Data &amp; Application Scenarios</a:t>
            </a:r>
          </a:p>
          <a:p>
            <a:r>
              <a:rPr lang="en-US">
                <a:solidFill>
                  <a:schemeClr val="bg1">
                    <a:lumMod val="85000"/>
                  </a:schemeClr>
                </a:solidFill>
              </a:rPr>
              <a:t>Opinions from the Presenters</a:t>
            </a:r>
          </a:p>
          <a:p>
            <a:pPr lvl="1"/>
            <a:endParaRPr lang="en-US"/>
          </a:p>
        </p:txBody>
      </p:sp>
    </p:spTree>
    <p:extLst>
      <p:ext uri="{BB962C8B-B14F-4D97-AF65-F5344CB8AC3E}">
        <p14:creationId xmlns:p14="http://schemas.microsoft.com/office/powerpoint/2010/main" val="1324952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parameter comparison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5425199"/>
              </p:ext>
            </p:extLst>
          </p:nvPr>
        </p:nvGraphicFramePr>
        <p:xfrm>
          <a:off x="838200" y="1825625"/>
          <a:ext cx="10735493" cy="3791402"/>
        </p:xfrm>
        <a:graphic>
          <a:graphicData uri="http://schemas.openxmlformats.org/drawingml/2006/table">
            <a:tbl>
              <a:tblPr firstRow="1" bandRow="1">
                <a:tableStyleId>{5C22544A-7EE6-4342-B048-85BDC9FD1C3A}</a:tableStyleId>
              </a:tblPr>
              <a:tblGrid>
                <a:gridCol w="1789249">
                  <a:extLst>
                    <a:ext uri="{9D8B030D-6E8A-4147-A177-3AD203B41FA5}">
                      <a16:colId xmlns:a16="http://schemas.microsoft.com/office/drawing/2014/main" val="20000"/>
                    </a:ext>
                  </a:extLst>
                </a:gridCol>
                <a:gridCol w="1169124">
                  <a:extLst>
                    <a:ext uri="{9D8B030D-6E8A-4147-A177-3AD203B41FA5}">
                      <a16:colId xmlns:a16="http://schemas.microsoft.com/office/drawing/2014/main" val="20001"/>
                    </a:ext>
                  </a:extLst>
                </a:gridCol>
                <a:gridCol w="2409373">
                  <a:extLst>
                    <a:ext uri="{9D8B030D-6E8A-4147-A177-3AD203B41FA5}">
                      <a16:colId xmlns:a16="http://schemas.microsoft.com/office/drawing/2014/main" val="20002"/>
                    </a:ext>
                  </a:extLst>
                </a:gridCol>
                <a:gridCol w="1789249">
                  <a:extLst>
                    <a:ext uri="{9D8B030D-6E8A-4147-A177-3AD203B41FA5}">
                      <a16:colId xmlns:a16="http://schemas.microsoft.com/office/drawing/2014/main" val="20003"/>
                    </a:ext>
                  </a:extLst>
                </a:gridCol>
                <a:gridCol w="1789249">
                  <a:extLst>
                    <a:ext uri="{9D8B030D-6E8A-4147-A177-3AD203B41FA5}">
                      <a16:colId xmlns:a16="http://schemas.microsoft.com/office/drawing/2014/main" val="20004"/>
                    </a:ext>
                  </a:extLst>
                </a:gridCol>
                <a:gridCol w="1789249">
                  <a:extLst>
                    <a:ext uri="{9D8B030D-6E8A-4147-A177-3AD203B41FA5}">
                      <a16:colId xmlns:a16="http://schemas.microsoft.com/office/drawing/2014/main" val="20005"/>
                    </a:ext>
                  </a:extLst>
                </a:gridCol>
              </a:tblGrid>
              <a:tr h="972947">
                <a:tc>
                  <a:txBody>
                    <a:bodyPr/>
                    <a:lstStyle/>
                    <a:p>
                      <a:r>
                        <a:rPr lang="en-US" dirty="0"/>
                        <a:t>Scheme</a:t>
                      </a:r>
                    </a:p>
                  </a:txBody>
                  <a:tcPr/>
                </a:tc>
                <a:tc>
                  <a:txBody>
                    <a:bodyPr/>
                    <a:lstStyle/>
                    <a:p>
                      <a:r>
                        <a:rPr lang="en-US" dirty="0"/>
                        <a:t>Target</a:t>
                      </a:r>
                      <a:r>
                        <a:rPr lang="en-US" baseline="0" dirty="0"/>
                        <a:t> Category</a:t>
                      </a:r>
                      <a:endParaRPr lang="en-US" dirty="0"/>
                    </a:p>
                  </a:txBody>
                  <a:tcPr/>
                </a:tc>
                <a:tc>
                  <a:txBody>
                    <a:bodyPr/>
                    <a:lstStyle/>
                    <a:p>
                      <a:r>
                        <a:rPr lang="en-US" dirty="0"/>
                        <a:t>Core-SVP(+)</a:t>
                      </a:r>
                    </a:p>
                    <a:p>
                      <a:r>
                        <a:rPr lang="en-US" baseline="0" dirty="0"/>
                        <a:t>key recovery</a:t>
                      </a:r>
                      <a:endParaRPr lang="en-US" dirty="0"/>
                    </a:p>
                  </a:txBody>
                  <a:tcPr/>
                </a:tc>
                <a:tc>
                  <a:txBody>
                    <a:bodyPr/>
                    <a:lstStyle/>
                    <a:p>
                      <a:r>
                        <a:rPr lang="en-US" dirty="0"/>
                        <a:t>Qu Core-SVP(+) key</a:t>
                      </a:r>
                      <a:r>
                        <a:rPr lang="en-US" baseline="0" dirty="0"/>
                        <a:t> recovery</a:t>
                      </a:r>
                      <a:endParaRPr lang="en-US" dirty="0"/>
                    </a:p>
                  </a:txBody>
                  <a:tcPr/>
                </a:tc>
                <a:tc>
                  <a:txBody>
                    <a:bodyPr/>
                    <a:lstStyle/>
                    <a:p>
                      <a:r>
                        <a:rPr lang="en-US" dirty="0"/>
                        <a:t>Core-SVP(+) forgery</a:t>
                      </a:r>
                    </a:p>
                  </a:txBody>
                  <a:tcPr/>
                </a:tc>
                <a:tc>
                  <a:txBody>
                    <a:bodyPr/>
                    <a:lstStyle/>
                    <a:p>
                      <a:r>
                        <a:rPr lang="en-US" dirty="0"/>
                        <a:t>Qu Core-SVP(+) forgery</a:t>
                      </a:r>
                    </a:p>
                  </a:txBody>
                  <a:tcPr/>
                </a:tc>
                <a:extLst>
                  <a:ext uri="{0D108BD9-81ED-4DB2-BD59-A6C34878D82A}">
                    <a16:rowId xmlns:a16="http://schemas.microsoft.com/office/drawing/2014/main" val="10000"/>
                  </a:ext>
                </a:extLst>
              </a:tr>
              <a:tr h="563691">
                <a:tc>
                  <a:txBody>
                    <a:bodyPr/>
                    <a:lstStyle/>
                    <a:p>
                      <a:r>
                        <a:rPr lang="en-US" dirty="0"/>
                        <a:t>Dilithium2</a:t>
                      </a:r>
                    </a:p>
                  </a:txBody>
                  <a:tcPr/>
                </a:tc>
                <a:tc>
                  <a:txBody>
                    <a:bodyPr/>
                    <a:lstStyle/>
                    <a:p>
                      <a:pPr algn="ctr"/>
                      <a:r>
                        <a:rPr lang="en-US" dirty="0"/>
                        <a:t>2</a:t>
                      </a:r>
                    </a:p>
                  </a:txBody>
                  <a:tcPr/>
                </a:tc>
                <a:tc>
                  <a:txBody>
                    <a:bodyPr/>
                    <a:lstStyle/>
                    <a:p>
                      <a:r>
                        <a:rPr lang="en-US" dirty="0"/>
                        <a:t>123 / 159 log(#gate)</a:t>
                      </a:r>
                    </a:p>
                  </a:txBody>
                  <a:tcPr/>
                </a:tc>
                <a:tc>
                  <a:txBody>
                    <a:bodyPr/>
                    <a:lstStyle/>
                    <a:p>
                      <a:r>
                        <a:rPr lang="en-US" dirty="0"/>
                        <a:t>112 (MLWE)</a:t>
                      </a:r>
                    </a:p>
                  </a:txBody>
                  <a:tcPr/>
                </a:tc>
                <a:tc>
                  <a:txBody>
                    <a:bodyPr/>
                    <a:lstStyle/>
                    <a:p>
                      <a:r>
                        <a:rPr lang="en-US" dirty="0"/>
                        <a:t>123 /</a:t>
                      </a:r>
                      <a:r>
                        <a:rPr lang="en-US" baseline="0" dirty="0"/>
                        <a:t> </a:t>
                      </a:r>
                      <a:r>
                        <a:rPr lang="en-US" dirty="0"/>
                        <a:t>121 advice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112 / 110 (MSIS)</a:t>
                      </a:r>
                    </a:p>
                  </a:txBody>
                  <a:tcPr/>
                </a:tc>
                <a:extLst>
                  <a:ext uri="{0D108BD9-81ED-4DB2-BD59-A6C34878D82A}">
                    <a16:rowId xmlns:a16="http://schemas.microsoft.com/office/drawing/2014/main" val="10001"/>
                  </a:ext>
                </a:extLst>
              </a:tr>
              <a:tr h="563691">
                <a:tc>
                  <a:txBody>
                    <a:bodyPr/>
                    <a:lstStyle/>
                    <a:p>
                      <a:r>
                        <a:rPr lang="en-US" dirty="0"/>
                        <a:t>Dilithium3</a:t>
                      </a:r>
                    </a:p>
                  </a:txBody>
                  <a:tcPr/>
                </a:tc>
                <a:tc>
                  <a:txBody>
                    <a:bodyPr/>
                    <a:lstStyle/>
                    <a:p>
                      <a:pPr algn="ctr"/>
                      <a:r>
                        <a:rPr lang="en-US" dirty="0"/>
                        <a:t>3</a:t>
                      </a:r>
                    </a:p>
                  </a:txBody>
                  <a:tcPr/>
                </a:tc>
                <a:tc>
                  <a:txBody>
                    <a:bodyPr/>
                    <a:lstStyle/>
                    <a:p>
                      <a:r>
                        <a:rPr lang="en-US" dirty="0"/>
                        <a:t>182 /  217 </a:t>
                      </a:r>
                    </a:p>
                  </a:txBody>
                  <a:tcPr/>
                </a:tc>
                <a:tc>
                  <a:txBody>
                    <a:bodyPr/>
                    <a:lstStyle/>
                    <a:p>
                      <a:r>
                        <a:rPr lang="en-US" dirty="0"/>
                        <a:t>165</a:t>
                      </a:r>
                    </a:p>
                  </a:txBody>
                  <a:tcPr/>
                </a:tc>
                <a:tc>
                  <a:txBody>
                    <a:bodyPr/>
                    <a:lstStyle/>
                    <a:p>
                      <a:r>
                        <a:rPr lang="en-US" dirty="0"/>
                        <a:t>186 / 176</a:t>
                      </a:r>
                    </a:p>
                  </a:txBody>
                  <a:tcPr/>
                </a:tc>
                <a:tc>
                  <a:txBody>
                    <a:bodyPr/>
                    <a:lstStyle/>
                    <a:p>
                      <a:r>
                        <a:rPr lang="en-US" dirty="0"/>
                        <a:t>169 / 159</a:t>
                      </a:r>
                    </a:p>
                  </a:txBody>
                  <a:tcPr/>
                </a:tc>
                <a:extLst>
                  <a:ext uri="{0D108BD9-81ED-4DB2-BD59-A6C34878D82A}">
                    <a16:rowId xmlns:a16="http://schemas.microsoft.com/office/drawing/2014/main" val="10002"/>
                  </a:ext>
                </a:extLst>
              </a:tr>
              <a:tr h="563691">
                <a:tc>
                  <a:txBody>
                    <a:bodyPr/>
                    <a:lstStyle/>
                    <a:p>
                      <a:r>
                        <a:rPr lang="en-US" dirty="0"/>
                        <a:t>Dilithium5</a:t>
                      </a:r>
                    </a:p>
                  </a:txBody>
                  <a:tcPr/>
                </a:tc>
                <a:tc>
                  <a:txBody>
                    <a:bodyPr/>
                    <a:lstStyle/>
                    <a:p>
                      <a:pPr algn="ctr"/>
                      <a:r>
                        <a:rPr lang="en-US" dirty="0"/>
                        <a:t>5</a:t>
                      </a:r>
                    </a:p>
                  </a:txBody>
                  <a:tcPr/>
                </a:tc>
                <a:tc>
                  <a:txBody>
                    <a:bodyPr/>
                    <a:lstStyle/>
                    <a:p>
                      <a:r>
                        <a:rPr lang="en-US" dirty="0"/>
                        <a:t>252 / 285</a:t>
                      </a:r>
                    </a:p>
                  </a:txBody>
                  <a:tcPr/>
                </a:tc>
                <a:tc>
                  <a:txBody>
                    <a:bodyPr/>
                    <a:lstStyle/>
                    <a:p>
                      <a:r>
                        <a:rPr lang="en-US" dirty="0"/>
                        <a:t>229</a:t>
                      </a:r>
                    </a:p>
                  </a:txBody>
                  <a:tcPr/>
                </a:tc>
                <a:tc>
                  <a:txBody>
                    <a:bodyPr/>
                    <a:lstStyle/>
                    <a:p>
                      <a:r>
                        <a:rPr lang="en-US" dirty="0"/>
                        <a:t>265 / 253</a:t>
                      </a:r>
                    </a:p>
                  </a:txBody>
                  <a:tcPr/>
                </a:tc>
                <a:tc>
                  <a:txBody>
                    <a:bodyPr/>
                    <a:lstStyle/>
                    <a:p>
                      <a:r>
                        <a:rPr lang="en-US" dirty="0"/>
                        <a:t>241</a:t>
                      </a:r>
                      <a:r>
                        <a:rPr lang="en-US" baseline="0" dirty="0"/>
                        <a:t> / </a:t>
                      </a:r>
                      <a:r>
                        <a:rPr lang="en-US" dirty="0"/>
                        <a:t>230</a:t>
                      </a:r>
                    </a:p>
                  </a:txBody>
                  <a:tcPr/>
                </a:tc>
                <a:extLst>
                  <a:ext uri="{0D108BD9-81ED-4DB2-BD59-A6C34878D82A}">
                    <a16:rowId xmlns:a16="http://schemas.microsoft.com/office/drawing/2014/main" val="10003"/>
                  </a:ext>
                </a:extLst>
              </a:tr>
              <a:tr h="563691">
                <a:tc>
                  <a:txBody>
                    <a:bodyPr/>
                    <a:lstStyle/>
                    <a:p>
                      <a:r>
                        <a:rPr lang="en-US" dirty="0"/>
                        <a:t>Falcon-512</a:t>
                      </a:r>
                    </a:p>
                  </a:txBody>
                  <a:tcPr/>
                </a:tc>
                <a:tc>
                  <a:txBody>
                    <a:bodyPr/>
                    <a:lstStyle/>
                    <a:p>
                      <a:pPr algn="ctr"/>
                      <a:r>
                        <a:rPr lang="en-US" dirty="0"/>
                        <a:t>1</a:t>
                      </a:r>
                    </a:p>
                  </a:txBody>
                  <a:tcPr/>
                </a:tc>
                <a:tc>
                  <a:txBody>
                    <a:bodyPr/>
                    <a:lstStyle/>
                    <a:p>
                      <a:r>
                        <a:rPr lang="en-US" dirty="0"/>
                        <a:t>133</a:t>
                      </a:r>
                    </a:p>
                  </a:txBody>
                  <a:tcPr/>
                </a:tc>
                <a:tc>
                  <a:txBody>
                    <a:bodyPr/>
                    <a:lstStyle/>
                    <a:p>
                      <a:r>
                        <a:rPr lang="en-US" dirty="0"/>
                        <a:t>121 (NTRU-SIS)</a:t>
                      </a:r>
                    </a:p>
                  </a:txBody>
                  <a:tcPr/>
                </a:tc>
                <a:tc>
                  <a:txBody>
                    <a:bodyPr/>
                    <a:lstStyle/>
                    <a:p>
                      <a:r>
                        <a:rPr lang="en-US" dirty="0">
                          <a:solidFill>
                            <a:srgbClr val="FF0000"/>
                          </a:solidFill>
                        </a:rPr>
                        <a:t>120</a:t>
                      </a:r>
                    </a:p>
                  </a:txBody>
                  <a:tcPr/>
                </a:tc>
                <a:tc>
                  <a:txBody>
                    <a:bodyPr/>
                    <a:lstStyle/>
                    <a:p>
                      <a:r>
                        <a:rPr lang="en-US" dirty="0"/>
                        <a:t>108</a:t>
                      </a:r>
                    </a:p>
                  </a:txBody>
                  <a:tcPr/>
                </a:tc>
                <a:extLst>
                  <a:ext uri="{0D108BD9-81ED-4DB2-BD59-A6C34878D82A}">
                    <a16:rowId xmlns:a16="http://schemas.microsoft.com/office/drawing/2014/main" val="10004"/>
                  </a:ext>
                </a:extLst>
              </a:tr>
              <a:tr h="563691">
                <a:tc>
                  <a:txBody>
                    <a:bodyPr/>
                    <a:lstStyle/>
                    <a:p>
                      <a:r>
                        <a:rPr lang="en-US" dirty="0"/>
                        <a:t>Falcon-1024</a:t>
                      </a:r>
                    </a:p>
                  </a:txBody>
                  <a:tcPr/>
                </a:tc>
                <a:tc>
                  <a:txBody>
                    <a:bodyPr/>
                    <a:lstStyle/>
                    <a:p>
                      <a:pPr algn="ctr"/>
                      <a:r>
                        <a:rPr lang="en-US" dirty="0"/>
                        <a:t>5</a:t>
                      </a:r>
                    </a:p>
                  </a:txBody>
                  <a:tcPr/>
                </a:tc>
                <a:tc>
                  <a:txBody>
                    <a:bodyPr/>
                    <a:lstStyle/>
                    <a:p>
                      <a:r>
                        <a:rPr lang="en-US" dirty="0"/>
                        <a:t>273</a:t>
                      </a:r>
                    </a:p>
                  </a:txBody>
                  <a:tcPr/>
                </a:tc>
                <a:tc>
                  <a:txBody>
                    <a:bodyPr/>
                    <a:lstStyle/>
                    <a:p>
                      <a:r>
                        <a:rPr lang="en-US" dirty="0"/>
                        <a:t>248</a:t>
                      </a:r>
                    </a:p>
                  </a:txBody>
                  <a:tcPr/>
                </a:tc>
                <a:tc>
                  <a:txBody>
                    <a:bodyPr/>
                    <a:lstStyle/>
                    <a:p>
                      <a:r>
                        <a:rPr lang="en-US" dirty="0"/>
                        <a:t>277</a:t>
                      </a:r>
                    </a:p>
                  </a:txBody>
                  <a:tcPr/>
                </a:tc>
                <a:tc>
                  <a:txBody>
                    <a:bodyPr/>
                    <a:lstStyle/>
                    <a:p>
                      <a:r>
                        <a:rPr lang="en-US" dirty="0"/>
                        <a:t>252</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56573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This Talk</a:t>
            </a:r>
          </a:p>
        </p:txBody>
      </p:sp>
      <p:sp>
        <p:nvSpPr>
          <p:cNvPr id="3" name="Content Placeholder 2"/>
          <p:cNvSpPr>
            <a:spLocks noGrp="1"/>
          </p:cNvSpPr>
          <p:nvPr>
            <p:ph idx="1"/>
          </p:nvPr>
        </p:nvSpPr>
        <p:spPr/>
        <p:txBody>
          <a:bodyPr>
            <a:normAutofit lnSpcReduction="10000"/>
          </a:bodyPr>
          <a:lstStyle/>
          <a:p>
            <a:r>
              <a:rPr lang="en-US" err="1">
                <a:solidFill>
                  <a:schemeClr val="bg1">
                    <a:lumMod val="85000"/>
                  </a:schemeClr>
                </a:solidFill>
              </a:rPr>
              <a:t>Dilithium</a:t>
            </a:r>
            <a:r>
              <a:rPr lang="en-US">
                <a:solidFill>
                  <a:schemeClr val="bg1">
                    <a:lumMod val="85000"/>
                  </a:schemeClr>
                </a:solidFill>
              </a:rPr>
              <a:t> / Fiat-Shamir</a:t>
            </a:r>
          </a:p>
          <a:p>
            <a:pPr lvl="1"/>
            <a:r>
              <a:rPr lang="en-US">
                <a:solidFill>
                  <a:schemeClr val="bg1">
                    <a:lumMod val="85000"/>
                  </a:schemeClr>
                </a:solidFill>
              </a:rPr>
              <a:t>Overview of Scheme</a:t>
            </a:r>
          </a:p>
          <a:p>
            <a:pPr lvl="1"/>
            <a:r>
              <a:rPr lang="en-US">
                <a:solidFill>
                  <a:schemeClr val="bg1">
                    <a:lumMod val="85000"/>
                  </a:schemeClr>
                </a:solidFill>
              </a:rPr>
              <a:t>Security: Theory</a:t>
            </a:r>
          </a:p>
          <a:p>
            <a:r>
              <a:rPr lang="en-US">
                <a:solidFill>
                  <a:schemeClr val="bg1">
                    <a:lumMod val="85000"/>
                  </a:schemeClr>
                </a:solidFill>
              </a:rPr>
              <a:t>Falcon / Hash-and-Sign</a:t>
            </a:r>
          </a:p>
          <a:p>
            <a:pPr lvl="1"/>
            <a:r>
              <a:rPr lang="en-US">
                <a:solidFill>
                  <a:schemeClr val="bg1">
                    <a:lumMod val="85000"/>
                  </a:schemeClr>
                </a:solidFill>
              </a:rPr>
              <a:t>Overview of Scheme</a:t>
            </a:r>
          </a:p>
          <a:p>
            <a:pPr lvl="1"/>
            <a:r>
              <a:rPr lang="en-US">
                <a:solidFill>
                  <a:schemeClr val="bg1">
                    <a:lumMod val="85000"/>
                  </a:schemeClr>
                </a:solidFill>
              </a:rPr>
              <a:t>Security: Theory</a:t>
            </a:r>
          </a:p>
          <a:p>
            <a:r>
              <a:rPr lang="en-US">
                <a:solidFill>
                  <a:schemeClr val="bg1">
                    <a:lumMod val="85000"/>
                  </a:schemeClr>
                </a:solidFill>
              </a:rPr>
              <a:t>Security Comparison: Practical</a:t>
            </a:r>
          </a:p>
          <a:p>
            <a:r>
              <a:rPr lang="en-US">
                <a:solidFill>
                  <a:schemeClr val="tx2"/>
                </a:solidFill>
              </a:rPr>
              <a:t>Implementation Issues</a:t>
            </a:r>
          </a:p>
          <a:p>
            <a:r>
              <a:rPr lang="en-US">
                <a:solidFill>
                  <a:schemeClr val="bg1">
                    <a:lumMod val="85000"/>
                  </a:schemeClr>
                </a:solidFill>
              </a:rPr>
              <a:t>Performance Data &amp; Application Scenarios</a:t>
            </a:r>
          </a:p>
          <a:p>
            <a:r>
              <a:rPr lang="en-US">
                <a:solidFill>
                  <a:schemeClr val="bg1">
                    <a:lumMod val="85000"/>
                  </a:schemeClr>
                </a:solidFill>
              </a:rPr>
              <a:t>Opinions from the Presenters</a:t>
            </a:r>
          </a:p>
          <a:p>
            <a:pPr lvl="1"/>
            <a:endParaRPr lang="en-US"/>
          </a:p>
        </p:txBody>
      </p:sp>
    </p:spTree>
    <p:extLst>
      <p:ext uri="{BB962C8B-B14F-4D97-AF65-F5344CB8AC3E}">
        <p14:creationId xmlns:p14="http://schemas.microsoft.com/office/powerpoint/2010/main" val="422486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This Talk</a:t>
            </a:r>
          </a:p>
        </p:txBody>
      </p:sp>
      <p:sp>
        <p:nvSpPr>
          <p:cNvPr id="3" name="Content Placeholder 2"/>
          <p:cNvSpPr>
            <a:spLocks noGrp="1"/>
          </p:cNvSpPr>
          <p:nvPr>
            <p:ph idx="1"/>
          </p:nvPr>
        </p:nvSpPr>
        <p:spPr/>
        <p:txBody>
          <a:bodyPr>
            <a:normAutofit lnSpcReduction="10000"/>
          </a:bodyPr>
          <a:lstStyle/>
          <a:p>
            <a:r>
              <a:rPr lang="en-US" err="1"/>
              <a:t>Dilithium</a:t>
            </a:r>
            <a:r>
              <a:rPr lang="en-US"/>
              <a:t> / Fiat-Shamir</a:t>
            </a:r>
          </a:p>
          <a:p>
            <a:pPr lvl="1"/>
            <a:r>
              <a:rPr lang="en-US"/>
              <a:t>Overview of Scheme</a:t>
            </a:r>
          </a:p>
          <a:p>
            <a:pPr lvl="1"/>
            <a:r>
              <a:rPr lang="en-US"/>
              <a:t>Security: Theory</a:t>
            </a:r>
          </a:p>
          <a:p>
            <a:r>
              <a:rPr lang="en-US"/>
              <a:t>Falcon / Hash-and-Sign</a:t>
            </a:r>
          </a:p>
          <a:p>
            <a:pPr lvl="1"/>
            <a:r>
              <a:rPr lang="en-US"/>
              <a:t>Overview of Scheme</a:t>
            </a:r>
          </a:p>
          <a:p>
            <a:pPr lvl="1"/>
            <a:r>
              <a:rPr lang="en-US"/>
              <a:t>Security: Theory</a:t>
            </a:r>
          </a:p>
          <a:p>
            <a:r>
              <a:rPr lang="en-US"/>
              <a:t>Security Comparison: Practical</a:t>
            </a:r>
          </a:p>
          <a:p>
            <a:r>
              <a:rPr lang="en-US"/>
              <a:t>Implementation Issues</a:t>
            </a:r>
          </a:p>
          <a:p>
            <a:r>
              <a:rPr lang="en-US"/>
              <a:t>Performance Data &amp; Application Scenarios</a:t>
            </a:r>
          </a:p>
          <a:p>
            <a:r>
              <a:rPr lang="en-US"/>
              <a:t>Opinions from the Presenters</a:t>
            </a:r>
          </a:p>
          <a:p>
            <a:pPr lvl="1"/>
            <a:endParaRPr lang="en-US"/>
          </a:p>
        </p:txBody>
      </p:sp>
    </p:spTree>
    <p:extLst>
      <p:ext uri="{BB962C8B-B14F-4D97-AF65-F5344CB8AC3E}">
        <p14:creationId xmlns:p14="http://schemas.microsoft.com/office/powerpoint/2010/main" val="3647636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issues</a:t>
            </a:r>
          </a:p>
        </p:txBody>
      </p:sp>
      <p:sp>
        <p:nvSpPr>
          <p:cNvPr id="3" name="Content Placeholder 2"/>
          <p:cNvSpPr>
            <a:spLocks noGrp="1"/>
          </p:cNvSpPr>
          <p:nvPr>
            <p:ph idx="1"/>
          </p:nvPr>
        </p:nvSpPr>
        <p:spPr/>
        <p:txBody>
          <a:bodyPr/>
          <a:lstStyle/>
          <a:p>
            <a:r>
              <a:rPr lang="en-US" dirty="0" err="1"/>
              <a:t>Dilithium</a:t>
            </a:r>
            <a:r>
              <a:rPr lang="en-US" dirty="0"/>
              <a:t> – pretty straightforward? (uniform sampling everywhere)</a:t>
            </a:r>
          </a:p>
          <a:p>
            <a:pPr lvl="1"/>
            <a:r>
              <a:rPr lang="en-US" dirty="0"/>
              <a:t>Security concern for latter on? ..could be? (speculation)</a:t>
            </a:r>
          </a:p>
          <a:p>
            <a:pPr lvl="1"/>
            <a:endParaRPr lang="en-US" dirty="0"/>
          </a:p>
          <a:p>
            <a:r>
              <a:rPr lang="en-US" dirty="0"/>
              <a:t>Falcon </a:t>
            </a:r>
            <a:r>
              <a:rPr lang="en-US" dirty="0" err="1"/>
              <a:t>keygen</a:t>
            </a:r>
            <a:r>
              <a:rPr lang="en-US" dirty="0"/>
              <a:t> and FFT-</a:t>
            </a:r>
            <a:r>
              <a:rPr lang="en-US" dirty="0" err="1"/>
              <a:t>samp</a:t>
            </a:r>
            <a:r>
              <a:rPr lang="en-US" dirty="0"/>
              <a:t> are delicate to implement</a:t>
            </a:r>
          </a:p>
          <a:p>
            <a:r>
              <a:rPr lang="en-US" dirty="0"/>
              <a:t>Floating-</a:t>
            </a:r>
            <a:r>
              <a:rPr lang="en-US" dirty="0" err="1"/>
              <a:t>pt</a:t>
            </a:r>
            <a:r>
              <a:rPr lang="en-US" dirty="0"/>
              <a:t> arithmetic</a:t>
            </a:r>
          </a:p>
          <a:p>
            <a:pPr lvl="1"/>
            <a:r>
              <a:rPr lang="en-US" dirty="0"/>
              <a:t>53 bits of precision – no problem in software. A concern in resource-constrained hardware without native support</a:t>
            </a:r>
          </a:p>
          <a:p>
            <a:r>
              <a:rPr lang="en-US" dirty="0"/>
              <a:t>Discrete Gaussian sampling with side channel protection ‘solved’ now</a:t>
            </a:r>
          </a:p>
        </p:txBody>
      </p:sp>
    </p:spTree>
    <p:extLst>
      <p:ext uri="{BB962C8B-B14F-4D97-AF65-F5344CB8AC3E}">
        <p14:creationId xmlns:p14="http://schemas.microsoft.com/office/powerpoint/2010/main" val="3498335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This Talk</a:t>
            </a:r>
          </a:p>
        </p:txBody>
      </p:sp>
      <p:sp>
        <p:nvSpPr>
          <p:cNvPr id="3" name="Content Placeholder 2"/>
          <p:cNvSpPr>
            <a:spLocks noGrp="1"/>
          </p:cNvSpPr>
          <p:nvPr>
            <p:ph idx="1"/>
          </p:nvPr>
        </p:nvSpPr>
        <p:spPr/>
        <p:txBody>
          <a:bodyPr>
            <a:normAutofit lnSpcReduction="10000"/>
          </a:bodyPr>
          <a:lstStyle/>
          <a:p>
            <a:r>
              <a:rPr lang="en-US" err="1">
                <a:solidFill>
                  <a:schemeClr val="bg1">
                    <a:lumMod val="85000"/>
                  </a:schemeClr>
                </a:solidFill>
              </a:rPr>
              <a:t>Dilithium</a:t>
            </a:r>
            <a:r>
              <a:rPr lang="en-US">
                <a:solidFill>
                  <a:schemeClr val="bg1">
                    <a:lumMod val="85000"/>
                  </a:schemeClr>
                </a:solidFill>
              </a:rPr>
              <a:t> / Fiat-Shamir</a:t>
            </a:r>
          </a:p>
          <a:p>
            <a:pPr lvl="1"/>
            <a:r>
              <a:rPr lang="en-US">
                <a:solidFill>
                  <a:schemeClr val="bg1">
                    <a:lumMod val="85000"/>
                  </a:schemeClr>
                </a:solidFill>
              </a:rPr>
              <a:t>Overview of Scheme</a:t>
            </a:r>
          </a:p>
          <a:p>
            <a:pPr lvl="1"/>
            <a:r>
              <a:rPr lang="en-US">
                <a:solidFill>
                  <a:schemeClr val="bg1">
                    <a:lumMod val="85000"/>
                  </a:schemeClr>
                </a:solidFill>
              </a:rPr>
              <a:t>Security: Theory</a:t>
            </a:r>
          </a:p>
          <a:p>
            <a:r>
              <a:rPr lang="en-US">
                <a:solidFill>
                  <a:schemeClr val="bg1">
                    <a:lumMod val="85000"/>
                  </a:schemeClr>
                </a:solidFill>
              </a:rPr>
              <a:t>Falcon / Hash-and-Sign</a:t>
            </a:r>
          </a:p>
          <a:p>
            <a:pPr lvl="1"/>
            <a:r>
              <a:rPr lang="en-US">
                <a:solidFill>
                  <a:schemeClr val="bg1">
                    <a:lumMod val="85000"/>
                  </a:schemeClr>
                </a:solidFill>
              </a:rPr>
              <a:t>Overview of Scheme</a:t>
            </a:r>
          </a:p>
          <a:p>
            <a:pPr lvl="1"/>
            <a:r>
              <a:rPr lang="en-US">
                <a:solidFill>
                  <a:schemeClr val="bg1">
                    <a:lumMod val="85000"/>
                  </a:schemeClr>
                </a:solidFill>
              </a:rPr>
              <a:t>Security: Theory</a:t>
            </a:r>
          </a:p>
          <a:p>
            <a:r>
              <a:rPr lang="en-US">
                <a:solidFill>
                  <a:schemeClr val="bg1">
                    <a:lumMod val="85000"/>
                  </a:schemeClr>
                </a:solidFill>
              </a:rPr>
              <a:t>Security Comparison: Practical</a:t>
            </a:r>
          </a:p>
          <a:p>
            <a:r>
              <a:rPr lang="en-US">
                <a:solidFill>
                  <a:schemeClr val="bg1">
                    <a:lumMod val="85000"/>
                  </a:schemeClr>
                </a:solidFill>
              </a:rPr>
              <a:t>Implementation Issues</a:t>
            </a:r>
          </a:p>
          <a:p>
            <a:r>
              <a:rPr lang="en-US">
                <a:solidFill>
                  <a:schemeClr val="tx2"/>
                </a:solidFill>
              </a:rPr>
              <a:t>Performance Data &amp; Application Scenarios</a:t>
            </a:r>
          </a:p>
          <a:p>
            <a:r>
              <a:rPr lang="en-US">
                <a:solidFill>
                  <a:schemeClr val="bg1">
                    <a:lumMod val="85000"/>
                  </a:schemeClr>
                </a:solidFill>
              </a:rPr>
              <a:t>Opinions from the Presenters</a:t>
            </a:r>
          </a:p>
          <a:p>
            <a:pPr lvl="1"/>
            <a:endParaRPr lang="en-US"/>
          </a:p>
        </p:txBody>
      </p:sp>
    </p:spTree>
    <p:extLst>
      <p:ext uri="{BB962C8B-B14F-4D97-AF65-F5344CB8AC3E}">
        <p14:creationId xmlns:p14="http://schemas.microsoft.com/office/powerpoint/2010/main" val="883900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D8A9-AAF4-774A-A0DF-0CA8F146DA96}"/>
              </a:ext>
            </a:extLst>
          </p:cNvPr>
          <p:cNvSpPr>
            <a:spLocks noGrp="1"/>
          </p:cNvSpPr>
          <p:nvPr>
            <p:ph type="title"/>
          </p:nvPr>
        </p:nvSpPr>
        <p:spPr/>
        <p:txBody>
          <a:bodyPr/>
          <a:lstStyle/>
          <a:p>
            <a:r>
              <a:rPr lang="en-US"/>
              <a:t>SUPERCOP - Haswell</a:t>
            </a:r>
          </a:p>
        </p:txBody>
      </p:sp>
      <p:graphicFrame>
        <p:nvGraphicFramePr>
          <p:cNvPr id="4" name="Table 4">
            <a:extLst>
              <a:ext uri="{FF2B5EF4-FFF2-40B4-BE49-F238E27FC236}">
                <a16:creationId xmlns:a16="http://schemas.microsoft.com/office/drawing/2014/main" id="{BA1D1A3A-E42F-8446-B7BB-14EC495A8C90}"/>
              </a:ext>
            </a:extLst>
          </p:cNvPr>
          <p:cNvGraphicFramePr>
            <a:graphicFrameLocks noGrp="1"/>
          </p:cNvGraphicFramePr>
          <p:nvPr>
            <p:ph idx="1"/>
            <p:extLst>
              <p:ext uri="{D42A27DB-BD31-4B8C-83A1-F6EECF244321}">
                <p14:modId xmlns:p14="http://schemas.microsoft.com/office/powerpoint/2010/main" val="3911351591"/>
              </p:ext>
            </p:extLst>
          </p:nvPr>
        </p:nvGraphicFramePr>
        <p:xfrm>
          <a:off x="1452153" y="1717675"/>
          <a:ext cx="8974184" cy="4775200"/>
        </p:xfrm>
        <a:graphic>
          <a:graphicData uri="http://schemas.openxmlformats.org/drawingml/2006/table">
            <a:tbl>
              <a:tblPr firstRow="1" bandRow="1">
                <a:tableStyleId>{5C22544A-7EE6-4342-B048-85BDC9FD1C3A}</a:tableStyleId>
              </a:tblPr>
              <a:tblGrid>
                <a:gridCol w="1757169">
                  <a:extLst>
                    <a:ext uri="{9D8B030D-6E8A-4147-A177-3AD203B41FA5}">
                      <a16:colId xmlns:a16="http://schemas.microsoft.com/office/drawing/2014/main" val="431129426"/>
                    </a:ext>
                  </a:extLst>
                </a:gridCol>
                <a:gridCol w="921311">
                  <a:extLst>
                    <a:ext uri="{9D8B030D-6E8A-4147-A177-3AD203B41FA5}">
                      <a16:colId xmlns:a16="http://schemas.microsoft.com/office/drawing/2014/main" val="3883225594"/>
                    </a:ext>
                  </a:extLst>
                </a:gridCol>
                <a:gridCol w="1299461">
                  <a:extLst>
                    <a:ext uri="{9D8B030D-6E8A-4147-A177-3AD203B41FA5}">
                      <a16:colId xmlns:a16="http://schemas.microsoft.com/office/drawing/2014/main" val="161022502"/>
                    </a:ext>
                  </a:extLst>
                </a:gridCol>
                <a:gridCol w="1379020">
                  <a:extLst>
                    <a:ext uri="{9D8B030D-6E8A-4147-A177-3AD203B41FA5}">
                      <a16:colId xmlns:a16="http://schemas.microsoft.com/office/drawing/2014/main" val="1997073727"/>
                    </a:ext>
                  </a:extLst>
                </a:gridCol>
                <a:gridCol w="1113824">
                  <a:extLst>
                    <a:ext uri="{9D8B030D-6E8A-4147-A177-3AD203B41FA5}">
                      <a16:colId xmlns:a16="http://schemas.microsoft.com/office/drawing/2014/main" val="2790849417"/>
                    </a:ext>
                  </a:extLst>
                </a:gridCol>
                <a:gridCol w="1021005">
                  <a:extLst>
                    <a:ext uri="{9D8B030D-6E8A-4147-A177-3AD203B41FA5}">
                      <a16:colId xmlns:a16="http://schemas.microsoft.com/office/drawing/2014/main" val="4112106646"/>
                    </a:ext>
                  </a:extLst>
                </a:gridCol>
                <a:gridCol w="1482394">
                  <a:extLst>
                    <a:ext uri="{9D8B030D-6E8A-4147-A177-3AD203B41FA5}">
                      <a16:colId xmlns:a16="http://schemas.microsoft.com/office/drawing/2014/main" val="878220331"/>
                    </a:ext>
                  </a:extLst>
                </a:gridCol>
              </a:tblGrid>
              <a:tr h="370840">
                <a:tc>
                  <a:txBody>
                    <a:bodyPr/>
                    <a:lstStyle/>
                    <a:p>
                      <a:endParaRPr lang="en-US">
                        <a:latin typeface="Arial" panose="020B0604020202020204" pitchFamily="34" charset="0"/>
                        <a:cs typeface="Arial" panose="020B0604020202020204" pitchFamily="34" charset="0"/>
                      </a:endParaRPr>
                    </a:p>
                  </a:txBody>
                  <a:tcPr/>
                </a:tc>
                <a:tc>
                  <a:txBody>
                    <a:bodyPr/>
                    <a:lstStyle/>
                    <a:p>
                      <a:pPr algn="ctr"/>
                      <a:r>
                        <a:rPr lang="en-US">
                          <a:latin typeface="Arial" panose="020B0604020202020204" pitchFamily="34" charset="0"/>
                          <a:cs typeface="Arial" panose="020B0604020202020204" pitchFamily="34" charset="0"/>
                        </a:rPr>
                        <a:t>Public Key</a:t>
                      </a:r>
                    </a:p>
                  </a:txBody>
                  <a:tcPr/>
                </a:tc>
                <a:tc>
                  <a:txBody>
                    <a:bodyPr/>
                    <a:lstStyle/>
                    <a:p>
                      <a:pPr algn="ctr"/>
                      <a:r>
                        <a:rPr lang="en-US">
                          <a:latin typeface="Arial" panose="020B0604020202020204" pitchFamily="34" charset="0"/>
                          <a:cs typeface="Arial" panose="020B0604020202020204" pitchFamily="34" charset="0"/>
                        </a:rPr>
                        <a:t>Signature</a:t>
                      </a:r>
                    </a:p>
                  </a:txBody>
                  <a:tcPr/>
                </a:tc>
                <a:tc>
                  <a:txBody>
                    <a:bodyPr/>
                    <a:lstStyle/>
                    <a:p>
                      <a:pPr algn="ctr"/>
                      <a:r>
                        <a:rPr lang="en-US">
                          <a:latin typeface="Arial" panose="020B0604020202020204" pitchFamily="34" charset="0"/>
                          <a:cs typeface="Arial" panose="020B0604020202020204" pitchFamily="34" charset="0"/>
                        </a:rPr>
                        <a:t>Key generation</a:t>
                      </a:r>
                    </a:p>
                  </a:txBody>
                  <a:tcPr/>
                </a:tc>
                <a:tc>
                  <a:txBody>
                    <a:bodyPr/>
                    <a:lstStyle/>
                    <a:p>
                      <a:pPr algn="ctr"/>
                      <a:r>
                        <a:rPr lang="en-US">
                          <a:latin typeface="Arial" panose="020B0604020202020204" pitchFamily="34" charset="0"/>
                          <a:cs typeface="Arial" panose="020B0604020202020204" pitchFamily="34" charset="0"/>
                        </a:rPr>
                        <a:t>Sign</a:t>
                      </a:r>
                    </a:p>
                  </a:txBody>
                  <a:tcPr/>
                </a:tc>
                <a:tc>
                  <a:txBody>
                    <a:bodyPr/>
                    <a:lstStyle/>
                    <a:p>
                      <a:pPr algn="ctr"/>
                      <a:r>
                        <a:rPr lang="en-US">
                          <a:latin typeface="Arial" panose="020B0604020202020204" pitchFamily="34" charset="0"/>
                          <a:cs typeface="Arial" panose="020B0604020202020204" pitchFamily="34" charset="0"/>
                        </a:rPr>
                        <a:t>Verify</a:t>
                      </a:r>
                    </a:p>
                  </a:txBody>
                  <a:tcPr/>
                </a:tc>
                <a:tc>
                  <a:txBody>
                    <a:bodyPr/>
                    <a:lstStyle/>
                    <a:p>
                      <a:pPr algn="ctr"/>
                      <a:r>
                        <a:rPr lang="en-US">
                          <a:latin typeface="Arial" panose="020B0604020202020204" pitchFamily="34" charset="0"/>
                          <a:cs typeface="Arial" panose="020B0604020202020204" pitchFamily="34" charset="0"/>
                        </a:rPr>
                        <a:t>Total cost (2000)</a:t>
                      </a:r>
                    </a:p>
                  </a:txBody>
                  <a:tcPr/>
                </a:tc>
                <a:extLst>
                  <a:ext uri="{0D108BD9-81ED-4DB2-BD59-A6C34878D82A}">
                    <a16:rowId xmlns:a16="http://schemas.microsoft.com/office/drawing/2014/main" val="1982392499"/>
                  </a:ext>
                </a:extLst>
              </a:tr>
              <a:tr h="370840">
                <a:tc>
                  <a:txBody>
                    <a:bodyPr/>
                    <a:lstStyle/>
                    <a:p>
                      <a:r>
                        <a:rPr lang="en-US">
                          <a:latin typeface="Times New Roman" panose="02020603050405020304" pitchFamily="18" charset="0"/>
                          <a:cs typeface="Times New Roman" panose="02020603050405020304" pitchFamily="18" charset="0"/>
                        </a:rPr>
                        <a:t>Dilithium2-AES</a:t>
                      </a:r>
                    </a:p>
                  </a:txBody>
                  <a:tcPr/>
                </a:tc>
                <a:tc>
                  <a:txBody>
                    <a:bodyPr/>
                    <a:lstStyle/>
                    <a:p>
                      <a:pPr algn="r"/>
                      <a:r>
                        <a:rPr lang="en-US">
                          <a:latin typeface="Times New Roman" panose="02020603050405020304" pitchFamily="18" charset="0"/>
                          <a:cs typeface="Times New Roman" panose="02020603050405020304" pitchFamily="18" charset="0"/>
                        </a:rPr>
                        <a:t>1312</a:t>
                      </a:r>
                    </a:p>
                  </a:txBody>
                  <a:tcPr/>
                </a:tc>
                <a:tc>
                  <a:txBody>
                    <a:bodyPr/>
                    <a:lstStyle/>
                    <a:p>
                      <a:pPr algn="r"/>
                      <a:r>
                        <a:rPr lang="en-US">
                          <a:latin typeface="Times New Roman" panose="02020603050405020304" pitchFamily="18" charset="0"/>
                          <a:cs typeface="Times New Roman" panose="02020603050405020304" pitchFamily="18" charset="0"/>
                        </a:rPr>
                        <a:t>2420</a:t>
                      </a:r>
                    </a:p>
                  </a:txBody>
                  <a:tcPr/>
                </a:tc>
                <a:tc>
                  <a:txBody>
                    <a:bodyPr/>
                    <a:lstStyle/>
                    <a:p>
                      <a:pPr algn="r"/>
                      <a:r>
                        <a:rPr lang="en-US">
                          <a:latin typeface="Times New Roman" panose="02020603050405020304" pitchFamily="18" charset="0"/>
                          <a:cs typeface="Times New Roman" panose="02020603050405020304" pitchFamily="18" charset="0"/>
                        </a:rPr>
                        <a:t>65,950</a:t>
                      </a:r>
                    </a:p>
                  </a:txBody>
                  <a:tcPr/>
                </a:tc>
                <a:tc>
                  <a:txBody>
                    <a:bodyPr/>
                    <a:lstStyle/>
                    <a:p>
                      <a:pPr algn="r"/>
                      <a:r>
                        <a:rPr lang="en-US">
                          <a:latin typeface="Times New Roman" panose="02020603050405020304" pitchFamily="18" charset="0"/>
                          <a:cs typeface="Times New Roman" panose="02020603050405020304" pitchFamily="18" charset="0"/>
                        </a:rPr>
                        <a:t>193,882</a:t>
                      </a:r>
                    </a:p>
                  </a:txBody>
                  <a:tcPr/>
                </a:tc>
                <a:tc>
                  <a:txBody>
                    <a:bodyPr/>
                    <a:lstStyle/>
                    <a:p>
                      <a:pPr algn="r"/>
                      <a:r>
                        <a:rPr lang="en-US">
                          <a:latin typeface="Times New Roman" panose="02020603050405020304" pitchFamily="18" charset="0"/>
                          <a:cs typeface="Times New Roman" panose="02020603050405020304" pitchFamily="18" charset="0"/>
                        </a:rPr>
                        <a:t>81,619</a:t>
                      </a:r>
                    </a:p>
                  </a:txBody>
                  <a:tcPr/>
                </a:tc>
                <a:tc>
                  <a:txBody>
                    <a:bodyPr/>
                    <a:lstStyle/>
                    <a:p>
                      <a:pPr algn="r"/>
                      <a:r>
                        <a:rPr lang="en-US">
                          <a:latin typeface="Times New Roman" panose="02020603050405020304" pitchFamily="18" charset="0"/>
                          <a:cs typeface="Times New Roman" panose="02020603050405020304" pitchFamily="18" charset="0"/>
                        </a:rPr>
                        <a:t>7,739,501</a:t>
                      </a:r>
                    </a:p>
                  </a:txBody>
                  <a:tcPr/>
                </a:tc>
                <a:extLst>
                  <a:ext uri="{0D108BD9-81ED-4DB2-BD59-A6C34878D82A}">
                    <a16:rowId xmlns:a16="http://schemas.microsoft.com/office/drawing/2014/main" val="3976497646"/>
                  </a:ext>
                </a:extLst>
              </a:tr>
              <a:tr h="370840">
                <a:tc>
                  <a:txBody>
                    <a:bodyPr/>
                    <a:lstStyle/>
                    <a:p>
                      <a:r>
                        <a:rPr lang="en-US">
                          <a:latin typeface="Times New Roman" panose="02020603050405020304" pitchFamily="18" charset="0"/>
                          <a:cs typeface="Times New Roman" panose="02020603050405020304" pitchFamily="18" charset="0"/>
                        </a:rPr>
                        <a:t>Dilithium2</a:t>
                      </a:r>
                    </a:p>
                  </a:txBody>
                  <a:tcPr/>
                </a:tc>
                <a:tc>
                  <a:txBody>
                    <a:bodyPr/>
                    <a:lstStyle/>
                    <a:p>
                      <a:pPr algn="r"/>
                      <a:r>
                        <a:rPr lang="en-US">
                          <a:latin typeface="Times New Roman" panose="02020603050405020304" pitchFamily="18" charset="0"/>
                          <a:cs typeface="Times New Roman" panose="02020603050405020304" pitchFamily="18" charset="0"/>
                        </a:rPr>
                        <a:t>1312</a:t>
                      </a:r>
                    </a:p>
                  </a:txBody>
                  <a:tcPr/>
                </a:tc>
                <a:tc>
                  <a:txBody>
                    <a:bodyPr/>
                    <a:lstStyle/>
                    <a:p>
                      <a:pPr algn="r"/>
                      <a:r>
                        <a:rPr lang="en-US">
                          <a:latin typeface="Times New Roman" panose="02020603050405020304" pitchFamily="18" charset="0"/>
                          <a:cs typeface="Times New Roman" panose="02020603050405020304" pitchFamily="18" charset="0"/>
                        </a:rPr>
                        <a:t>2420</a:t>
                      </a:r>
                    </a:p>
                  </a:txBody>
                  <a:tcPr/>
                </a:tc>
                <a:tc>
                  <a:txBody>
                    <a:bodyPr/>
                    <a:lstStyle/>
                    <a:p>
                      <a:pPr algn="r"/>
                      <a:r>
                        <a:rPr lang="en-US">
                          <a:latin typeface="Times New Roman" panose="02020603050405020304" pitchFamily="18" charset="0"/>
                          <a:cs typeface="Times New Roman" panose="02020603050405020304" pitchFamily="18" charset="0"/>
                        </a:rPr>
                        <a:t>98,739</a:t>
                      </a:r>
                    </a:p>
                  </a:txBody>
                  <a:tcPr/>
                </a:tc>
                <a:tc>
                  <a:txBody>
                    <a:bodyPr/>
                    <a:lstStyle/>
                    <a:p>
                      <a:pPr algn="r"/>
                      <a:r>
                        <a:rPr lang="en-US">
                          <a:latin typeface="Times New Roman" panose="02020603050405020304" pitchFamily="18" charset="0"/>
                          <a:cs typeface="Times New Roman" panose="02020603050405020304" pitchFamily="18" charset="0"/>
                        </a:rPr>
                        <a:t>263,265</a:t>
                      </a:r>
                    </a:p>
                  </a:txBody>
                  <a:tcPr/>
                </a:tc>
                <a:tc>
                  <a:txBody>
                    <a:bodyPr/>
                    <a:lstStyle/>
                    <a:p>
                      <a:pPr algn="r"/>
                      <a:r>
                        <a:rPr lang="en-US">
                          <a:latin typeface="Times New Roman" panose="02020603050405020304" pitchFamily="18" charset="0"/>
                          <a:cs typeface="Times New Roman" panose="02020603050405020304" pitchFamily="18" charset="0"/>
                        </a:rPr>
                        <a:t>111,614</a:t>
                      </a:r>
                    </a:p>
                  </a:txBody>
                  <a:tcPr/>
                </a:tc>
                <a:tc>
                  <a:txBody>
                    <a:bodyPr/>
                    <a:lstStyle/>
                    <a:p>
                      <a:pPr algn="r"/>
                      <a:r>
                        <a:rPr lang="en-US">
                          <a:latin typeface="Times New Roman" panose="02020603050405020304" pitchFamily="18" charset="0"/>
                          <a:cs typeface="Times New Roman" panose="02020603050405020304" pitchFamily="18" charset="0"/>
                        </a:rPr>
                        <a:t>7,838,879</a:t>
                      </a:r>
                    </a:p>
                  </a:txBody>
                  <a:tcPr/>
                </a:tc>
                <a:extLst>
                  <a:ext uri="{0D108BD9-81ED-4DB2-BD59-A6C34878D82A}">
                    <a16:rowId xmlns:a16="http://schemas.microsoft.com/office/drawing/2014/main" val="70408892"/>
                  </a:ext>
                </a:extLst>
              </a:tr>
              <a:tr h="370840">
                <a:tc>
                  <a:txBody>
                    <a:bodyPr/>
                    <a:lstStyle/>
                    <a:p>
                      <a:r>
                        <a:rPr lang="en-US">
                          <a:latin typeface="Times New Roman" panose="02020603050405020304" pitchFamily="18" charset="0"/>
                          <a:cs typeface="Times New Roman" panose="02020603050405020304" pitchFamily="18" charset="0"/>
                        </a:rPr>
                        <a:t>Falcon512-dyn</a:t>
                      </a:r>
                    </a:p>
                  </a:txBody>
                  <a:tcPr/>
                </a:tc>
                <a:tc>
                  <a:txBody>
                    <a:bodyPr/>
                    <a:lstStyle/>
                    <a:p>
                      <a:pPr algn="r"/>
                      <a:r>
                        <a:rPr lang="en-US">
                          <a:latin typeface="Times New Roman" panose="02020603050405020304" pitchFamily="18" charset="0"/>
                          <a:cs typeface="Times New Roman" panose="02020603050405020304" pitchFamily="18" charset="0"/>
                        </a:rPr>
                        <a:t>897</a:t>
                      </a:r>
                    </a:p>
                  </a:txBody>
                  <a:tcPr/>
                </a:tc>
                <a:tc>
                  <a:txBody>
                    <a:bodyPr/>
                    <a:lstStyle/>
                    <a:p>
                      <a:pPr algn="r"/>
                      <a:r>
                        <a:rPr lang="en-US">
                          <a:latin typeface="Times New Roman" panose="02020603050405020304" pitchFamily="18" charset="0"/>
                          <a:cs typeface="Times New Roman" panose="02020603050405020304" pitchFamily="18" charset="0"/>
                        </a:rPr>
                        <a:t>666</a:t>
                      </a:r>
                    </a:p>
                  </a:txBody>
                  <a:tcPr/>
                </a:tc>
                <a:tc>
                  <a:txBody>
                    <a:bodyPr/>
                    <a:lstStyle/>
                    <a:p>
                      <a:pPr algn="r"/>
                      <a:r>
                        <a:rPr lang="en-US">
                          <a:latin typeface="Times New Roman" panose="02020603050405020304" pitchFamily="18" charset="0"/>
                          <a:cs typeface="Times New Roman" panose="02020603050405020304" pitchFamily="18" charset="0"/>
                        </a:rPr>
                        <a:t>19,672,294</a:t>
                      </a:r>
                    </a:p>
                  </a:txBody>
                  <a:tcPr/>
                </a:tc>
                <a:tc>
                  <a:txBody>
                    <a:bodyPr/>
                    <a:lstStyle/>
                    <a:p>
                      <a:pPr algn="r"/>
                      <a:r>
                        <a:rPr lang="en-US">
                          <a:latin typeface="Times New Roman" panose="02020603050405020304" pitchFamily="18" charset="0"/>
                          <a:cs typeface="Times New Roman" panose="02020603050405020304" pitchFamily="18" charset="0"/>
                        </a:rPr>
                        <a:t>807,968</a:t>
                      </a:r>
                    </a:p>
                  </a:txBody>
                  <a:tcPr/>
                </a:tc>
                <a:tc>
                  <a:txBody>
                    <a:bodyPr/>
                    <a:lstStyle/>
                    <a:p>
                      <a:pPr algn="r"/>
                      <a:r>
                        <a:rPr lang="en-US">
                          <a:latin typeface="Times New Roman" panose="02020603050405020304" pitchFamily="18" charset="0"/>
                          <a:cs typeface="Times New Roman" panose="02020603050405020304" pitchFamily="18" charset="0"/>
                        </a:rPr>
                        <a:t>91,786</a:t>
                      </a:r>
                    </a:p>
                  </a:txBody>
                  <a:tcPr/>
                </a:tc>
                <a:tc>
                  <a:txBody>
                    <a:bodyPr/>
                    <a:lstStyle/>
                    <a:p>
                      <a:pPr algn="r"/>
                      <a:r>
                        <a:rPr lang="en-US">
                          <a:latin typeface="Times New Roman" panose="02020603050405020304" pitchFamily="18" charset="0"/>
                          <a:cs typeface="Times New Roman" panose="02020603050405020304" pitchFamily="18" charset="0"/>
                        </a:rPr>
                        <a:t>4,025,754</a:t>
                      </a:r>
                    </a:p>
                  </a:txBody>
                  <a:tcPr/>
                </a:tc>
                <a:extLst>
                  <a:ext uri="{0D108BD9-81ED-4DB2-BD59-A6C34878D82A}">
                    <a16:rowId xmlns:a16="http://schemas.microsoft.com/office/drawing/2014/main" val="2745083315"/>
                  </a:ext>
                </a:extLst>
              </a:tr>
              <a:tr h="370840">
                <a:tc>
                  <a:txBody>
                    <a:bodyPr/>
                    <a:lstStyle/>
                    <a:p>
                      <a:r>
                        <a:rPr lang="en-US">
                          <a:latin typeface="Times New Roman" panose="02020603050405020304" pitchFamily="18" charset="0"/>
                          <a:cs typeface="Times New Roman" panose="02020603050405020304" pitchFamily="18" charset="0"/>
                        </a:rPr>
                        <a:t>Falcon512-tree</a:t>
                      </a:r>
                    </a:p>
                  </a:txBody>
                  <a:tcPr/>
                </a:tc>
                <a:tc>
                  <a:txBody>
                    <a:bodyPr/>
                    <a:lstStyle/>
                    <a:p>
                      <a:pPr algn="r"/>
                      <a:r>
                        <a:rPr lang="en-US">
                          <a:latin typeface="Times New Roman" panose="02020603050405020304" pitchFamily="18" charset="0"/>
                          <a:cs typeface="Times New Roman" panose="02020603050405020304" pitchFamily="18" charset="0"/>
                        </a:rPr>
                        <a:t>897</a:t>
                      </a:r>
                    </a:p>
                  </a:txBody>
                  <a:tcPr/>
                </a:tc>
                <a:tc>
                  <a:txBody>
                    <a:bodyPr/>
                    <a:lstStyle/>
                    <a:p>
                      <a:pPr algn="r"/>
                      <a:r>
                        <a:rPr lang="en-US">
                          <a:latin typeface="Times New Roman" panose="02020603050405020304" pitchFamily="18" charset="0"/>
                          <a:cs typeface="Times New Roman" panose="02020603050405020304" pitchFamily="18" charset="0"/>
                        </a:rPr>
                        <a:t>666</a:t>
                      </a:r>
                    </a:p>
                  </a:txBody>
                  <a:tcPr/>
                </a:tc>
                <a:tc>
                  <a:txBody>
                    <a:bodyPr/>
                    <a:lstStyle/>
                    <a:p>
                      <a:pPr algn="r"/>
                      <a:r>
                        <a:rPr lang="en-US">
                          <a:latin typeface="Times New Roman" panose="02020603050405020304" pitchFamily="18" charset="0"/>
                          <a:cs typeface="Times New Roman" panose="02020603050405020304" pitchFamily="18" charset="0"/>
                        </a:rPr>
                        <a:t>20,063,575</a:t>
                      </a:r>
                    </a:p>
                  </a:txBody>
                  <a:tcPr/>
                </a:tc>
                <a:tc>
                  <a:txBody>
                    <a:bodyPr/>
                    <a:lstStyle/>
                    <a:p>
                      <a:pPr algn="r"/>
                      <a:r>
                        <a:rPr lang="en-US">
                          <a:latin typeface="Times New Roman" panose="02020603050405020304" pitchFamily="18" charset="0"/>
                          <a:cs typeface="Times New Roman" panose="02020603050405020304" pitchFamily="18" charset="0"/>
                        </a:rPr>
                        <a:t>415,540</a:t>
                      </a:r>
                    </a:p>
                  </a:txBody>
                  <a:tcPr/>
                </a:tc>
                <a:tc>
                  <a:txBody>
                    <a:bodyPr/>
                    <a:lstStyle/>
                    <a:p>
                      <a:pPr algn="r"/>
                      <a:r>
                        <a:rPr lang="en-US">
                          <a:latin typeface="Times New Roman" panose="02020603050405020304" pitchFamily="18" charset="0"/>
                          <a:cs typeface="Times New Roman" panose="02020603050405020304" pitchFamily="18" charset="0"/>
                        </a:rPr>
                        <a:t>74,870</a:t>
                      </a:r>
                    </a:p>
                  </a:txBody>
                  <a:tcPr/>
                </a:tc>
                <a:tc>
                  <a:txBody>
                    <a:bodyPr/>
                    <a:lstStyle/>
                    <a:p>
                      <a:pPr algn="r"/>
                      <a:r>
                        <a:rPr lang="en-US">
                          <a:latin typeface="Times New Roman" panose="02020603050405020304" pitchFamily="18" charset="0"/>
                          <a:cs typeface="Times New Roman" panose="02020603050405020304" pitchFamily="18" charset="0"/>
                        </a:rPr>
                        <a:t>3,616,410</a:t>
                      </a:r>
                    </a:p>
                  </a:txBody>
                  <a:tcPr/>
                </a:tc>
                <a:extLst>
                  <a:ext uri="{0D108BD9-81ED-4DB2-BD59-A6C34878D82A}">
                    <a16:rowId xmlns:a16="http://schemas.microsoft.com/office/drawing/2014/main" val="2512099856"/>
                  </a:ext>
                </a:extLst>
              </a:tr>
              <a:tr h="134420">
                <a:tc>
                  <a:txBody>
                    <a:bodyPr/>
                    <a:lstStyle/>
                    <a:p>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80382940"/>
                  </a:ext>
                </a:extLst>
              </a:tr>
              <a:tr h="370840">
                <a:tc>
                  <a:txBody>
                    <a:bodyPr/>
                    <a:lstStyle/>
                    <a:p>
                      <a:r>
                        <a:rPr lang="en-US">
                          <a:latin typeface="Times New Roman" panose="02020603050405020304" pitchFamily="18" charset="0"/>
                          <a:cs typeface="Times New Roman" panose="02020603050405020304" pitchFamily="18" charset="0"/>
                        </a:rPr>
                        <a:t>Dilithium3-AES</a:t>
                      </a:r>
                    </a:p>
                  </a:txBody>
                  <a:tcPr/>
                </a:tc>
                <a:tc>
                  <a:txBody>
                    <a:bodyPr/>
                    <a:lstStyle/>
                    <a:p>
                      <a:pPr algn="r"/>
                      <a:r>
                        <a:rPr lang="en-US">
                          <a:latin typeface="Times New Roman" panose="02020603050405020304" pitchFamily="18" charset="0"/>
                          <a:cs typeface="Times New Roman" panose="02020603050405020304" pitchFamily="18" charset="0"/>
                        </a:rPr>
                        <a:t>1952</a:t>
                      </a:r>
                    </a:p>
                  </a:txBody>
                  <a:tcPr/>
                </a:tc>
                <a:tc>
                  <a:txBody>
                    <a:bodyPr/>
                    <a:lstStyle/>
                    <a:p>
                      <a:pPr algn="r"/>
                      <a:r>
                        <a:rPr lang="en-US">
                          <a:latin typeface="Times New Roman" panose="02020603050405020304" pitchFamily="18" charset="0"/>
                          <a:cs typeface="Times New Roman" panose="02020603050405020304" pitchFamily="18" charset="0"/>
                        </a:rPr>
                        <a:t>3293</a:t>
                      </a:r>
                    </a:p>
                  </a:txBody>
                  <a:tcPr/>
                </a:tc>
                <a:tc>
                  <a:txBody>
                    <a:bodyPr/>
                    <a:lstStyle/>
                    <a:p>
                      <a:pPr algn="r"/>
                      <a:r>
                        <a:rPr lang="en-US">
                          <a:latin typeface="Times New Roman" panose="02020603050405020304" pitchFamily="18" charset="0"/>
                          <a:cs typeface="Times New Roman" panose="02020603050405020304" pitchFamily="18" charset="0"/>
                        </a:rPr>
                        <a:t>103,010</a:t>
                      </a:r>
                    </a:p>
                  </a:txBody>
                  <a:tcPr/>
                </a:tc>
                <a:tc>
                  <a:txBody>
                    <a:bodyPr/>
                    <a:lstStyle/>
                    <a:p>
                      <a:pPr algn="r"/>
                      <a:r>
                        <a:rPr lang="en-US">
                          <a:latin typeface="Times New Roman" panose="02020603050405020304" pitchFamily="18" charset="0"/>
                          <a:cs typeface="Times New Roman" panose="02020603050405020304" pitchFamily="18" charset="0"/>
                        </a:rPr>
                        <a:t>250,929</a:t>
                      </a:r>
                    </a:p>
                  </a:txBody>
                  <a:tcPr/>
                </a:tc>
                <a:tc>
                  <a:txBody>
                    <a:bodyPr/>
                    <a:lstStyle/>
                    <a:p>
                      <a:pPr algn="r"/>
                      <a:r>
                        <a:rPr lang="en-US">
                          <a:latin typeface="Times New Roman" panose="02020603050405020304" pitchFamily="18" charset="0"/>
                          <a:cs typeface="Times New Roman" panose="02020603050405020304" pitchFamily="18" charset="0"/>
                        </a:rPr>
                        <a:t>118,904</a:t>
                      </a:r>
                    </a:p>
                  </a:txBody>
                  <a:tcPr/>
                </a:tc>
                <a:tc>
                  <a:txBody>
                    <a:bodyPr/>
                    <a:lstStyle/>
                    <a:p>
                      <a:pPr algn="r"/>
                      <a:r>
                        <a:rPr lang="en-US">
                          <a:latin typeface="Times New Roman" panose="02020603050405020304" pitchFamily="18" charset="0"/>
                          <a:cs typeface="Times New Roman" panose="02020603050405020304" pitchFamily="18" charset="0"/>
                        </a:rPr>
                        <a:t>10,859,833</a:t>
                      </a:r>
                    </a:p>
                  </a:txBody>
                  <a:tcPr/>
                </a:tc>
                <a:extLst>
                  <a:ext uri="{0D108BD9-81ED-4DB2-BD59-A6C34878D82A}">
                    <a16:rowId xmlns:a16="http://schemas.microsoft.com/office/drawing/2014/main" val="652319721"/>
                  </a:ext>
                </a:extLst>
              </a:tr>
              <a:tr h="370840">
                <a:tc>
                  <a:txBody>
                    <a:bodyPr/>
                    <a:lstStyle/>
                    <a:p>
                      <a:r>
                        <a:rPr lang="en-US">
                          <a:latin typeface="Times New Roman" panose="02020603050405020304" pitchFamily="18" charset="0"/>
                          <a:cs typeface="Times New Roman" panose="02020603050405020304" pitchFamily="18" charset="0"/>
                        </a:rPr>
                        <a:t>Dilithium3</a:t>
                      </a:r>
                    </a:p>
                  </a:txBody>
                  <a:tcPr/>
                </a:tc>
                <a:tc>
                  <a:txBody>
                    <a:bodyPr/>
                    <a:lstStyle/>
                    <a:p>
                      <a:pPr algn="r"/>
                      <a:r>
                        <a:rPr lang="en-US">
                          <a:latin typeface="Times New Roman" panose="02020603050405020304" pitchFamily="18" charset="0"/>
                          <a:cs typeface="Times New Roman" panose="02020603050405020304" pitchFamily="18" charset="0"/>
                        </a:rPr>
                        <a:t>1952</a:t>
                      </a:r>
                    </a:p>
                  </a:txBody>
                  <a:tcPr/>
                </a:tc>
                <a:tc>
                  <a:txBody>
                    <a:bodyPr/>
                    <a:lstStyle/>
                    <a:p>
                      <a:pPr algn="r"/>
                      <a:r>
                        <a:rPr lang="en-US">
                          <a:latin typeface="Times New Roman" panose="02020603050405020304" pitchFamily="18" charset="0"/>
                          <a:cs typeface="Times New Roman" panose="02020603050405020304" pitchFamily="18" charset="0"/>
                        </a:rPr>
                        <a:t>3293</a:t>
                      </a:r>
                    </a:p>
                  </a:txBody>
                  <a:tcPr/>
                </a:tc>
                <a:tc>
                  <a:txBody>
                    <a:bodyPr/>
                    <a:lstStyle/>
                    <a:p>
                      <a:pPr algn="r"/>
                      <a:r>
                        <a:rPr lang="en-US">
                          <a:latin typeface="Times New Roman" panose="02020603050405020304" pitchFamily="18" charset="0"/>
                          <a:cs typeface="Times New Roman" panose="02020603050405020304" pitchFamily="18" charset="0"/>
                        </a:rPr>
                        <a:t>176,975</a:t>
                      </a:r>
                    </a:p>
                  </a:txBody>
                  <a:tcPr/>
                </a:tc>
                <a:tc>
                  <a:txBody>
                    <a:bodyPr/>
                    <a:lstStyle/>
                    <a:p>
                      <a:pPr algn="r"/>
                      <a:r>
                        <a:rPr lang="en-US">
                          <a:latin typeface="Times New Roman" panose="02020603050405020304" pitchFamily="18" charset="0"/>
                          <a:cs typeface="Times New Roman" panose="02020603050405020304" pitchFamily="18" charset="0"/>
                        </a:rPr>
                        <a:t>381,715</a:t>
                      </a:r>
                    </a:p>
                  </a:txBody>
                  <a:tcPr/>
                </a:tc>
                <a:tc>
                  <a:txBody>
                    <a:bodyPr/>
                    <a:lstStyle/>
                    <a:p>
                      <a:pPr algn="r"/>
                      <a:r>
                        <a:rPr lang="en-US">
                          <a:latin typeface="Times New Roman" panose="02020603050405020304" pitchFamily="18" charset="0"/>
                          <a:cs typeface="Times New Roman" panose="02020603050405020304" pitchFamily="18" charset="0"/>
                        </a:rPr>
                        <a:t>181,011</a:t>
                      </a:r>
                    </a:p>
                  </a:txBody>
                  <a:tcPr/>
                </a:tc>
                <a:tc>
                  <a:txBody>
                    <a:bodyPr/>
                    <a:lstStyle/>
                    <a:p>
                      <a:pPr algn="r"/>
                      <a:r>
                        <a:rPr lang="en-US">
                          <a:latin typeface="Times New Roman" panose="02020603050405020304" pitchFamily="18" charset="0"/>
                          <a:cs typeface="Times New Roman" panose="02020603050405020304" pitchFamily="18" charset="0"/>
                        </a:rPr>
                        <a:t>11,052,726</a:t>
                      </a:r>
                    </a:p>
                  </a:txBody>
                  <a:tcPr/>
                </a:tc>
                <a:extLst>
                  <a:ext uri="{0D108BD9-81ED-4DB2-BD59-A6C34878D82A}">
                    <a16:rowId xmlns:a16="http://schemas.microsoft.com/office/drawing/2014/main" val="966295411"/>
                  </a:ext>
                </a:extLst>
              </a:tr>
              <a:tr h="118832">
                <a:tc>
                  <a:txBody>
                    <a:bodyPr/>
                    <a:lstStyle/>
                    <a:p>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71089520"/>
                  </a:ext>
                </a:extLst>
              </a:tr>
              <a:tr h="370840">
                <a:tc>
                  <a:txBody>
                    <a:bodyPr/>
                    <a:lstStyle/>
                    <a:p>
                      <a:r>
                        <a:rPr lang="en-US">
                          <a:latin typeface="Times New Roman" panose="02020603050405020304" pitchFamily="18" charset="0"/>
                          <a:cs typeface="Times New Roman" panose="02020603050405020304" pitchFamily="18" charset="0"/>
                        </a:rPr>
                        <a:t>Dilithium5-AES</a:t>
                      </a:r>
                    </a:p>
                  </a:txBody>
                  <a:tcPr/>
                </a:tc>
                <a:tc>
                  <a:txBody>
                    <a:bodyPr/>
                    <a:lstStyle/>
                    <a:p>
                      <a:pPr algn="r"/>
                      <a:r>
                        <a:rPr lang="en-US">
                          <a:latin typeface="Times New Roman" panose="02020603050405020304" pitchFamily="18" charset="0"/>
                          <a:cs typeface="Times New Roman" panose="02020603050405020304" pitchFamily="18" charset="0"/>
                        </a:rPr>
                        <a:t>2592</a:t>
                      </a:r>
                    </a:p>
                  </a:txBody>
                  <a:tcPr/>
                </a:tc>
                <a:tc>
                  <a:txBody>
                    <a:bodyPr/>
                    <a:lstStyle/>
                    <a:p>
                      <a:pPr algn="r"/>
                      <a:r>
                        <a:rPr lang="en-US">
                          <a:latin typeface="Times New Roman" panose="02020603050405020304" pitchFamily="18" charset="0"/>
                          <a:cs typeface="Times New Roman" panose="02020603050405020304" pitchFamily="18" charset="0"/>
                        </a:rPr>
                        <a:t>4595</a:t>
                      </a:r>
                    </a:p>
                  </a:txBody>
                  <a:tcPr/>
                </a:tc>
                <a:tc>
                  <a:txBody>
                    <a:bodyPr/>
                    <a:lstStyle/>
                    <a:p>
                      <a:pPr algn="r"/>
                      <a:r>
                        <a:rPr lang="en-US">
                          <a:latin typeface="Times New Roman" panose="02020603050405020304" pitchFamily="18" charset="0"/>
                          <a:cs typeface="Times New Roman" panose="02020603050405020304" pitchFamily="18" charset="0"/>
                        </a:rPr>
                        <a:t>160,834</a:t>
                      </a:r>
                    </a:p>
                  </a:txBody>
                  <a:tcPr/>
                </a:tc>
                <a:tc>
                  <a:txBody>
                    <a:bodyPr/>
                    <a:lstStyle/>
                    <a:p>
                      <a:pPr algn="r"/>
                      <a:r>
                        <a:rPr lang="en-US">
                          <a:latin typeface="Times New Roman" panose="02020603050405020304" pitchFamily="18" charset="0"/>
                          <a:cs typeface="Times New Roman" panose="02020603050405020304" pitchFamily="18" charset="0"/>
                        </a:rPr>
                        <a:t>387,715</a:t>
                      </a:r>
                    </a:p>
                  </a:txBody>
                  <a:tcPr/>
                </a:tc>
                <a:tc>
                  <a:txBody>
                    <a:bodyPr/>
                    <a:lstStyle/>
                    <a:p>
                      <a:pPr algn="r"/>
                      <a:r>
                        <a:rPr lang="en-US">
                          <a:latin typeface="Times New Roman" panose="02020603050405020304" pitchFamily="18" charset="0"/>
                          <a:cs typeface="Times New Roman" panose="02020603050405020304" pitchFamily="18" charset="0"/>
                        </a:rPr>
                        <a:t>177,257</a:t>
                      </a:r>
                    </a:p>
                  </a:txBody>
                  <a:tcPr/>
                </a:tc>
                <a:tc>
                  <a:txBody>
                    <a:bodyPr/>
                    <a:lstStyle/>
                    <a:p>
                      <a:pPr algn="r"/>
                      <a:r>
                        <a:rPr lang="en-US">
                          <a:latin typeface="Times New Roman" panose="02020603050405020304" pitchFamily="18" charset="0"/>
                          <a:cs typeface="Times New Roman" panose="02020603050405020304" pitchFamily="18" charset="0"/>
                        </a:rPr>
                        <a:t>14,938,972</a:t>
                      </a:r>
                    </a:p>
                  </a:txBody>
                  <a:tcPr/>
                </a:tc>
                <a:extLst>
                  <a:ext uri="{0D108BD9-81ED-4DB2-BD59-A6C34878D82A}">
                    <a16:rowId xmlns:a16="http://schemas.microsoft.com/office/drawing/2014/main" val="2853633245"/>
                  </a:ext>
                </a:extLst>
              </a:tr>
              <a:tr h="370840">
                <a:tc>
                  <a:txBody>
                    <a:bodyPr/>
                    <a:lstStyle/>
                    <a:p>
                      <a:r>
                        <a:rPr lang="en-US">
                          <a:latin typeface="Times New Roman" panose="02020603050405020304" pitchFamily="18" charset="0"/>
                          <a:cs typeface="Times New Roman" panose="02020603050405020304" pitchFamily="18" charset="0"/>
                        </a:rPr>
                        <a:t>Dilithium5</a:t>
                      </a:r>
                    </a:p>
                  </a:txBody>
                  <a:tcPr/>
                </a:tc>
                <a:tc>
                  <a:txBody>
                    <a:bodyPr/>
                    <a:lstStyle/>
                    <a:p>
                      <a:pPr algn="r"/>
                      <a:r>
                        <a:rPr lang="en-US">
                          <a:latin typeface="Times New Roman" panose="02020603050405020304" pitchFamily="18" charset="0"/>
                          <a:cs typeface="Times New Roman" panose="02020603050405020304" pitchFamily="18" charset="0"/>
                        </a:rPr>
                        <a:t>2592</a:t>
                      </a:r>
                    </a:p>
                  </a:txBody>
                  <a:tcPr/>
                </a:tc>
                <a:tc>
                  <a:txBody>
                    <a:bodyPr/>
                    <a:lstStyle/>
                    <a:p>
                      <a:pPr algn="r"/>
                      <a:r>
                        <a:rPr lang="en-US">
                          <a:latin typeface="Times New Roman" panose="02020603050405020304" pitchFamily="18" charset="0"/>
                          <a:cs typeface="Times New Roman" panose="02020603050405020304" pitchFamily="18" charset="0"/>
                        </a:rPr>
                        <a:t>4595</a:t>
                      </a:r>
                    </a:p>
                  </a:txBody>
                  <a:tcPr/>
                </a:tc>
                <a:tc>
                  <a:txBody>
                    <a:bodyPr/>
                    <a:lstStyle/>
                    <a:p>
                      <a:pPr algn="r"/>
                      <a:r>
                        <a:rPr lang="en-US">
                          <a:latin typeface="Times New Roman" panose="02020603050405020304" pitchFamily="18" charset="0"/>
                          <a:cs typeface="Times New Roman" panose="02020603050405020304" pitchFamily="18" charset="0"/>
                        </a:rPr>
                        <a:t>270,474</a:t>
                      </a:r>
                    </a:p>
                  </a:txBody>
                  <a:tcPr/>
                </a:tc>
                <a:tc>
                  <a:txBody>
                    <a:bodyPr/>
                    <a:lstStyle/>
                    <a:p>
                      <a:pPr algn="r"/>
                      <a:r>
                        <a:rPr lang="en-US">
                          <a:latin typeface="Times New Roman" panose="02020603050405020304" pitchFamily="18" charset="0"/>
                          <a:cs typeface="Times New Roman" panose="02020603050405020304" pitchFamily="18" charset="0"/>
                        </a:rPr>
                        <a:t>509,558</a:t>
                      </a:r>
                    </a:p>
                  </a:txBody>
                  <a:tcPr/>
                </a:tc>
                <a:tc>
                  <a:txBody>
                    <a:bodyPr/>
                    <a:lstStyle/>
                    <a:p>
                      <a:pPr algn="r"/>
                      <a:r>
                        <a:rPr lang="en-US">
                          <a:latin typeface="Times New Roman" panose="02020603050405020304" pitchFamily="18" charset="0"/>
                          <a:cs typeface="Times New Roman" panose="02020603050405020304" pitchFamily="18" charset="0"/>
                        </a:rPr>
                        <a:t>280,618</a:t>
                      </a:r>
                    </a:p>
                  </a:txBody>
                  <a:tcPr/>
                </a:tc>
                <a:tc>
                  <a:txBody>
                    <a:bodyPr/>
                    <a:lstStyle/>
                    <a:p>
                      <a:pPr algn="r"/>
                      <a:r>
                        <a:rPr lang="en-US">
                          <a:latin typeface="Times New Roman" panose="02020603050405020304" pitchFamily="18" charset="0"/>
                          <a:cs typeface="Times New Roman" panose="02020603050405020304" pitchFamily="18" charset="0"/>
                        </a:rPr>
                        <a:t>15,164,176</a:t>
                      </a:r>
                    </a:p>
                  </a:txBody>
                  <a:tcPr/>
                </a:tc>
                <a:extLst>
                  <a:ext uri="{0D108BD9-81ED-4DB2-BD59-A6C34878D82A}">
                    <a16:rowId xmlns:a16="http://schemas.microsoft.com/office/drawing/2014/main" val="169490343"/>
                  </a:ext>
                </a:extLst>
              </a:tr>
              <a:tr h="370840">
                <a:tc>
                  <a:txBody>
                    <a:bodyPr/>
                    <a:lstStyle/>
                    <a:p>
                      <a:r>
                        <a:rPr lang="en-US">
                          <a:latin typeface="Times New Roman" panose="02020603050405020304" pitchFamily="18" charset="0"/>
                          <a:cs typeface="Times New Roman" panose="02020603050405020304" pitchFamily="18" charset="0"/>
                        </a:rPr>
                        <a:t>Falcon1024-dyn</a:t>
                      </a:r>
                    </a:p>
                  </a:txBody>
                  <a:tcPr/>
                </a:tc>
                <a:tc>
                  <a:txBody>
                    <a:bodyPr/>
                    <a:lstStyle/>
                    <a:p>
                      <a:pPr algn="r"/>
                      <a:r>
                        <a:rPr lang="en-US">
                          <a:latin typeface="Times New Roman" panose="02020603050405020304" pitchFamily="18" charset="0"/>
                          <a:cs typeface="Times New Roman" panose="02020603050405020304" pitchFamily="18" charset="0"/>
                        </a:rPr>
                        <a:t>1793</a:t>
                      </a:r>
                    </a:p>
                  </a:txBody>
                  <a:tcPr/>
                </a:tc>
                <a:tc>
                  <a:txBody>
                    <a:bodyPr/>
                    <a:lstStyle/>
                    <a:p>
                      <a:pPr algn="r"/>
                      <a:r>
                        <a:rPr lang="en-US">
                          <a:latin typeface="Times New Roman" panose="02020603050405020304" pitchFamily="18" charset="0"/>
                          <a:cs typeface="Times New Roman" panose="02020603050405020304" pitchFamily="18" charset="0"/>
                        </a:rPr>
                        <a:t>1280</a:t>
                      </a:r>
                    </a:p>
                  </a:txBody>
                  <a:tcPr/>
                </a:tc>
                <a:tc>
                  <a:txBody>
                    <a:bodyPr/>
                    <a:lstStyle/>
                    <a:p>
                      <a:pPr algn="r"/>
                      <a:r>
                        <a:rPr lang="en-US">
                          <a:latin typeface="Times New Roman" panose="02020603050405020304" pitchFamily="18" charset="0"/>
                          <a:cs typeface="Times New Roman" panose="02020603050405020304" pitchFamily="18" charset="0"/>
                        </a:rPr>
                        <a:t>61,074,190</a:t>
                      </a:r>
                    </a:p>
                  </a:txBody>
                  <a:tcPr/>
                </a:tc>
                <a:tc>
                  <a:txBody>
                    <a:bodyPr/>
                    <a:lstStyle/>
                    <a:p>
                      <a:pPr algn="r"/>
                      <a:r>
                        <a:rPr lang="en-US">
                          <a:latin typeface="Times New Roman" panose="02020603050405020304" pitchFamily="18" charset="0"/>
                          <a:cs typeface="Times New Roman" panose="02020603050405020304" pitchFamily="18" charset="0"/>
                        </a:rPr>
                        <a:t>1,623,284</a:t>
                      </a:r>
                    </a:p>
                  </a:txBody>
                  <a:tcPr/>
                </a:tc>
                <a:tc>
                  <a:txBody>
                    <a:bodyPr/>
                    <a:lstStyle/>
                    <a:p>
                      <a:pPr algn="r"/>
                      <a:r>
                        <a:rPr lang="en-US">
                          <a:latin typeface="Times New Roman" panose="02020603050405020304" pitchFamily="18" charset="0"/>
                          <a:cs typeface="Times New Roman" panose="02020603050405020304" pitchFamily="18" charset="0"/>
                        </a:rPr>
                        <a:t>183,678</a:t>
                      </a:r>
                    </a:p>
                  </a:txBody>
                  <a:tcPr/>
                </a:tc>
                <a:tc>
                  <a:txBody>
                    <a:bodyPr/>
                    <a:lstStyle/>
                    <a:p>
                      <a:pPr algn="r"/>
                      <a:r>
                        <a:rPr lang="en-US">
                          <a:latin typeface="Times New Roman" panose="02020603050405020304" pitchFamily="18" charset="0"/>
                          <a:cs typeface="Times New Roman" panose="02020603050405020304" pitchFamily="18" charset="0"/>
                        </a:rPr>
                        <a:t>7,952,962</a:t>
                      </a:r>
                    </a:p>
                  </a:txBody>
                  <a:tcPr/>
                </a:tc>
                <a:extLst>
                  <a:ext uri="{0D108BD9-81ED-4DB2-BD59-A6C34878D82A}">
                    <a16:rowId xmlns:a16="http://schemas.microsoft.com/office/drawing/2014/main" val="4258444176"/>
                  </a:ext>
                </a:extLst>
              </a:tr>
              <a:tr h="370840">
                <a:tc>
                  <a:txBody>
                    <a:bodyPr/>
                    <a:lstStyle/>
                    <a:p>
                      <a:r>
                        <a:rPr lang="en-US">
                          <a:latin typeface="Times New Roman" panose="02020603050405020304" pitchFamily="18" charset="0"/>
                          <a:cs typeface="Times New Roman" panose="02020603050405020304" pitchFamily="18" charset="0"/>
                        </a:rPr>
                        <a:t>Falcon1024-tree</a:t>
                      </a:r>
                    </a:p>
                  </a:txBody>
                  <a:tcPr/>
                </a:tc>
                <a:tc>
                  <a:txBody>
                    <a:bodyPr/>
                    <a:lstStyle/>
                    <a:p>
                      <a:pPr algn="r"/>
                      <a:r>
                        <a:rPr lang="en-US">
                          <a:latin typeface="Times New Roman" panose="02020603050405020304" pitchFamily="18" charset="0"/>
                          <a:cs typeface="Times New Roman" panose="02020603050405020304" pitchFamily="18" charset="0"/>
                        </a:rPr>
                        <a:t>1793</a:t>
                      </a:r>
                    </a:p>
                  </a:txBody>
                  <a:tcPr/>
                </a:tc>
                <a:tc>
                  <a:txBody>
                    <a:bodyPr/>
                    <a:lstStyle/>
                    <a:p>
                      <a:pPr algn="r"/>
                      <a:r>
                        <a:rPr lang="en-US">
                          <a:latin typeface="Times New Roman" panose="02020603050405020304" pitchFamily="18" charset="0"/>
                          <a:cs typeface="Times New Roman" panose="02020603050405020304" pitchFamily="18" charset="0"/>
                        </a:rPr>
                        <a:t>1280</a:t>
                      </a:r>
                    </a:p>
                  </a:txBody>
                  <a:tcPr/>
                </a:tc>
                <a:tc>
                  <a:txBody>
                    <a:bodyPr/>
                    <a:lstStyle/>
                    <a:p>
                      <a:pPr algn="r"/>
                      <a:r>
                        <a:rPr lang="en-US">
                          <a:latin typeface="Times New Roman" panose="02020603050405020304" pitchFamily="18" charset="0"/>
                          <a:cs typeface="Times New Roman" panose="02020603050405020304" pitchFamily="18" charset="0"/>
                        </a:rPr>
                        <a:t>62,283,639</a:t>
                      </a:r>
                    </a:p>
                  </a:txBody>
                  <a:tcPr/>
                </a:tc>
                <a:tc>
                  <a:txBody>
                    <a:bodyPr/>
                    <a:lstStyle/>
                    <a:p>
                      <a:pPr algn="r"/>
                      <a:r>
                        <a:rPr lang="en-US">
                          <a:latin typeface="Times New Roman" panose="02020603050405020304" pitchFamily="18" charset="0"/>
                          <a:cs typeface="Times New Roman" panose="02020603050405020304" pitchFamily="18" charset="0"/>
                        </a:rPr>
                        <a:t>824,726</a:t>
                      </a:r>
                    </a:p>
                  </a:txBody>
                  <a:tcPr/>
                </a:tc>
                <a:tc>
                  <a:txBody>
                    <a:bodyPr/>
                    <a:lstStyle/>
                    <a:p>
                      <a:pPr algn="r"/>
                      <a:r>
                        <a:rPr lang="en-US">
                          <a:latin typeface="Times New Roman" panose="02020603050405020304" pitchFamily="18" charset="0"/>
                          <a:cs typeface="Times New Roman" panose="02020603050405020304" pitchFamily="18" charset="0"/>
                        </a:rPr>
                        <a:t>150,204</a:t>
                      </a:r>
                    </a:p>
                  </a:txBody>
                  <a:tcPr/>
                </a:tc>
                <a:tc>
                  <a:txBody>
                    <a:bodyPr/>
                    <a:lstStyle/>
                    <a:p>
                      <a:pPr algn="r"/>
                      <a:r>
                        <a:rPr lang="en-US">
                          <a:latin typeface="Times New Roman" panose="02020603050405020304" pitchFamily="18" charset="0"/>
                          <a:cs typeface="Times New Roman" panose="02020603050405020304" pitchFamily="18" charset="0"/>
                        </a:rPr>
                        <a:t>7,120,930</a:t>
                      </a:r>
                    </a:p>
                  </a:txBody>
                  <a:tcPr/>
                </a:tc>
                <a:extLst>
                  <a:ext uri="{0D108BD9-81ED-4DB2-BD59-A6C34878D82A}">
                    <a16:rowId xmlns:a16="http://schemas.microsoft.com/office/drawing/2014/main" val="4012219455"/>
                  </a:ext>
                </a:extLst>
              </a:tr>
            </a:tbl>
          </a:graphicData>
        </a:graphic>
      </p:graphicFrame>
    </p:spTree>
    <p:extLst>
      <p:ext uri="{BB962C8B-B14F-4D97-AF65-F5344CB8AC3E}">
        <p14:creationId xmlns:p14="http://schemas.microsoft.com/office/powerpoint/2010/main" val="836264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D8A9-AAF4-774A-A0DF-0CA8F146DA96}"/>
              </a:ext>
            </a:extLst>
          </p:cNvPr>
          <p:cNvSpPr>
            <a:spLocks noGrp="1"/>
          </p:cNvSpPr>
          <p:nvPr>
            <p:ph type="title"/>
          </p:nvPr>
        </p:nvSpPr>
        <p:spPr/>
        <p:txBody>
          <a:bodyPr/>
          <a:lstStyle/>
          <a:p>
            <a:r>
              <a:rPr lang="en-US"/>
              <a:t>SUPERCOP - Haswell</a:t>
            </a:r>
          </a:p>
        </p:txBody>
      </p:sp>
      <p:graphicFrame>
        <p:nvGraphicFramePr>
          <p:cNvPr id="4" name="Table 4">
            <a:extLst>
              <a:ext uri="{FF2B5EF4-FFF2-40B4-BE49-F238E27FC236}">
                <a16:creationId xmlns:a16="http://schemas.microsoft.com/office/drawing/2014/main" id="{BA1D1A3A-E42F-8446-B7BB-14EC495A8C90}"/>
              </a:ext>
            </a:extLst>
          </p:cNvPr>
          <p:cNvGraphicFramePr>
            <a:graphicFrameLocks noGrp="1"/>
          </p:cNvGraphicFramePr>
          <p:nvPr>
            <p:ph idx="1"/>
            <p:extLst>
              <p:ext uri="{D42A27DB-BD31-4B8C-83A1-F6EECF244321}">
                <p14:modId xmlns:p14="http://schemas.microsoft.com/office/powerpoint/2010/main" val="3388508025"/>
              </p:ext>
            </p:extLst>
          </p:nvPr>
        </p:nvGraphicFramePr>
        <p:xfrm>
          <a:off x="1452153" y="1717675"/>
          <a:ext cx="8974184" cy="4775200"/>
        </p:xfrm>
        <a:graphic>
          <a:graphicData uri="http://schemas.openxmlformats.org/drawingml/2006/table">
            <a:tbl>
              <a:tblPr firstRow="1" bandRow="1">
                <a:tableStyleId>{5C22544A-7EE6-4342-B048-85BDC9FD1C3A}</a:tableStyleId>
              </a:tblPr>
              <a:tblGrid>
                <a:gridCol w="1757169">
                  <a:extLst>
                    <a:ext uri="{9D8B030D-6E8A-4147-A177-3AD203B41FA5}">
                      <a16:colId xmlns:a16="http://schemas.microsoft.com/office/drawing/2014/main" val="431129426"/>
                    </a:ext>
                  </a:extLst>
                </a:gridCol>
                <a:gridCol w="921311">
                  <a:extLst>
                    <a:ext uri="{9D8B030D-6E8A-4147-A177-3AD203B41FA5}">
                      <a16:colId xmlns:a16="http://schemas.microsoft.com/office/drawing/2014/main" val="3883225594"/>
                    </a:ext>
                  </a:extLst>
                </a:gridCol>
                <a:gridCol w="1299461">
                  <a:extLst>
                    <a:ext uri="{9D8B030D-6E8A-4147-A177-3AD203B41FA5}">
                      <a16:colId xmlns:a16="http://schemas.microsoft.com/office/drawing/2014/main" val="161022502"/>
                    </a:ext>
                  </a:extLst>
                </a:gridCol>
                <a:gridCol w="1379020">
                  <a:extLst>
                    <a:ext uri="{9D8B030D-6E8A-4147-A177-3AD203B41FA5}">
                      <a16:colId xmlns:a16="http://schemas.microsoft.com/office/drawing/2014/main" val="1997073727"/>
                    </a:ext>
                  </a:extLst>
                </a:gridCol>
                <a:gridCol w="1113824">
                  <a:extLst>
                    <a:ext uri="{9D8B030D-6E8A-4147-A177-3AD203B41FA5}">
                      <a16:colId xmlns:a16="http://schemas.microsoft.com/office/drawing/2014/main" val="2790849417"/>
                    </a:ext>
                  </a:extLst>
                </a:gridCol>
                <a:gridCol w="1021005">
                  <a:extLst>
                    <a:ext uri="{9D8B030D-6E8A-4147-A177-3AD203B41FA5}">
                      <a16:colId xmlns:a16="http://schemas.microsoft.com/office/drawing/2014/main" val="4112106646"/>
                    </a:ext>
                  </a:extLst>
                </a:gridCol>
                <a:gridCol w="1482394">
                  <a:extLst>
                    <a:ext uri="{9D8B030D-6E8A-4147-A177-3AD203B41FA5}">
                      <a16:colId xmlns:a16="http://schemas.microsoft.com/office/drawing/2014/main" val="878220331"/>
                    </a:ext>
                  </a:extLst>
                </a:gridCol>
              </a:tblGrid>
              <a:tr h="370840">
                <a:tc>
                  <a:txBody>
                    <a:bodyPr/>
                    <a:lstStyle/>
                    <a:p>
                      <a:endParaRPr lang="en-US">
                        <a:latin typeface="Arial" panose="020B0604020202020204" pitchFamily="34" charset="0"/>
                        <a:cs typeface="Arial" panose="020B0604020202020204" pitchFamily="34" charset="0"/>
                      </a:endParaRPr>
                    </a:p>
                  </a:txBody>
                  <a:tcPr/>
                </a:tc>
                <a:tc>
                  <a:txBody>
                    <a:bodyPr/>
                    <a:lstStyle/>
                    <a:p>
                      <a:pPr algn="ctr"/>
                      <a:r>
                        <a:rPr lang="en-US">
                          <a:latin typeface="Arial" panose="020B0604020202020204" pitchFamily="34" charset="0"/>
                          <a:cs typeface="Arial" panose="020B0604020202020204" pitchFamily="34" charset="0"/>
                        </a:rPr>
                        <a:t>Public Key</a:t>
                      </a:r>
                    </a:p>
                  </a:txBody>
                  <a:tcPr/>
                </a:tc>
                <a:tc>
                  <a:txBody>
                    <a:bodyPr/>
                    <a:lstStyle/>
                    <a:p>
                      <a:pPr algn="ctr"/>
                      <a:r>
                        <a:rPr lang="en-US">
                          <a:latin typeface="Arial" panose="020B0604020202020204" pitchFamily="34" charset="0"/>
                          <a:cs typeface="Arial" panose="020B0604020202020204" pitchFamily="34" charset="0"/>
                        </a:rPr>
                        <a:t>Signature</a:t>
                      </a:r>
                    </a:p>
                  </a:txBody>
                  <a:tcPr/>
                </a:tc>
                <a:tc>
                  <a:txBody>
                    <a:bodyPr/>
                    <a:lstStyle/>
                    <a:p>
                      <a:pPr algn="ctr"/>
                      <a:r>
                        <a:rPr lang="en-US">
                          <a:latin typeface="Arial" panose="020B0604020202020204" pitchFamily="34" charset="0"/>
                          <a:cs typeface="Arial" panose="020B0604020202020204" pitchFamily="34" charset="0"/>
                        </a:rPr>
                        <a:t>Key generation</a:t>
                      </a:r>
                    </a:p>
                  </a:txBody>
                  <a:tcPr/>
                </a:tc>
                <a:tc>
                  <a:txBody>
                    <a:bodyPr/>
                    <a:lstStyle/>
                    <a:p>
                      <a:pPr algn="ctr"/>
                      <a:r>
                        <a:rPr lang="en-US">
                          <a:latin typeface="Arial" panose="020B0604020202020204" pitchFamily="34" charset="0"/>
                          <a:cs typeface="Arial" panose="020B0604020202020204" pitchFamily="34" charset="0"/>
                        </a:rPr>
                        <a:t>Sign</a:t>
                      </a:r>
                    </a:p>
                  </a:txBody>
                  <a:tcPr/>
                </a:tc>
                <a:tc>
                  <a:txBody>
                    <a:bodyPr/>
                    <a:lstStyle/>
                    <a:p>
                      <a:pPr algn="ctr"/>
                      <a:r>
                        <a:rPr lang="en-US">
                          <a:latin typeface="Arial" panose="020B0604020202020204" pitchFamily="34" charset="0"/>
                          <a:cs typeface="Arial" panose="020B0604020202020204" pitchFamily="34" charset="0"/>
                        </a:rPr>
                        <a:t>Verify</a:t>
                      </a:r>
                    </a:p>
                  </a:txBody>
                  <a:tcPr/>
                </a:tc>
                <a:tc>
                  <a:txBody>
                    <a:bodyPr/>
                    <a:lstStyle/>
                    <a:p>
                      <a:pPr algn="ctr"/>
                      <a:r>
                        <a:rPr lang="en-US">
                          <a:latin typeface="Arial" panose="020B0604020202020204" pitchFamily="34" charset="0"/>
                          <a:cs typeface="Arial" panose="020B0604020202020204" pitchFamily="34" charset="0"/>
                        </a:rPr>
                        <a:t>Total cost (1000)</a:t>
                      </a:r>
                    </a:p>
                  </a:txBody>
                  <a:tcPr/>
                </a:tc>
                <a:extLst>
                  <a:ext uri="{0D108BD9-81ED-4DB2-BD59-A6C34878D82A}">
                    <a16:rowId xmlns:a16="http://schemas.microsoft.com/office/drawing/2014/main" val="1982392499"/>
                  </a:ext>
                </a:extLst>
              </a:tr>
              <a:tr h="370840">
                <a:tc>
                  <a:txBody>
                    <a:bodyPr/>
                    <a:lstStyle/>
                    <a:p>
                      <a:r>
                        <a:rPr lang="en-US">
                          <a:latin typeface="Times New Roman" panose="02020603050405020304" pitchFamily="18" charset="0"/>
                          <a:cs typeface="Times New Roman" panose="02020603050405020304" pitchFamily="18" charset="0"/>
                        </a:rPr>
                        <a:t>Dilithium2-AES</a:t>
                      </a:r>
                    </a:p>
                  </a:txBody>
                  <a:tcPr/>
                </a:tc>
                <a:tc>
                  <a:txBody>
                    <a:bodyPr/>
                    <a:lstStyle/>
                    <a:p>
                      <a:pPr algn="r"/>
                      <a:r>
                        <a:rPr lang="en-US">
                          <a:latin typeface="Times New Roman" panose="02020603050405020304" pitchFamily="18" charset="0"/>
                          <a:cs typeface="Times New Roman" panose="02020603050405020304" pitchFamily="18" charset="0"/>
                        </a:rPr>
                        <a:t>1312</a:t>
                      </a:r>
                    </a:p>
                  </a:txBody>
                  <a:tcPr/>
                </a:tc>
                <a:tc>
                  <a:txBody>
                    <a:bodyPr/>
                    <a:lstStyle/>
                    <a:p>
                      <a:pPr algn="r"/>
                      <a:r>
                        <a:rPr lang="en-US">
                          <a:latin typeface="Times New Roman" panose="02020603050405020304" pitchFamily="18" charset="0"/>
                          <a:cs typeface="Times New Roman" panose="02020603050405020304" pitchFamily="18" charset="0"/>
                        </a:rPr>
                        <a:t>2420</a:t>
                      </a:r>
                    </a:p>
                  </a:txBody>
                  <a:tcPr/>
                </a:tc>
                <a:tc>
                  <a:txBody>
                    <a:bodyPr/>
                    <a:lstStyle/>
                    <a:p>
                      <a:pPr algn="r"/>
                      <a:r>
                        <a:rPr lang="en-US">
                          <a:latin typeface="Times New Roman" panose="02020603050405020304" pitchFamily="18" charset="0"/>
                          <a:cs typeface="Times New Roman" panose="02020603050405020304" pitchFamily="18" charset="0"/>
                        </a:rPr>
                        <a:t>65,950</a:t>
                      </a:r>
                    </a:p>
                  </a:txBody>
                  <a:tcPr/>
                </a:tc>
                <a:tc>
                  <a:txBody>
                    <a:bodyPr/>
                    <a:lstStyle/>
                    <a:p>
                      <a:pPr algn="r"/>
                      <a:r>
                        <a:rPr lang="en-US">
                          <a:latin typeface="Times New Roman" panose="02020603050405020304" pitchFamily="18" charset="0"/>
                          <a:cs typeface="Times New Roman" panose="02020603050405020304" pitchFamily="18" charset="0"/>
                        </a:rPr>
                        <a:t>193,882</a:t>
                      </a:r>
                    </a:p>
                  </a:txBody>
                  <a:tcPr/>
                </a:tc>
                <a:tc>
                  <a:txBody>
                    <a:bodyPr/>
                    <a:lstStyle/>
                    <a:p>
                      <a:pPr algn="r"/>
                      <a:r>
                        <a:rPr lang="en-US">
                          <a:latin typeface="Times New Roman" panose="02020603050405020304" pitchFamily="18" charset="0"/>
                          <a:cs typeface="Times New Roman" panose="02020603050405020304" pitchFamily="18" charset="0"/>
                        </a:rPr>
                        <a:t>81,619</a:t>
                      </a:r>
                    </a:p>
                  </a:txBody>
                  <a:tcPr/>
                </a:tc>
                <a:tc>
                  <a:txBody>
                    <a:bodyPr/>
                    <a:lstStyle/>
                    <a:p>
                      <a:pPr algn="r"/>
                      <a:r>
                        <a:rPr lang="en-US">
                          <a:latin typeface="Times New Roman" panose="02020603050405020304" pitchFamily="18" charset="0"/>
                          <a:cs typeface="Times New Roman" panose="02020603050405020304" pitchFamily="18" charset="0"/>
                        </a:rPr>
                        <a:t>4,007,501</a:t>
                      </a:r>
                    </a:p>
                  </a:txBody>
                  <a:tcPr/>
                </a:tc>
                <a:extLst>
                  <a:ext uri="{0D108BD9-81ED-4DB2-BD59-A6C34878D82A}">
                    <a16:rowId xmlns:a16="http://schemas.microsoft.com/office/drawing/2014/main" val="3976497646"/>
                  </a:ext>
                </a:extLst>
              </a:tr>
              <a:tr h="370840">
                <a:tc>
                  <a:txBody>
                    <a:bodyPr/>
                    <a:lstStyle/>
                    <a:p>
                      <a:r>
                        <a:rPr lang="en-US">
                          <a:latin typeface="Times New Roman" panose="02020603050405020304" pitchFamily="18" charset="0"/>
                          <a:cs typeface="Times New Roman" panose="02020603050405020304" pitchFamily="18" charset="0"/>
                        </a:rPr>
                        <a:t>Dilithium2</a:t>
                      </a:r>
                    </a:p>
                  </a:txBody>
                  <a:tcPr/>
                </a:tc>
                <a:tc>
                  <a:txBody>
                    <a:bodyPr/>
                    <a:lstStyle/>
                    <a:p>
                      <a:pPr algn="r"/>
                      <a:r>
                        <a:rPr lang="en-US">
                          <a:latin typeface="Times New Roman" panose="02020603050405020304" pitchFamily="18" charset="0"/>
                          <a:cs typeface="Times New Roman" panose="02020603050405020304" pitchFamily="18" charset="0"/>
                        </a:rPr>
                        <a:t>1312</a:t>
                      </a:r>
                    </a:p>
                  </a:txBody>
                  <a:tcPr/>
                </a:tc>
                <a:tc>
                  <a:txBody>
                    <a:bodyPr/>
                    <a:lstStyle/>
                    <a:p>
                      <a:pPr algn="r"/>
                      <a:r>
                        <a:rPr lang="en-US">
                          <a:latin typeface="Times New Roman" panose="02020603050405020304" pitchFamily="18" charset="0"/>
                          <a:cs typeface="Times New Roman" panose="02020603050405020304" pitchFamily="18" charset="0"/>
                        </a:rPr>
                        <a:t>2420</a:t>
                      </a:r>
                    </a:p>
                  </a:txBody>
                  <a:tcPr/>
                </a:tc>
                <a:tc>
                  <a:txBody>
                    <a:bodyPr/>
                    <a:lstStyle/>
                    <a:p>
                      <a:pPr algn="r"/>
                      <a:r>
                        <a:rPr lang="en-US">
                          <a:latin typeface="Times New Roman" panose="02020603050405020304" pitchFamily="18" charset="0"/>
                          <a:cs typeface="Times New Roman" panose="02020603050405020304" pitchFamily="18" charset="0"/>
                        </a:rPr>
                        <a:t>98,739</a:t>
                      </a:r>
                    </a:p>
                  </a:txBody>
                  <a:tcPr/>
                </a:tc>
                <a:tc>
                  <a:txBody>
                    <a:bodyPr/>
                    <a:lstStyle/>
                    <a:p>
                      <a:pPr algn="r"/>
                      <a:r>
                        <a:rPr lang="en-US">
                          <a:latin typeface="Times New Roman" panose="02020603050405020304" pitchFamily="18" charset="0"/>
                          <a:cs typeface="Times New Roman" panose="02020603050405020304" pitchFamily="18" charset="0"/>
                        </a:rPr>
                        <a:t>263,265</a:t>
                      </a:r>
                    </a:p>
                  </a:txBody>
                  <a:tcPr/>
                </a:tc>
                <a:tc>
                  <a:txBody>
                    <a:bodyPr/>
                    <a:lstStyle/>
                    <a:p>
                      <a:pPr algn="r"/>
                      <a:r>
                        <a:rPr lang="en-US">
                          <a:latin typeface="Times New Roman" panose="02020603050405020304" pitchFamily="18" charset="0"/>
                          <a:cs typeface="Times New Roman" panose="02020603050405020304" pitchFamily="18" charset="0"/>
                        </a:rPr>
                        <a:t>111,614</a:t>
                      </a:r>
                    </a:p>
                  </a:txBody>
                  <a:tcPr/>
                </a:tc>
                <a:tc>
                  <a:txBody>
                    <a:bodyPr/>
                    <a:lstStyle/>
                    <a:p>
                      <a:pPr algn="r"/>
                      <a:r>
                        <a:rPr lang="en-US">
                          <a:latin typeface="Times New Roman" panose="02020603050405020304" pitchFamily="18" charset="0"/>
                          <a:cs typeface="Times New Roman" panose="02020603050405020304" pitchFamily="18" charset="0"/>
                        </a:rPr>
                        <a:t>4,106,879</a:t>
                      </a:r>
                    </a:p>
                  </a:txBody>
                  <a:tcPr/>
                </a:tc>
                <a:extLst>
                  <a:ext uri="{0D108BD9-81ED-4DB2-BD59-A6C34878D82A}">
                    <a16:rowId xmlns:a16="http://schemas.microsoft.com/office/drawing/2014/main" val="70408892"/>
                  </a:ext>
                </a:extLst>
              </a:tr>
              <a:tr h="370840">
                <a:tc>
                  <a:txBody>
                    <a:bodyPr/>
                    <a:lstStyle/>
                    <a:p>
                      <a:r>
                        <a:rPr lang="en-US">
                          <a:latin typeface="Times New Roman" panose="02020603050405020304" pitchFamily="18" charset="0"/>
                          <a:cs typeface="Times New Roman" panose="02020603050405020304" pitchFamily="18" charset="0"/>
                        </a:rPr>
                        <a:t>Falcon512-dyn</a:t>
                      </a:r>
                    </a:p>
                  </a:txBody>
                  <a:tcPr/>
                </a:tc>
                <a:tc>
                  <a:txBody>
                    <a:bodyPr/>
                    <a:lstStyle/>
                    <a:p>
                      <a:pPr algn="r"/>
                      <a:r>
                        <a:rPr lang="en-US">
                          <a:latin typeface="Times New Roman" panose="02020603050405020304" pitchFamily="18" charset="0"/>
                          <a:cs typeface="Times New Roman" panose="02020603050405020304" pitchFamily="18" charset="0"/>
                        </a:rPr>
                        <a:t>897</a:t>
                      </a:r>
                    </a:p>
                  </a:txBody>
                  <a:tcPr/>
                </a:tc>
                <a:tc>
                  <a:txBody>
                    <a:bodyPr/>
                    <a:lstStyle/>
                    <a:p>
                      <a:pPr algn="r"/>
                      <a:r>
                        <a:rPr lang="en-US">
                          <a:latin typeface="Times New Roman" panose="02020603050405020304" pitchFamily="18" charset="0"/>
                          <a:cs typeface="Times New Roman" panose="02020603050405020304" pitchFamily="18" charset="0"/>
                        </a:rPr>
                        <a:t>666</a:t>
                      </a:r>
                    </a:p>
                  </a:txBody>
                  <a:tcPr/>
                </a:tc>
                <a:tc>
                  <a:txBody>
                    <a:bodyPr/>
                    <a:lstStyle/>
                    <a:p>
                      <a:pPr algn="r"/>
                      <a:r>
                        <a:rPr lang="en-US">
                          <a:latin typeface="Times New Roman" panose="02020603050405020304" pitchFamily="18" charset="0"/>
                          <a:cs typeface="Times New Roman" panose="02020603050405020304" pitchFamily="18" charset="0"/>
                        </a:rPr>
                        <a:t>19,672,294</a:t>
                      </a:r>
                    </a:p>
                  </a:txBody>
                  <a:tcPr/>
                </a:tc>
                <a:tc>
                  <a:txBody>
                    <a:bodyPr/>
                    <a:lstStyle/>
                    <a:p>
                      <a:pPr algn="r"/>
                      <a:r>
                        <a:rPr lang="en-US">
                          <a:latin typeface="Times New Roman" panose="02020603050405020304" pitchFamily="18" charset="0"/>
                          <a:cs typeface="Times New Roman" panose="02020603050405020304" pitchFamily="18" charset="0"/>
                        </a:rPr>
                        <a:t>807,968</a:t>
                      </a:r>
                    </a:p>
                  </a:txBody>
                  <a:tcPr/>
                </a:tc>
                <a:tc>
                  <a:txBody>
                    <a:bodyPr/>
                    <a:lstStyle/>
                    <a:p>
                      <a:pPr algn="r"/>
                      <a:r>
                        <a:rPr lang="en-US">
                          <a:latin typeface="Times New Roman" panose="02020603050405020304" pitchFamily="18" charset="0"/>
                          <a:cs typeface="Times New Roman" panose="02020603050405020304" pitchFamily="18" charset="0"/>
                        </a:rPr>
                        <a:t>91,786</a:t>
                      </a:r>
                    </a:p>
                  </a:txBody>
                  <a:tcPr/>
                </a:tc>
                <a:tc>
                  <a:txBody>
                    <a:bodyPr/>
                    <a:lstStyle/>
                    <a:p>
                      <a:pPr algn="r"/>
                      <a:r>
                        <a:rPr lang="en-US">
                          <a:latin typeface="Times New Roman" panose="02020603050405020304" pitchFamily="18" charset="0"/>
                          <a:cs typeface="Times New Roman" panose="02020603050405020304" pitchFamily="18" charset="0"/>
                        </a:rPr>
                        <a:t>2,462,754</a:t>
                      </a:r>
                    </a:p>
                  </a:txBody>
                  <a:tcPr/>
                </a:tc>
                <a:extLst>
                  <a:ext uri="{0D108BD9-81ED-4DB2-BD59-A6C34878D82A}">
                    <a16:rowId xmlns:a16="http://schemas.microsoft.com/office/drawing/2014/main" val="2745083315"/>
                  </a:ext>
                </a:extLst>
              </a:tr>
              <a:tr h="370840">
                <a:tc>
                  <a:txBody>
                    <a:bodyPr/>
                    <a:lstStyle/>
                    <a:p>
                      <a:r>
                        <a:rPr lang="en-US">
                          <a:latin typeface="Times New Roman" panose="02020603050405020304" pitchFamily="18" charset="0"/>
                          <a:cs typeface="Times New Roman" panose="02020603050405020304" pitchFamily="18" charset="0"/>
                        </a:rPr>
                        <a:t>Falcon512-tree</a:t>
                      </a:r>
                    </a:p>
                  </a:txBody>
                  <a:tcPr/>
                </a:tc>
                <a:tc>
                  <a:txBody>
                    <a:bodyPr/>
                    <a:lstStyle/>
                    <a:p>
                      <a:pPr algn="r"/>
                      <a:r>
                        <a:rPr lang="en-US">
                          <a:latin typeface="Times New Roman" panose="02020603050405020304" pitchFamily="18" charset="0"/>
                          <a:cs typeface="Times New Roman" panose="02020603050405020304" pitchFamily="18" charset="0"/>
                        </a:rPr>
                        <a:t>897</a:t>
                      </a:r>
                    </a:p>
                  </a:txBody>
                  <a:tcPr/>
                </a:tc>
                <a:tc>
                  <a:txBody>
                    <a:bodyPr/>
                    <a:lstStyle/>
                    <a:p>
                      <a:pPr algn="r"/>
                      <a:r>
                        <a:rPr lang="en-US">
                          <a:latin typeface="Times New Roman" panose="02020603050405020304" pitchFamily="18" charset="0"/>
                          <a:cs typeface="Times New Roman" panose="02020603050405020304" pitchFamily="18" charset="0"/>
                        </a:rPr>
                        <a:t>666</a:t>
                      </a:r>
                    </a:p>
                  </a:txBody>
                  <a:tcPr/>
                </a:tc>
                <a:tc>
                  <a:txBody>
                    <a:bodyPr/>
                    <a:lstStyle/>
                    <a:p>
                      <a:pPr algn="r"/>
                      <a:r>
                        <a:rPr lang="en-US">
                          <a:latin typeface="Times New Roman" panose="02020603050405020304" pitchFamily="18" charset="0"/>
                          <a:cs typeface="Times New Roman" panose="02020603050405020304" pitchFamily="18" charset="0"/>
                        </a:rPr>
                        <a:t>20,063,575</a:t>
                      </a:r>
                    </a:p>
                  </a:txBody>
                  <a:tcPr/>
                </a:tc>
                <a:tc>
                  <a:txBody>
                    <a:bodyPr/>
                    <a:lstStyle/>
                    <a:p>
                      <a:pPr algn="r"/>
                      <a:r>
                        <a:rPr lang="en-US">
                          <a:latin typeface="Times New Roman" panose="02020603050405020304" pitchFamily="18" charset="0"/>
                          <a:cs typeface="Times New Roman" panose="02020603050405020304" pitchFamily="18" charset="0"/>
                        </a:rPr>
                        <a:t>415,540</a:t>
                      </a:r>
                    </a:p>
                  </a:txBody>
                  <a:tcPr/>
                </a:tc>
                <a:tc>
                  <a:txBody>
                    <a:bodyPr/>
                    <a:lstStyle/>
                    <a:p>
                      <a:pPr algn="r"/>
                      <a:r>
                        <a:rPr lang="en-US">
                          <a:latin typeface="Times New Roman" panose="02020603050405020304" pitchFamily="18" charset="0"/>
                          <a:cs typeface="Times New Roman" panose="02020603050405020304" pitchFamily="18" charset="0"/>
                        </a:rPr>
                        <a:t>74,870</a:t>
                      </a:r>
                    </a:p>
                  </a:txBody>
                  <a:tcPr/>
                </a:tc>
                <a:tc>
                  <a:txBody>
                    <a:bodyPr/>
                    <a:lstStyle/>
                    <a:p>
                      <a:pPr algn="r"/>
                      <a:r>
                        <a:rPr lang="en-US">
                          <a:latin typeface="Times New Roman" panose="02020603050405020304" pitchFamily="18" charset="0"/>
                          <a:cs typeface="Times New Roman" panose="02020603050405020304" pitchFamily="18" charset="0"/>
                        </a:rPr>
                        <a:t>2,053,410</a:t>
                      </a:r>
                    </a:p>
                  </a:txBody>
                  <a:tcPr/>
                </a:tc>
                <a:extLst>
                  <a:ext uri="{0D108BD9-81ED-4DB2-BD59-A6C34878D82A}">
                    <a16:rowId xmlns:a16="http://schemas.microsoft.com/office/drawing/2014/main" val="2512099856"/>
                  </a:ext>
                </a:extLst>
              </a:tr>
              <a:tr h="134420">
                <a:tc>
                  <a:txBody>
                    <a:bodyPr/>
                    <a:lstStyle/>
                    <a:p>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80382940"/>
                  </a:ext>
                </a:extLst>
              </a:tr>
              <a:tr h="370840">
                <a:tc>
                  <a:txBody>
                    <a:bodyPr/>
                    <a:lstStyle/>
                    <a:p>
                      <a:r>
                        <a:rPr lang="en-US">
                          <a:latin typeface="Times New Roman" panose="02020603050405020304" pitchFamily="18" charset="0"/>
                          <a:cs typeface="Times New Roman" panose="02020603050405020304" pitchFamily="18" charset="0"/>
                        </a:rPr>
                        <a:t>Dilithium3-AES</a:t>
                      </a:r>
                    </a:p>
                  </a:txBody>
                  <a:tcPr/>
                </a:tc>
                <a:tc>
                  <a:txBody>
                    <a:bodyPr/>
                    <a:lstStyle/>
                    <a:p>
                      <a:pPr algn="r"/>
                      <a:r>
                        <a:rPr lang="en-US">
                          <a:latin typeface="Times New Roman" panose="02020603050405020304" pitchFamily="18" charset="0"/>
                          <a:cs typeface="Times New Roman" panose="02020603050405020304" pitchFamily="18" charset="0"/>
                        </a:rPr>
                        <a:t>1952</a:t>
                      </a:r>
                    </a:p>
                  </a:txBody>
                  <a:tcPr/>
                </a:tc>
                <a:tc>
                  <a:txBody>
                    <a:bodyPr/>
                    <a:lstStyle/>
                    <a:p>
                      <a:pPr algn="r"/>
                      <a:r>
                        <a:rPr lang="en-US">
                          <a:latin typeface="Times New Roman" panose="02020603050405020304" pitchFamily="18" charset="0"/>
                          <a:cs typeface="Times New Roman" panose="02020603050405020304" pitchFamily="18" charset="0"/>
                        </a:rPr>
                        <a:t>3293</a:t>
                      </a:r>
                    </a:p>
                  </a:txBody>
                  <a:tcPr/>
                </a:tc>
                <a:tc>
                  <a:txBody>
                    <a:bodyPr/>
                    <a:lstStyle/>
                    <a:p>
                      <a:pPr algn="r"/>
                      <a:r>
                        <a:rPr lang="en-US">
                          <a:latin typeface="Times New Roman" panose="02020603050405020304" pitchFamily="18" charset="0"/>
                          <a:cs typeface="Times New Roman" panose="02020603050405020304" pitchFamily="18" charset="0"/>
                        </a:rPr>
                        <a:t>103,010</a:t>
                      </a:r>
                    </a:p>
                  </a:txBody>
                  <a:tcPr/>
                </a:tc>
                <a:tc>
                  <a:txBody>
                    <a:bodyPr/>
                    <a:lstStyle/>
                    <a:p>
                      <a:pPr algn="r"/>
                      <a:r>
                        <a:rPr lang="en-US">
                          <a:latin typeface="Times New Roman" panose="02020603050405020304" pitchFamily="18" charset="0"/>
                          <a:cs typeface="Times New Roman" panose="02020603050405020304" pitchFamily="18" charset="0"/>
                        </a:rPr>
                        <a:t>250,929</a:t>
                      </a:r>
                    </a:p>
                  </a:txBody>
                  <a:tcPr/>
                </a:tc>
                <a:tc>
                  <a:txBody>
                    <a:bodyPr/>
                    <a:lstStyle/>
                    <a:p>
                      <a:pPr algn="r"/>
                      <a:r>
                        <a:rPr lang="en-US">
                          <a:latin typeface="Times New Roman" panose="02020603050405020304" pitchFamily="18" charset="0"/>
                          <a:cs typeface="Times New Roman" panose="02020603050405020304" pitchFamily="18" charset="0"/>
                        </a:rPr>
                        <a:t>118,904</a:t>
                      </a:r>
                    </a:p>
                  </a:txBody>
                  <a:tcPr/>
                </a:tc>
                <a:tc>
                  <a:txBody>
                    <a:bodyPr/>
                    <a:lstStyle/>
                    <a:p>
                      <a:pPr algn="r"/>
                      <a:r>
                        <a:rPr lang="en-US">
                          <a:latin typeface="Times New Roman" panose="02020603050405020304" pitchFamily="18" charset="0"/>
                          <a:cs typeface="Times New Roman" panose="02020603050405020304" pitchFamily="18" charset="0"/>
                        </a:rPr>
                        <a:t>5,614,833</a:t>
                      </a:r>
                    </a:p>
                  </a:txBody>
                  <a:tcPr/>
                </a:tc>
                <a:extLst>
                  <a:ext uri="{0D108BD9-81ED-4DB2-BD59-A6C34878D82A}">
                    <a16:rowId xmlns:a16="http://schemas.microsoft.com/office/drawing/2014/main" val="652319721"/>
                  </a:ext>
                </a:extLst>
              </a:tr>
              <a:tr h="370840">
                <a:tc>
                  <a:txBody>
                    <a:bodyPr/>
                    <a:lstStyle/>
                    <a:p>
                      <a:r>
                        <a:rPr lang="en-US">
                          <a:latin typeface="Times New Roman" panose="02020603050405020304" pitchFamily="18" charset="0"/>
                          <a:cs typeface="Times New Roman" panose="02020603050405020304" pitchFamily="18" charset="0"/>
                        </a:rPr>
                        <a:t>Dilithium3</a:t>
                      </a:r>
                    </a:p>
                  </a:txBody>
                  <a:tcPr/>
                </a:tc>
                <a:tc>
                  <a:txBody>
                    <a:bodyPr/>
                    <a:lstStyle/>
                    <a:p>
                      <a:pPr algn="r"/>
                      <a:r>
                        <a:rPr lang="en-US">
                          <a:latin typeface="Times New Roman" panose="02020603050405020304" pitchFamily="18" charset="0"/>
                          <a:cs typeface="Times New Roman" panose="02020603050405020304" pitchFamily="18" charset="0"/>
                        </a:rPr>
                        <a:t>1952</a:t>
                      </a:r>
                    </a:p>
                  </a:txBody>
                  <a:tcPr/>
                </a:tc>
                <a:tc>
                  <a:txBody>
                    <a:bodyPr/>
                    <a:lstStyle/>
                    <a:p>
                      <a:pPr algn="r"/>
                      <a:r>
                        <a:rPr lang="en-US">
                          <a:latin typeface="Times New Roman" panose="02020603050405020304" pitchFamily="18" charset="0"/>
                          <a:cs typeface="Times New Roman" panose="02020603050405020304" pitchFamily="18" charset="0"/>
                        </a:rPr>
                        <a:t>3293</a:t>
                      </a:r>
                    </a:p>
                  </a:txBody>
                  <a:tcPr/>
                </a:tc>
                <a:tc>
                  <a:txBody>
                    <a:bodyPr/>
                    <a:lstStyle/>
                    <a:p>
                      <a:pPr algn="r"/>
                      <a:r>
                        <a:rPr lang="en-US">
                          <a:latin typeface="Times New Roman" panose="02020603050405020304" pitchFamily="18" charset="0"/>
                          <a:cs typeface="Times New Roman" panose="02020603050405020304" pitchFamily="18" charset="0"/>
                        </a:rPr>
                        <a:t>176,975</a:t>
                      </a:r>
                    </a:p>
                  </a:txBody>
                  <a:tcPr/>
                </a:tc>
                <a:tc>
                  <a:txBody>
                    <a:bodyPr/>
                    <a:lstStyle/>
                    <a:p>
                      <a:pPr algn="r"/>
                      <a:r>
                        <a:rPr lang="en-US">
                          <a:latin typeface="Times New Roman" panose="02020603050405020304" pitchFamily="18" charset="0"/>
                          <a:cs typeface="Times New Roman" panose="02020603050405020304" pitchFamily="18" charset="0"/>
                        </a:rPr>
                        <a:t>381,715</a:t>
                      </a:r>
                    </a:p>
                  </a:txBody>
                  <a:tcPr/>
                </a:tc>
                <a:tc>
                  <a:txBody>
                    <a:bodyPr/>
                    <a:lstStyle/>
                    <a:p>
                      <a:pPr algn="r"/>
                      <a:r>
                        <a:rPr lang="en-US">
                          <a:latin typeface="Times New Roman" panose="02020603050405020304" pitchFamily="18" charset="0"/>
                          <a:cs typeface="Times New Roman" panose="02020603050405020304" pitchFamily="18" charset="0"/>
                        </a:rPr>
                        <a:t>181,011</a:t>
                      </a:r>
                    </a:p>
                  </a:txBody>
                  <a:tcPr/>
                </a:tc>
                <a:tc>
                  <a:txBody>
                    <a:bodyPr/>
                    <a:lstStyle/>
                    <a:p>
                      <a:pPr algn="r"/>
                      <a:r>
                        <a:rPr lang="en-US">
                          <a:latin typeface="Times New Roman" panose="02020603050405020304" pitchFamily="18" charset="0"/>
                          <a:cs typeface="Times New Roman" panose="02020603050405020304" pitchFamily="18" charset="0"/>
                        </a:rPr>
                        <a:t>5,807,726</a:t>
                      </a:r>
                    </a:p>
                  </a:txBody>
                  <a:tcPr/>
                </a:tc>
                <a:extLst>
                  <a:ext uri="{0D108BD9-81ED-4DB2-BD59-A6C34878D82A}">
                    <a16:rowId xmlns:a16="http://schemas.microsoft.com/office/drawing/2014/main" val="966295411"/>
                  </a:ext>
                </a:extLst>
              </a:tr>
              <a:tr h="118832">
                <a:tc>
                  <a:txBody>
                    <a:bodyPr/>
                    <a:lstStyle/>
                    <a:p>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71089520"/>
                  </a:ext>
                </a:extLst>
              </a:tr>
              <a:tr h="370840">
                <a:tc>
                  <a:txBody>
                    <a:bodyPr/>
                    <a:lstStyle/>
                    <a:p>
                      <a:r>
                        <a:rPr lang="en-US">
                          <a:latin typeface="Times New Roman" panose="02020603050405020304" pitchFamily="18" charset="0"/>
                          <a:cs typeface="Times New Roman" panose="02020603050405020304" pitchFamily="18" charset="0"/>
                        </a:rPr>
                        <a:t>Dilithium5-AES</a:t>
                      </a:r>
                    </a:p>
                  </a:txBody>
                  <a:tcPr/>
                </a:tc>
                <a:tc>
                  <a:txBody>
                    <a:bodyPr/>
                    <a:lstStyle/>
                    <a:p>
                      <a:pPr algn="r"/>
                      <a:r>
                        <a:rPr lang="en-US">
                          <a:latin typeface="Times New Roman" panose="02020603050405020304" pitchFamily="18" charset="0"/>
                          <a:cs typeface="Times New Roman" panose="02020603050405020304" pitchFamily="18" charset="0"/>
                        </a:rPr>
                        <a:t>2592</a:t>
                      </a:r>
                    </a:p>
                  </a:txBody>
                  <a:tcPr/>
                </a:tc>
                <a:tc>
                  <a:txBody>
                    <a:bodyPr/>
                    <a:lstStyle/>
                    <a:p>
                      <a:pPr algn="r"/>
                      <a:r>
                        <a:rPr lang="en-US">
                          <a:latin typeface="Times New Roman" panose="02020603050405020304" pitchFamily="18" charset="0"/>
                          <a:cs typeface="Times New Roman" panose="02020603050405020304" pitchFamily="18" charset="0"/>
                        </a:rPr>
                        <a:t>4595</a:t>
                      </a:r>
                    </a:p>
                  </a:txBody>
                  <a:tcPr/>
                </a:tc>
                <a:tc>
                  <a:txBody>
                    <a:bodyPr/>
                    <a:lstStyle/>
                    <a:p>
                      <a:pPr algn="r"/>
                      <a:r>
                        <a:rPr lang="en-US">
                          <a:latin typeface="Times New Roman" panose="02020603050405020304" pitchFamily="18" charset="0"/>
                          <a:cs typeface="Times New Roman" panose="02020603050405020304" pitchFamily="18" charset="0"/>
                        </a:rPr>
                        <a:t>160,834</a:t>
                      </a:r>
                    </a:p>
                  </a:txBody>
                  <a:tcPr/>
                </a:tc>
                <a:tc>
                  <a:txBody>
                    <a:bodyPr/>
                    <a:lstStyle/>
                    <a:p>
                      <a:pPr algn="r"/>
                      <a:r>
                        <a:rPr lang="en-US">
                          <a:latin typeface="Times New Roman" panose="02020603050405020304" pitchFamily="18" charset="0"/>
                          <a:cs typeface="Times New Roman" panose="02020603050405020304" pitchFamily="18" charset="0"/>
                        </a:rPr>
                        <a:t>387,715</a:t>
                      </a:r>
                    </a:p>
                  </a:txBody>
                  <a:tcPr/>
                </a:tc>
                <a:tc>
                  <a:txBody>
                    <a:bodyPr/>
                    <a:lstStyle/>
                    <a:p>
                      <a:pPr algn="r"/>
                      <a:r>
                        <a:rPr lang="en-US">
                          <a:latin typeface="Times New Roman" panose="02020603050405020304" pitchFamily="18" charset="0"/>
                          <a:cs typeface="Times New Roman" panose="02020603050405020304" pitchFamily="18" charset="0"/>
                        </a:rPr>
                        <a:t>177,257</a:t>
                      </a:r>
                    </a:p>
                  </a:txBody>
                  <a:tcPr/>
                </a:tc>
                <a:tc>
                  <a:txBody>
                    <a:bodyPr/>
                    <a:lstStyle/>
                    <a:p>
                      <a:pPr algn="r"/>
                      <a:r>
                        <a:rPr lang="en-US">
                          <a:latin typeface="Times New Roman" panose="02020603050405020304" pitchFamily="18" charset="0"/>
                          <a:cs typeface="Times New Roman" panose="02020603050405020304" pitchFamily="18" charset="0"/>
                        </a:rPr>
                        <a:t>7,751,972</a:t>
                      </a:r>
                    </a:p>
                  </a:txBody>
                  <a:tcPr/>
                </a:tc>
                <a:extLst>
                  <a:ext uri="{0D108BD9-81ED-4DB2-BD59-A6C34878D82A}">
                    <a16:rowId xmlns:a16="http://schemas.microsoft.com/office/drawing/2014/main" val="2853633245"/>
                  </a:ext>
                </a:extLst>
              </a:tr>
              <a:tr h="370840">
                <a:tc>
                  <a:txBody>
                    <a:bodyPr/>
                    <a:lstStyle/>
                    <a:p>
                      <a:r>
                        <a:rPr lang="en-US">
                          <a:latin typeface="Times New Roman" panose="02020603050405020304" pitchFamily="18" charset="0"/>
                          <a:cs typeface="Times New Roman" panose="02020603050405020304" pitchFamily="18" charset="0"/>
                        </a:rPr>
                        <a:t>Dilithium5</a:t>
                      </a:r>
                    </a:p>
                  </a:txBody>
                  <a:tcPr/>
                </a:tc>
                <a:tc>
                  <a:txBody>
                    <a:bodyPr/>
                    <a:lstStyle/>
                    <a:p>
                      <a:pPr algn="r"/>
                      <a:r>
                        <a:rPr lang="en-US">
                          <a:latin typeface="Times New Roman" panose="02020603050405020304" pitchFamily="18" charset="0"/>
                          <a:cs typeface="Times New Roman" panose="02020603050405020304" pitchFamily="18" charset="0"/>
                        </a:rPr>
                        <a:t>2592</a:t>
                      </a:r>
                    </a:p>
                  </a:txBody>
                  <a:tcPr/>
                </a:tc>
                <a:tc>
                  <a:txBody>
                    <a:bodyPr/>
                    <a:lstStyle/>
                    <a:p>
                      <a:pPr algn="r"/>
                      <a:r>
                        <a:rPr lang="en-US">
                          <a:latin typeface="Times New Roman" panose="02020603050405020304" pitchFamily="18" charset="0"/>
                          <a:cs typeface="Times New Roman" panose="02020603050405020304" pitchFamily="18" charset="0"/>
                        </a:rPr>
                        <a:t>4595</a:t>
                      </a:r>
                    </a:p>
                  </a:txBody>
                  <a:tcPr/>
                </a:tc>
                <a:tc>
                  <a:txBody>
                    <a:bodyPr/>
                    <a:lstStyle/>
                    <a:p>
                      <a:pPr algn="r"/>
                      <a:r>
                        <a:rPr lang="en-US">
                          <a:latin typeface="Times New Roman" panose="02020603050405020304" pitchFamily="18" charset="0"/>
                          <a:cs typeface="Times New Roman" panose="02020603050405020304" pitchFamily="18" charset="0"/>
                        </a:rPr>
                        <a:t>270,474</a:t>
                      </a:r>
                    </a:p>
                  </a:txBody>
                  <a:tcPr/>
                </a:tc>
                <a:tc>
                  <a:txBody>
                    <a:bodyPr/>
                    <a:lstStyle/>
                    <a:p>
                      <a:pPr algn="r"/>
                      <a:r>
                        <a:rPr lang="en-US">
                          <a:latin typeface="Times New Roman" panose="02020603050405020304" pitchFamily="18" charset="0"/>
                          <a:cs typeface="Times New Roman" panose="02020603050405020304" pitchFamily="18" charset="0"/>
                        </a:rPr>
                        <a:t>509,558</a:t>
                      </a:r>
                    </a:p>
                  </a:txBody>
                  <a:tcPr/>
                </a:tc>
                <a:tc>
                  <a:txBody>
                    <a:bodyPr/>
                    <a:lstStyle/>
                    <a:p>
                      <a:pPr algn="r"/>
                      <a:r>
                        <a:rPr lang="en-US">
                          <a:latin typeface="Times New Roman" panose="02020603050405020304" pitchFamily="18" charset="0"/>
                          <a:cs typeface="Times New Roman" panose="02020603050405020304" pitchFamily="18" charset="0"/>
                        </a:rPr>
                        <a:t>280,618</a:t>
                      </a:r>
                    </a:p>
                  </a:txBody>
                  <a:tcPr/>
                </a:tc>
                <a:tc>
                  <a:txBody>
                    <a:bodyPr/>
                    <a:lstStyle/>
                    <a:p>
                      <a:pPr algn="r"/>
                      <a:r>
                        <a:rPr lang="en-US">
                          <a:latin typeface="Times New Roman" panose="02020603050405020304" pitchFamily="18" charset="0"/>
                          <a:cs typeface="Times New Roman" panose="02020603050405020304" pitchFamily="18" charset="0"/>
                        </a:rPr>
                        <a:t>7,977,176</a:t>
                      </a:r>
                    </a:p>
                  </a:txBody>
                  <a:tcPr/>
                </a:tc>
                <a:extLst>
                  <a:ext uri="{0D108BD9-81ED-4DB2-BD59-A6C34878D82A}">
                    <a16:rowId xmlns:a16="http://schemas.microsoft.com/office/drawing/2014/main" val="169490343"/>
                  </a:ext>
                </a:extLst>
              </a:tr>
              <a:tr h="370840">
                <a:tc>
                  <a:txBody>
                    <a:bodyPr/>
                    <a:lstStyle/>
                    <a:p>
                      <a:r>
                        <a:rPr lang="en-US">
                          <a:latin typeface="Times New Roman" panose="02020603050405020304" pitchFamily="18" charset="0"/>
                          <a:cs typeface="Times New Roman" panose="02020603050405020304" pitchFamily="18" charset="0"/>
                        </a:rPr>
                        <a:t>Falcon1024-dyn</a:t>
                      </a:r>
                    </a:p>
                  </a:txBody>
                  <a:tcPr/>
                </a:tc>
                <a:tc>
                  <a:txBody>
                    <a:bodyPr/>
                    <a:lstStyle/>
                    <a:p>
                      <a:pPr algn="r"/>
                      <a:r>
                        <a:rPr lang="en-US">
                          <a:latin typeface="Times New Roman" panose="02020603050405020304" pitchFamily="18" charset="0"/>
                          <a:cs typeface="Times New Roman" panose="02020603050405020304" pitchFamily="18" charset="0"/>
                        </a:rPr>
                        <a:t>1793</a:t>
                      </a:r>
                    </a:p>
                  </a:txBody>
                  <a:tcPr/>
                </a:tc>
                <a:tc>
                  <a:txBody>
                    <a:bodyPr/>
                    <a:lstStyle/>
                    <a:p>
                      <a:pPr algn="r"/>
                      <a:r>
                        <a:rPr lang="en-US">
                          <a:latin typeface="Times New Roman" panose="02020603050405020304" pitchFamily="18" charset="0"/>
                          <a:cs typeface="Times New Roman" panose="02020603050405020304" pitchFamily="18" charset="0"/>
                        </a:rPr>
                        <a:t>1280</a:t>
                      </a:r>
                    </a:p>
                  </a:txBody>
                  <a:tcPr/>
                </a:tc>
                <a:tc>
                  <a:txBody>
                    <a:bodyPr/>
                    <a:lstStyle/>
                    <a:p>
                      <a:pPr algn="r"/>
                      <a:r>
                        <a:rPr lang="en-US">
                          <a:latin typeface="Times New Roman" panose="02020603050405020304" pitchFamily="18" charset="0"/>
                          <a:cs typeface="Times New Roman" panose="02020603050405020304" pitchFamily="18" charset="0"/>
                        </a:rPr>
                        <a:t>61,074,190</a:t>
                      </a:r>
                    </a:p>
                  </a:txBody>
                  <a:tcPr/>
                </a:tc>
                <a:tc>
                  <a:txBody>
                    <a:bodyPr/>
                    <a:lstStyle/>
                    <a:p>
                      <a:pPr algn="r"/>
                      <a:r>
                        <a:rPr lang="en-US">
                          <a:latin typeface="Times New Roman" panose="02020603050405020304" pitchFamily="18" charset="0"/>
                          <a:cs typeface="Times New Roman" panose="02020603050405020304" pitchFamily="18" charset="0"/>
                        </a:rPr>
                        <a:t>1,623,284</a:t>
                      </a:r>
                    </a:p>
                  </a:txBody>
                  <a:tcPr/>
                </a:tc>
                <a:tc>
                  <a:txBody>
                    <a:bodyPr/>
                    <a:lstStyle/>
                    <a:p>
                      <a:pPr algn="r"/>
                      <a:r>
                        <a:rPr lang="en-US">
                          <a:latin typeface="Times New Roman" panose="02020603050405020304" pitchFamily="18" charset="0"/>
                          <a:cs typeface="Times New Roman" panose="02020603050405020304" pitchFamily="18" charset="0"/>
                        </a:rPr>
                        <a:t>183,678</a:t>
                      </a:r>
                    </a:p>
                  </a:txBody>
                  <a:tcPr/>
                </a:tc>
                <a:tc>
                  <a:txBody>
                    <a:bodyPr/>
                    <a:lstStyle/>
                    <a:p>
                      <a:pPr algn="r"/>
                      <a:r>
                        <a:rPr lang="en-US">
                          <a:latin typeface="Times New Roman" panose="02020603050405020304" pitchFamily="18" charset="0"/>
                          <a:cs typeface="Times New Roman" panose="02020603050405020304" pitchFamily="18" charset="0"/>
                        </a:rPr>
                        <a:t>4,879,962</a:t>
                      </a:r>
                    </a:p>
                  </a:txBody>
                  <a:tcPr/>
                </a:tc>
                <a:extLst>
                  <a:ext uri="{0D108BD9-81ED-4DB2-BD59-A6C34878D82A}">
                    <a16:rowId xmlns:a16="http://schemas.microsoft.com/office/drawing/2014/main" val="4258444176"/>
                  </a:ext>
                </a:extLst>
              </a:tr>
              <a:tr h="370840">
                <a:tc>
                  <a:txBody>
                    <a:bodyPr/>
                    <a:lstStyle/>
                    <a:p>
                      <a:r>
                        <a:rPr lang="en-US">
                          <a:latin typeface="Times New Roman" panose="02020603050405020304" pitchFamily="18" charset="0"/>
                          <a:cs typeface="Times New Roman" panose="02020603050405020304" pitchFamily="18" charset="0"/>
                        </a:rPr>
                        <a:t>Falcon1024-tree</a:t>
                      </a:r>
                    </a:p>
                  </a:txBody>
                  <a:tcPr/>
                </a:tc>
                <a:tc>
                  <a:txBody>
                    <a:bodyPr/>
                    <a:lstStyle/>
                    <a:p>
                      <a:pPr algn="r"/>
                      <a:r>
                        <a:rPr lang="en-US">
                          <a:latin typeface="Times New Roman" panose="02020603050405020304" pitchFamily="18" charset="0"/>
                          <a:cs typeface="Times New Roman" panose="02020603050405020304" pitchFamily="18" charset="0"/>
                        </a:rPr>
                        <a:t>1793</a:t>
                      </a:r>
                    </a:p>
                  </a:txBody>
                  <a:tcPr/>
                </a:tc>
                <a:tc>
                  <a:txBody>
                    <a:bodyPr/>
                    <a:lstStyle/>
                    <a:p>
                      <a:pPr algn="r"/>
                      <a:r>
                        <a:rPr lang="en-US">
                          <a:latin typeface="Times New Roman" panose="02020603050405020304" pitchFamily="18" charset="0"/>
                          <a:cs typeface="Times New Roman" panose="02020603050405020304" pitchFamily="18" charset="0"/>
                        </a:rPr>
                        <a:t>1280</a:t>
                      </a:r>
                    </a:p>
                  </a:txBody>
                  <a:tcPr/>
                </a:tc>
                <a:tc>
                  <a:txBody>
                    <a:bodyPr/>
                    <a:lstStyle/>
                    <a:p>
                      <a:pPr algn="r"/>
                      <a:r>
                        <a:rPr lang="en-US">
                          <a:latin typeface="Times New Roman" panose="02020603050405020304" pitchFamily="18" charset="0"/>
                          <a:cs typeface="Times New Roman" panose="02020603050405020304" pitchFamily="18" charset="0"/>
                        </a:rPr>
                        <a:t>62,283,639</a:t>
                      </a:r>
                    </a:p>
                  </a:txBody>
                  <a:tcPr/>
                </a:tc>
                <a:tc>
                  <a:txBody>
                    <a:bodyPr/>
                    <a:lstStyle/>
                    <a:p>
                      <a:pPr algn="r"/>
                      <a:r>
                        <a:rPr lang="en-US">
                          <a:latin typeface="Times New Roman" panose="02020603050405020304" pitchFamily="18" charset="0"/>
                          <a:cs typeface="Times New Roman" panose="02020603050405020304" pitchFamily="18" charset="0"/>
                        </a:rPr>
                        <a:t>824,726</a:t>
                      </a:r>
                    </a:p>
                  </a:txBody>
                  <a:tcPr/>
                </a:tc>
                <a:tc>
                  <a:txBody>
                    <a:bodyPr/>
                    <a:lstStyle/>
                    <a:p>
                      <a:pPr algn="r"/>
                      <a:r>
                        <a:rPr lang="en-US">
                          <a:latin typeface="Times New Roman" panose="02020603050405020304" pitchFamily="18" charset="0"/>
                          <a:cs typeface="Times New Roman" panose="02020603050405020304" pitchFamily="18" charset="0"/>
                        </a:rPr>
                        <a:t>150,204</a:t>
                      </a:r>
                    </a:p>
                  </a:txBody>
                  <a:tcPr/>
                </a:tc>
                <a:tc>
                  <a:txBody>
                    <a:bodyPr/>
                    <a:lstStyle/>
                    <a:p>
                      <a:pPr algn="r"/>
                      <a:r>
                        <a:rPr lang="en-US">
                          <a:latin typeface="Times New Roman" panose="02020603050405020304" pitchFamily="18" charset="0"/>
                          <a:cs typeface="Times New Roman" panose="02020603050405020304" pitchFamily="18" charset="0"/>
                        </a:rPr>
                        <a:t>4,047,930</a:t>
                      </a:r>
                    </a:p>
                  </a:txBody>
                  <a:tcPr/>
                </a:tc>
                <a:extLst>
                  <a:ext uri="{0D108BD9-81ED-4DB2-BD59-A6C34878D82A}">
                    <a16:rowId xmlns:a16="http://schemas.microsoft.com/office/drawing/2014/main" val="4012219455"/>
                  </a:ext>
                </a:extLst>
              </a:tr>
            </a:tbl>
          </a:graphicData>
        </a:graphic>
      </p:graphicFrame>
    </p:spTree>
    <p:extLst>
      <p:ext uri="{BB962C8B-B14F-4D97-AF65-F5344CB8AC3E}">
        <p14:creationId xmlns:p14="http://schemas.microsoft.com/office/powerpoint/2010/main" val="4132712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D8A9-AAF4-774A-A0DF-0CA8F146DA96}"/>
              </a:ext>
            </a:extLst>
          </p:cNvPr>
          <p:cNvSpPr>
            <a:spLocks noGrp="1"/>
          </p:cNvSpPr>
          <p:nvPr>
            <p:ph type="title"/>
          </p:nvPr>
        </p:nvSpPr>
        <p:spPr/>
        <p:txBody>
          <a:bodyPr/>
          <a:lstStyle/>
          <a:p>
            <a:r>
              <a:rPr lang="en-US"/>
              <a:t>SUPERCOP - Haswell</a:t>
            </a:r>
          </a:p>
        </p:txBody>
      </p:sp>
      <p:graphicFrame>
        <p:nvGraphicFramePr>
          <p:cNvPr id="4" name="Table 4">
            <a:extLst>
              <a:ext uri="{FF2B5EF4-FFF2-40B4-BE49-F238E27FC236}">
                <a16:creationId xmlns:a16="http://schemas.microsoft.com/office/drawing/2014/main" id="{BA1D1A3A-E42F-8446-B7BB-14EC495A8C90}"/>
              </a:ext>
            </a:extLst>
          </p:cNvPr>
          <p:cNvGraphicFramePr>
            <a:graphicFrameLocks noGrp="1"/>
          </p:cNvGraphicFramePr>
          <p:nvPr>
            <p:ph idx="1"/>
            <p:extLst>
              <p:ext uri="{D42A27DB-BD31-4B8C-83A1-F6EECF244321}">
                <p14:modId xmlns:p14="http://schemas.microsoft.com/office/powerpoint/2010/main" val="4005756691"/>
              </p:ext>
            </p:extLst>
          </p:nvPr>
        </p:nvGraphicFramePr>
        <p:xfrm>
          <a:off x="1452153" y="1717675"/>
          <a:ext cx="8974184" cy="4775200"/>
        </p:xfrm>
        <a:graphic>
          <a:graphicData uri="http://schemas.openxmlformats.org/drawingml/2006/table">
            <a:tbl>
              <a:tblPr firstRow="1" bandRow="1">
                <a:tableStyleId>{5C22544A-7EE6-4342-B048-85BDC9FD1C3A}</a:tableStyleId>
              </a:tblPr>
              <a:tblGrid>
                <a:gridCol w="1757169">
                  <a:extLst>
                    <a:ext uri="{9D8B030D-6E8A-4147-A177-3AD203B41FA5}">
                      <a16:colId xmlns:a16="http://schemas.microsoft.com/office/drawing/2014/main" val="431129426"/>
                    </a:ext>
                  </a:extLst>
                </a:gridCol>
                <a:gridCol w="921311">
                  <a:extLst>
                    <a:ext uri="{9D8B030D-6E8A-4147-A177-3AD203B41FA5}">
                      <a16:colId xmlns:a16="http://schemas.microsoft.com/office/drawing/2014/main" val="3883225594"/>
                    </a:ext>
                  </a:extLst>
                </a:gridCol>
                <a:gridCol w="1299461">
                  <a:extLst>
                    <a:ext uri="{9D8B030D-6E8A-4147-A177-3AD203B41FA5}">
                      <a16:colId xmlns:a16="http://schemas.microsoft.com/office/drawing/2014/main" val="161022502"/>
                    </a:ext>
                  </a:extLst>
                </a:gridCol>
                <a:gridCol w="1379020">
                  <a:extLst>
                    <a:ext uri="{9D8B030D-6E8A-4147-A177-3AD203B41FA5}">
                      <a16:colId xmlns:a16="http://schemas.microsoft.com/office/drawing/2014/main" val="1997073727"/>
                    </a:ext>
                  </a:extLst>
                </a:gridCol>
                <a:gridCol w="1113824">
                  <a:extLst>
                    <a:ext uri="{9D8B030D-6E8A-4147-A177-3AD203B41FA5}">
                      <a16:colId xmlns:a16="http://schemas.microsoft.com/office/drawing/2014/main" val="2790849417"/>
                    </a:ext>
                  </a:extLst>
                </a:gridCol>
                <a:gridCol w="1021005">
                  <a:extLst>
                    <a:ext uri="{9D8B030D-6E8A-4147-A177-3AD203B41FA5}">
                      <a16:colId xmlns:a16="http://schemas.microsoft.com/office/drawing/2014/main" val="4112106646"/>
                    </a:ext>
                  </a:extLst>
                </a:gridCol>
                <a:gridCol w="1482394">
                  <a:extLst>
                    <a:ext uri="{9D8B030D-6E8A-4147-A177-3AD203B41FA5}">
                      <a16:colId xmlns:a16="http://schemas.microsoft.com/office/drawing/2014/main" val="878220331"/>
                    </a:ext>
                  </a:extLst>
                </a:gridCol>
              </a:tblGrid>
              <a:tr h="370840">
                <a:tc>
                  <a:txBody>
                    <a:bodyPr/>
                    <a:lstStyle/>
                    <a:p>
                      <a:endParaRPr lang="en-US">
                        <a:latin typeface="Arial" panose="020B0604020202020204" pitchFamily="34" charset="0"/>
                        <a:cs typeface="Arial" panose="020B0604020202020204" pitchFamily="34" charset="0"/>
                      </a:endParaRPr>
                    </a:p>
                  </a:txBody>
                  <a:tcPr/>
                </a:tc>
                <a:tc>
                  <a:txBody>
                    <a:bodyPr/>
                    <a:lstStyle/>
                    <a:p>
                      <a:pPr algn="ctr"/>
                      <a:r>
                        <a:rPr lang="en-US">
                          <a:latin typeface="Arial" panose="020B0604020202020204" pitchFamily="34" charset="0"/>
                          <a:cs typeface="Arial" panose="020B0604020202020204" pitchFamily="34" charset="0"/>
                        </a:rPr>
                        <a:t>Public Key</a:t>
                      </a:r>
                    </a:p>
                  </a:txBody>
                  <a:tcPr/>
                </a:tc>
                <a:tc>
                  <a:txBody>
                    <a:bodyPr/>
                    <a:lstStyle/>
                    <a:p>
                      <a:pPr algn="ctr"/>
                      <a:r>
                        <a:rPr lang="en-US">
                          <a:latin typeface="Arial" panose="020B0604020202020204" pitchFamily="34" charset="0"/>
                          <a:cs typeface="Arial" panose="020B0604020202020204" pitchFamily="34" charset="0"/>
                        </a:rPr>
                        <a:t>Signature</a:t>
                      </a:r>
                    </a:p>
                  </a:txBody>
                  <a:tcPr/>
                </a:tc>
                <a:tc>
                  <a:txBody>
                    <a:bodyPr/>
                    <a:lstStyle/>
                    <a:p>
                      <a:pPr algn="ctr"/>
                      <a:r>
                        <a:rPr lang="en-US">
                          <a:latin typeface="Arial" panose="020B0604020202020204" pitchFamily="34" charset="0"/>
                          <a:cs typeface="Arial" panose="020B0604020202020204" pitchFamily="34" charset="0"/>
                        </a:rPr>
                        <a:t>Key generation</a:t>
                      </a:r>
                    </a:p>
                  </a:txBody>
                  <a:tcPr/>
                </a:tc>
                <a:tc>
                  <a:txBody>
                    <a:bodyPr/>
                    <a:lstStyle/>
                    <a:p>
                      <a:pPr algn="ctr"/>
                      <a:r>
                        <a:rPr lang="en-US">
                          <a:latin typeface="Arial" panose="020B0604020202020204" pitchFamily="34" charset="0"/>
                          <a:cs typeface="Arial" panose="020B0604020202020204" pitchFamily="34" charset="0"/>
                        </a:rPr>
                        <a:t>Sign</a:t>
                      </a:r>
                    </a:p>
                  </a:txBody>
                  <a:tcPr/>
                </a:tc>
                <a:tc>
                  <a:txBody>
                    <a:bodyPr/>
                    <a:lstStyle/>
                    <a:p>
                      <a:pPr algn="ctr"/>
                      <a:r>
                        <a:rPr lang="en-US">
                          <a:latin typeface="Arial" panose="020B0604020202020204" pitchFamily="34" charset="0"/>
                          <a:cs typeface="Arial" panose="020B0604020202020204" pitchFamily="34" charset="0"/>
                        </a:rPr>
                        <a:t>Verify</a:t>
                      </a:r>
                    </a:p>
                  </a:txBody>
                  <a:tcPr/>
                </a:tc>
                <a:tc>
                  <a:txBody>
                    <a:bodyPr/>
                    <a:lstStyle/>
                    <a:p>
                      <a:pPr algn="ctr"/>
                      <a:r>
                        <a:rPr lang="en-US">
                          <a:latin typeface="Arial" panose="020B0604020202020204" pitchFamily="34" charset="0"/>
                          <a:cs typeface="Arial" panose="020B0604020202020204" pitchFamily="34" charset="0"/>
                        </a:rPr>
                        <a:t>Total cost (300)</a:t>
                      </a:r>
                    </a:p>
                  </a:txBody>
                  <a:tcPr/>
                </a:tc>
                <a:extLst>
                  <a:ext uri="{0D108BD9-81ED-4DB2-BD59-A6C34878D82A}">
                    <a16:rowId xmlns:a16="http://schemas.microsoft.com/office/drawing/2014/main" val="1982392499"/>
                  </a:ext>
                </a:extLst>
              </a:tr>
              <a:tr h="370840">
                <a:tc>
                  <a:txBody>
                    <a:bodyPr/>
                    <a:lstStyle/>
                    <a:p>
                      <a:r>
                        <a:rPr lang="en-US">
                          <a:latin typeface="Times New Roman" panose="02020603050405020304" pitchFamily="18" charset="0"/>
                          <a:cs typeface="Times New Roman" panose="02020603050405020304" pitchFamily="18" charset="0"/>
                        </a:rPr>
                        <a:t>Dilithium2-AES</a:t>
                      </a:r>
                    </a:p>
                  </a:txBody>
                  <a:tcPr/>
                </a:tc>
                <a:tc>
                  <a:txBody>
                    <a:bodyPr/>
                    <a:lstStyle/>
                    <a:p>
                      <a:pPr algn="r"/>
                      <a:r>
                        <a:rPr lang="en-US">
                          <a:latin typeface="Times New Roman" panose="02020603050405020304" pitchFamily="18" charset="0"/>
                          <a:cs typeface="Times New Roman" panose="02020603050405020304" pitchFamily="18" charset="0"/>
                        </a:rPr>
                        <a:t>1312</a:t>
                      </a:r>
                    </a:p>
                  </a:txBody>
                  <a:tcPr/>
                </a:tc>
                <a:tc>
                  <a:txBody>
                    <a:bodyPr/>
                    <a:lstStyle/>
                    <a:p>
                      <a:pPr algn="r"/>
                      <a:r>
                        <a:rPr lang="en-US">
                          <a:latin typeface="Times New Roman" panose="02020603050405020304" pitchFamily="18" charset="0"/>
                          <a:cs typeface="Times New Roman" panose="02020603050405020304" pitchFamily="18" charset="0"/>
                        </a:rPr>
                        <a:t>2420</a:t>
                      </a:r>
                    </a:p>
                  </a:txBody>
                  <a:tcPr/>
                </a:tc>
                <a:tc>
                  <a:txBody>
                    <a:bodyPr/>
                    <a:lstStyle/>
                    <a:p>
                      <a:pPr algn="r"/>
                      <a:r>
                        <a:rPr lang="en-US">
                          <a:latin typeface="Times New Roman" panose="02020603050405020304" pitchFamily="18" charset="0"/>
                          <a:cs typeface="Times New Roman" panose="02020603050405020304" pitchFamily="18" charset="0"/>
                        </a:rPr>
                        <a:t>65,950</a:t>
                      </a:r>
                    </a:p>
                  </a:txBody>
                  <a:tcPr/>
                </a:tc>
                <a:tc>
                  <a:txBody>
                    <a:bodyPr/>
                    <a:lstStyle/>
                    <a:p>
                      <a:pPr algn="r"/>
                      <a:r>
                        <a:rPr lang="en-US">
                          <a:latin typeface="Times New Roman" panose="02020603050405020304" pitchFamily="18" charset="0"/>
                          <a:cs typeface="Times New Roman" panose="02020603050405020304" pitchFamily="18" charset="0"/>
                        </a:rPr>
                        <a:t>193,882</a:t>
                      </a:r>
                    </a:p>
                  </a:txBody>
                  <a:tcPr/>
                </a:tc>
                <a:tc>
                  <a:txBody>
                    <a:bodyPr/>
                    <a:lstStyle/>
                    <a:p>
                      <a:pPr algn="r"/>
                      <a:r>
                        <a:rPr lang="en-US">
                          <a:latin typeface="Times New Roman" panose="02020603050405020304" pitchFamily="18" charset="0"/>
                          <a:cs typeface="Times New Roman" panose="02020603050405020304" pitchFamily="18" charset="0"/>
                        </a:rPr>
                        <a:t>81,619</a:t>
                      </a:r>
                    </a:p>
                  </a:txBody>
                  <a:tcPr/>
                </a:tc>
                <a:tc>
                  <a:txBody>
                    <a:bodyPr/>
                    <a:lstStyle/>
                    <a:p>
                      <a:pPr algn="r"/>
                      <a:r>
                        <a:rPr lang="en-US">
                          <a:latin typeface="Times New Roman" panose="02020603050405020304" pitchFamily="18" charset="0"/>
                          <a:cs typeface="Times New Roman" panose="02020603050405020304" pitchFamily="18" charset="0"/>
                        </a:rPr>
                        <a:t>1,395,101</a:t>
                      </a:r>
                    </a:p>
                  </a:txBody>
                  <a:tcPr/>
                </a:tc>
                <a:extLst>
                  <a:ext uri="{0D108BD9-81ED-4DB2-BD59-A6C34878D82A}">
                    <a16:rowId xmlns:a16="http://schemas.microsoft.com/office/drawing/2014/main" val="3976497646"/>
                  </a:ext>
                </a:extLst>
              </a:tr>
              <a:tr h="370840">
                <a:tc>
                  <a:txBody>
                    <a:bodyPr/>
                    <a:lstStyle/>
                    <a:p>
                      <a:r>
                        <a:rPr lang="en-US">
                          <a:latin typeface="Times New Roman" panose="02020603050405020304" pitchFamily="18" charset="0"/>
                          <a:cs typeface="Times New Roman" panose="02020603050405020304" pitchFamily="18" charset="0"/>
                        </a:rPr>
                        <a:t>Dilithium2</a:t>
                      </a:r>
                    </a:p>
                  </a:txBody>
                  <a:tcPr/>
                </a:tc>
                <a:tc>
                  <a:txBody>
                    <a:bodyPr/>
                    <a:lstStyle/>
                    <a:p>
                      <a:pPr algn="r"/>
                      <a:r>
                        <a:rPr lang="en-US">
                          <a:latin typeface="Times New Roman" panose="02020603050405020304" pitchFamily="18" charset="0"/>
                          <a:cs typeface="Times New Roman" panose="02020603050405020304" pitchFamily="18" charset="0"/>
                        </a:rPr>
                        <a:t>1312</a:t>
                      </a:r>
                    </a:p>
                  </a:txBody>
                  <a:tcPr/>
                </a:tc>
                <a:tc>
                  <a:txBody>
                    <a:bodyPr/>
                    <a:lstStyle/>
                    <a:p>
                      <a:pPr algn="r"/>
                      <a:r>
                        <a:rPr lang="en-US">
                          <a:latin typeface="Times New Roman" panose="02020603050405020304" pitchFamily="18" charset="0"/>
                          <a:cs typeface="Times New Roman" panose="02020603050405020304" pitchFamily="18" charset="0"/>
                        </a:rPr>
                        <a:t>2420</a:t>
                      </a:r>
                    </a:p>
                  </a:txBody>
                  <a:tcPr/>
                </a:tc>
                <a:tc>
                  <a:txBody>
                    <a:bodyPr/>
                    <a:lstStyle/>
                    <a:p>
                      <a:pPr algn="r"/>
                      <a:r>
                        <a:rPr lang="en-US">
                          <a:latin typeface="Times New Roman" panose="02020603050405020304" pitchFamily="18" charset="0"/>
                          <a:cs typeface="Times New Roman" panose="02020603050405020304" pitchFamily="18" charset="0"/>
                        </a:rPr>
                        <a:t>98,739</a:t>
                      </a:r>
                    </a:p>
                  </a:txBody>
                  <a:tcPr/>
                </a:tc>
                <a:tc>
                  <a:txBody>
                    <a:bodyPr/>
                    <a:lstStyle/>
                    <a:p>
                      <a:pPr algn="r"/>
                      <a:r>
                        <a:rPr lang="en-US">
                          <a:latin typeface="Times New Roman" panose="02020603050405020304" pitchFamily="18" charset="0"/>
                          <a:cs typeface="Times New Roman" panose="02020603050405020304" pitchFamily="18" charset="0"/>
                        </a:rPr>
                        <a:t>263,265</a:t>
                      </a:r>
                    </a:p>
                  </a:txBody>
                  <a:tcPr/>
                </a:tc>
                <a:tc>
                  <a:txBody>
                    <a:bodyPr/>
                    <a:lstStyle/>
                    <a:p>
                      <a:pPr algn="r"/>
                      <a:r>
                        <a:rPr lang="en-US">
                          <a:latin typeface="Times New Roman" panose="02020603050405020304" pitchFamily="18" charset="0"/>
                          <a:cs typeface="Times New Roman" panose="02020603050405020304" pitchFamily="18" charset="0"/>
                        </a:rPr>
                        <a:t>111,614</a:t>
                      </a:r>
                    </a:p>
                  </a:txBody>
                  <a:tcPr/>
                </a:tc>
                <a:tc>
                  <a:txBody>
                    <a:bodyPr/>
                    <a:lstStyle/>
                    <a:p>
                      <a:pPr algn="r"/>
                      <a:r>
                        <a:rPr lang="en-US">
                          <a:latin typeface="Times New Roman" panose="02020603050405020304" pitchFamily="18" charset="0"/>
                          <a:cs typeface="Times New Roman" panose="02020603050405020304" pitchFamily="18" charset="0"/>
                        </a:rPr>
                        <a:t>1,494,479</a:t>
                      </a:r>
                    </a:p>
                  </a:txBody>
                  <a:tcPr/>
                </a:tc>
                <a:extLst>
                  <a:ext uri="{0D108BD9-81ED-4DB2-BD59-A6C34878D82A}">
                    <a16:rowId xmlns:a16="http://schemas.microsoft.com/office/drawing/2014/main" val="70408892"/>
                  </a:ext>
                </a:extLst>
              </a:tr>
              <a:tr h="370840">
                <a:tc>
                  <a:txBody>
                    <a:bodyPr/>
                    <a:lstStyle/>
                    <a:p>
                      <a:r>
                        <a:rPr lang="en-US">
                          <a:latin typeface="Times New Roman" panose="02020603050405020304" pitchFamily="18" charset="0"/>
                          <a:cs typeface="Times New Roman" panose="02020603050405020304" pitchFamily="18" charset="0"/>
                        </a:rPr>
                        <a:t>Falcon512-dyn</a:t>
                      </a:r>
                    </a:p>
                  </a:txBody>
                  <a:tcPr/>
                </a:tc>
                <a:tc>
                  <a:txBody>
                    <a:bodyPr/>
                    <a:lstStyle/>
                    <a:p>
                      <a:pPr algn="r"/>
                      <a:r>
                        <a:rPr lang="en-US">
                          <a:latin typeface="Times New Roman" panose="02020603050405020304" pitchFamily="18" charset="0"/>
                          <a:cs typeface="Times New Roman" panose="02020603050405020304" pitchFamily="18" charset="0"/>
                        </a:rPr>
                        <a:t>897</a:t>
                      </a:r>
                    </a:p>
                  </a:txBody>
                  <a:tcPr/>
                </a:tc>
                <a:tc>
                  <a:txBody>
                    <a:bodyPr/>
                    <a:lstStyle/>
                    <a:p>
                      <a:pPr algn="r"/>
                      <a:r>
                        <a:rPr lang="en-US">
                          <a:latin typeface="Times New Roman" panose="02020603050405020304" pitchFamily="18" charset="0"/>
                          <a:cs typeface="Times New Roman" panose="02020603050405020304" pitchFamily="18" charset="0"/>
                        </a:rPr>
                        <a:t>666</a:t>
                      </a:r>
                    </a:p>
                  </a:txBody>
                  <a:tcPr/>
                </a:tc>
                <a:tc>
                  <a:txBody>
                    <a:bodyPr/>
                    <a:lstStyle/>
                    <a:p>
                      <a:pPr algn="r"/>
                      <a:r>
                        <a:rPr lang="en-US">
                          <a:latin typeface="Times New Roman" panose="02020603050405020304" pitchFamily="18" charset="0"/>
                          <a:cs typeface="Times New Roman" panose="02020603050405020304" pitchFamily="18" charset="0"/>
                        </a:rPr>
                        <a:t>19,672,294</a:t>
                      </a:r>
                    </a:p>
                  </a:txBody>
                  <a:tcPr/>
                </a:tc>
                <a:tc>
                  <a:txBody>
                    <a:bodyPr/>
                    <a:lstStyle/>
                    <a:p>
                      <a:pPr algn="r"/>
                      <a:r>
                        <a:rPr lang="en-US">
                          <a:latin typeface="Times New Roman" panose="02020603050405020304" pitchFamily="18" charset="0"/>
                          <a:cs typeface="Times New Roman" panose="02020603050405020304" pitchFamily="18" charset="0"/>
                        </a:rPr>
                        <a:t>807,968</a:t>
                      </a:r>
                    </a:p>
                  </a:txBody>
                  <a:tcPr/>
                </a:tc>
                <a:tc>
                  <a:txBody>
                    <a:bodyPr/>
                    <a:lstStyle/>
                    <a:p>
                      <a:pPr algn="r"/>
                      <a:r>
                        <a:rPr lang="en-US">
                          <a:latin typeface="Times New Roman" panose="02020603050405020304" pitchFamily="18" charset="0"/>
                          <a:cs typeface="Times New Roman" panose="02020603050405020304" pitchFamily="18" charset="0"/>
                        </a:rPr>
                        <a:t>91,786</a:t>
                      </a:r>
                    </a:p>
                  </a:txBody>
                  <a:tcPr/>
                </a:tc>
                <a:tc>
                  <a:txBody>
                    <a:bodyPr/>
                    <a:lstStyle/>
                    <a:p>
                      <a:pPr algn="r"/>
                      <a:r>
                        <a:rPr lang="en-US">
                          <a:latin typeface="Times New Roman" panose="02020603050405020304" pitchFamily="18" charset="0"/>
                          <a:cs typeface="Times New Roman" panose="02020603050405020304" pitchFamily="18" charset="0"/>
                        </a:rPr>
                        <a:t>1,368,654</a:t>
                      </a:r>
                    </a:p>
                  </a:txBody>
                  <a:tcPr/>
                </a:tc>
                <a:extLst>
                  <a:ext uri="{0D108BD9-81ED-4DB2-BD59-A6C34878D82A}">
                    <a16:rowId xmlns:a16="http://schemas.microsoft.com/office/drawing/2014/main" val="2745083315"/>
                  </a:ext>
                </a:extLst>
              </a:tr>
              <a:tr h="370840">
                <a:tc>
                  <a:txBody>
                    <a:bodyPr/>
                    <a:lstStyle/>
                    <a:p>
                      <a:r>
                        <a:rPr lang="en-US">
                          <a:latin typeface="Times New Roman" panose="02020603050405020304" pitchFamily="18" charset="0"/>
                          <a:cs typeface="Times New Roman" panose="02020603050405020304" pitchFamily="18" charset="0"/>
                        </a:rPr>
                        <a:t>Falcon512-tree</a:t>
                      </a:r>
                    </a:p>
                  </a:txBody>
                  <a:tcPr/>
                </a:tc>
                <a:tc>
                  <a:txBody>
                    <a:bodyPr/>
                    <a:lstStyle/>
                    <a:p>
                      <a:pPr algn="r"/>
                      <a:r>
                        <a:rPr lang="en-US">
                          <a:latin typeface="Times New Roman" panose="02020603050405020304" pitchFamily="18" charset="0"/>
                          <a:cs typeface="Times New Roman" panose="02020603050405020304" pitchFamily="18" charset="0"/>
                        </a:rPr>
                        <a:t>897</a:t>
                      </a:r>
                    </a:p>
                  </a:txBody>
                  <a:tcPr/>
                </a:tc>
                <a:tc>
                  <a:txBody>
                    <a:bodyPr/>
                    <a:lstStyle/>
                    <a:p>
                      <a:pPr algn="r"/>
                      <a:r>
                        <a:rPr lang="en-US">
                          <a:latin typeface="Times New Roman" panose="02020603050405020304" pitchFamily="18" charset="0"/>
                          <a:cs typeface="Times New Roman" panose="02020603050405020304" pitchFamily="18" charset="0"/>
                        </a:rPr>
                        <a:t>666</a:t>
                      </a:r>
                    </a:p>
                  </a:txBody>
                  <a:tcPr/>
                </a:tc>
                <a:tc>
                  <a:txBody>
                    <a:bodyPr/>
                    <a:lstStyle/>
                    <a:p>
                      <a:pPr algn="r"/>
                      <a:r>
                        <a:rPr lang="en-US">
                          <a:latin typeface="Times New Roman" panose="02020603050405020304" pitchFamily="18" charset="0"/>
                          <a:cs typeface="Times New Roman" panose="02020603050405020304" pitchFamily="18" charset="0"/>
                        </a:rPr>
                        <a:t>20,063,575</a:t>
                      </a:r>
                    </a:p>
                  </a:txBody>
                  <a:tcPr/>
                </a:tc>
                <a:tc>
                  <a:txBody>
                    <a:bodyPr/>
                    <a:lstStyle/>
                    <a:p>
                      <a:pPr algn="r"/>
                      <a:r>
                        <a:rPr lang="en-US">
                          <a:latin typeface="Times New Roman" panose="02020603050405020304" pitchFamily="18" charset="0"/>
                          <a:cs typeface="Times New Roman" panose="02020603050405020304" pitchFamily="18" charset="0"/>
                        </a:rPr>
                        <a:t>415,540</a:t>
                      </a:r>
                    </a:p>
                  </a:txBody>
                  <a:tcPr/>
                </a:tc>
                <a:tc>
                  <a:txBody>
                    <a:bodyPr/>
                    <a:lstStyle/>
                    <a:p>
                      <a:pPr algn="r"/>
                      <a:r>
                        <a:rPr lang="en-US">
                          <a:latin typeface="Times New Roman" panose="02020603050405020304" pitchFamily="18" charset="0"/>
                          <a:cs typeface="Times New Roman" panose="02020603050405020304" pitchFamily="18" charset="0"/>
                        </a:rPr>
                        <a:t>74,870</a:t>
                      </a:r>
                    </a:p>
                  </a:txBody>
                  <a:tcPr/>
                </a:tc>
                <a:tc>
                  <a:txBody>
                    <a:bodyPr/>
                    <a:lstStyle/>
                    <a:p>
                      <a:pPr algn="r"/>
                      <a:r>
                        <a:rPr lang="en-US">
                          <a:latin typeface="Times New Roman" panose="02020603050405020304" pitchFamily="18" charset="0"/>
                          <a:cs typeface="Times New Roman" panose="02020603050405020304" pitchFamily="18" charset="0"/>
                        </a:rPr>
                        <a:t>959,310</a:t>
                      </a:r>
                    </a:p>
                  </a:txBody>
                  <a:tcPr/>
                </a:tc>
                <a:extLst>
                  <a:ext uri="{0D108BD9-81ED-4DB2-BD59-A6C34878D82A}">
                    <a16:rowId xmlns:a16="http://schemas.microsoft.com/office/drawing/2014/main" val="2512099856"/>
                  </a:ext>
                </a:extLst>
              </a:tr>
              <a:tr h="134420">
                <a:tc>
                  <a:txBody>
                    <a:bodyPr/>
                    <a:lstStyle/>
                    <a:p>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80382940"/>
                  </a:ext>
                </a:extLst>
              </a:tr>
              <a:tr h="370840">
                <a:tc>
                  <a:txBody>
                    <a:bodyPr/>
                    <a:lstStyle/>
                    <a:p>
                      <a:r>
                        <a:rPr lang="en-US">
                          <a:latin typeface="Times New Roman" panose="02020603050405020304" pitchFamily="18" charset="0"/>
                          <a:cs typeface="Times New Roman" panose="02020603050405020304" pitchFamily="18" charset="0"/>
                        </a:rPr>
                        <a:t>Dilithium3-AES</a:t>
                      </a:r>
                    </a:p>
                  </a:txBody>
                  <a:tcPr/>
                </a:tc>
                <a:tc>
                  <a:txBody>
                    <a:bodyPr/>
                    <a:lstStyle/>
                    <a:p>
                      <a:pPr algn="r"/>
                      <a:r>
                        <a:rPr lang="en-US">
                          <a:latin typeface="Times New Roman" panose="02020603050405020304" pitchFamily="18" charset="0"/>
                          <a:cs typeface="Times New Roman" panose="02020603050405020304" pitchFamily="18" charset="0"/>
                        </a:rPr>
                        <a:t>1952</a:t>
                      </a:r>
                    </a:p>
                  </a:txBody>
                  <a:tcPr/>
                </a:tc>
                <a:tc>
                  <a:txBody>
                    <a:bodyPr/>
                    <a:lstStyle/>
                    <a:p>
                      <a:pPr algn="r"/>
                      <a:r>
                        <a:rPr lang="en-US">
                          <a:latin typeface="Times New Roman" panose="02020603050405020304" pitchFamily="18" charset="0"/>
                          <a:cs typeface="Times New Roman" panose="02020603050405020304" pitchFamily="18" charset="0"/>
                        </a:rPr>
                        <a:t>3293</a:t>
                      </a:r>
                    </a:p>
                  </a:txBody>
                  <a:tcPr/>
                </a:tc>
                <a:tc>
                  <a:txBody>
                    <a:bodyPr/>
                    <a:lstStyle/>
                    <a:p>
                      <a:pPr algn="r"/>
                      <a:r>
                        <a:rPr lang="en-US">
                          <a:latin typeface="Times New Roman" panose="02020603050405020304" pitchFamily="18" charset="0"/>
                          <a:cs typeface="Times New Roman" panose="02020603050405020304" pitchFamily="18" charset="0"/>
                        </a:rPr>
                        <a:t>103,010</a:t>
                      </a:r>
                    </a:p>
                  </a:txBody>
                  <a:tcPr/>
                </a:tc>
                <a:tc>
                  <a:txBody>
                    <a:bodyPr/>
                    <a:lstStyle/>
                    <a:p>
                      <a:pPr algn="r"/>
                      <a:r>
                        <a:rPr lang="en-US">
                          <a:latin typeface="Times New Roman" panose="02020603050405020304" pitchFamily="18" charset="0"/>
                          <a:cs typeface="Times New Roman" panose="02020603050405020304" pitchFamily="18" charset="0"/>
                        </a:rPr>
                        <a:t>250,929</a:t>
                      </a:r>
                    </a:p>
                  </a:txBody>
                  <a:tcPr/>
                </a:tc>
                <a:tc>
                  <a:txBody>
                    <a:bodyPr/>
                    <a:lstStyle/>
                    <a:p>
                      <a:pPr algn="r"/>
                      <a:r>
                        <a:rPr lang="en-US">
                          <a:latin typeface="Times New Roman" panose="02020603050405020304" pitchFamily="18" charset="0"/>
                          <a:cs typeface="Times New Roman" panose="02020603050405020304" pitchFamily="18" charset="0"/>
                        </a:rPr>
                        <a:t>118,904</a:t>
                      </a:r>
                    </a:p>
                  </a:txBody>
                  <a:tcPr/>
                </a:tc>
                <a:tc>
                  <a:txBody>
                    <a:bodyPr/>
                    <a:lstStyle/>
                    <a:p>
                      <a:pPr algn="r"/>
                      <a:r>
                        <a:rPr lang="en-US">
                          <a:latin typeface="Times New Roman" panose="02020603050405020304" pitchFamily="18" charset="0"/>
                          <a:cs typeface="Times New Roman" panose="02020603050405020304" pitchFamily="18" charset="0"/>
                        </a:rPr>
                        <a:t>1,943,333</a:t>
                      </a:r>
                    </a:p>
                  </a:txBody>
                  <a:tcPr/>
                </a:tc>
                <a:extLst>
                  <a:ext uri="{0D108BD9-81ED-4DB2-BD59-A6C34878D82A}">
                    <a16:rowId xmlns:a16="http://schemas.microsoft.com/office/drawing/2014/main" val="652319721"/>
                  </a:ext>
                </a:extLst>
              </a:tr>
              <a:tr h="370840">
                <a:tc>
                  <a:txBody>
                    <a:bodyPr/>
                    <a:lstStyle/>
                    <a:p>
                      <a:r>
                        <a:rPr lang="en-US">
                          <a:latin typeface="Times New Roman" panose="02020603050405020304" pitchFamily="18" charset="0"/>
                          <a:cs typeface="Times New Roman" panose="02020603050405020304" pitchFamily="18" charset="0"/>
                        </a:rPr>
                        <a:t>Dilithium3</a:t>
                      </a:r>
                    </a:p>
                  </a:txBody>
                  <a:tcPr/>
                </a:tc>
                <a:tc>
                  <a:txBody>
                    <a:bodyPr/>
                    <a:lstStyle/>
                    <a:p>
                      <a:pPr algn="r"/>
                      <a:r>
                        <a:rPr lang="en-US">
                          <a:latin typeface="Times New Roman" panose="02020603050405020304" pitchFamily="18" charset="0"/>
                          <a:cs typeface="Times New Roman" panose="02020603050405020304" pitchFamily="18" charset="0"/>
                        </a:rPr>
                        <a:t>1952</a:t>
                      </a:r>
                    </a:p>
                  </a:txBody>
                  <a:tcPr/>
                </a:tc>
                <a:tc>
                  <a:txBody>
                    <a:bodyPr/>
                    <a:lstStyle/>
                    <a:p>
                      <a:pPr algn="r"/>
                      <a:r>
                        <a:rPr lang="en-US">
                          <a:latin typeface="Times New Roman" panose="02020603050405020304" pitchFamily="18" charset="0"/>
                          <a:cs typeface="Times New Roman" panose="02020603050405020304" pitchFamily="18" charset="0"/>
                        </a:rPr>
                        <a:t>3293</a:t>
                      </a:r>
                    </a:p>
                  </a:txBody>
                  <a:tcPr/>
                </a:tc>
                <a:tc>
                  <a:txBody>
                    <a:bodyPr/>
                    <a:lstStyle/>
                    <a:p>
                      <a:pPr algn="r"/>
                      <a:r>
                        <a:rPr lang="en-US">
                          <a:latin typeface="Times New Roman" panose="02020603050405020304" pitchFamily="18" charset="0"/>
                          <a:cs typeface="Times New Roman" panose="02020603050405020304" pitchFamily="18" charset="0"/>
                        </a:rPr>
                        <a:t>176,975</a:t>
                      </a:r>
                    </a:p>
                  </a:txBody>
                  <a:tcPr/>
                </a:tc>
                <a:tc>
                  <a:txBody>
                    <a:bodyPr/>
                    <a:lstStyle/>
                    <a:p>
                      <a:pPr algn="r"/>
                      <a:r>
                        <a:rPr lang="en-US">
                          <a:latin typeface="Times New Roman" panose="02020603050405020304" pitchFamily="18" charset="0"/>
                          <a:cs typeface="Times New Roman" panose="02020603050405020304" pitchFamily="18" charset="0"/>
                        </a:rPr>
                        <a:t>381,715</a:t>
                      </a:r>
                    </a:p>
                  </a:txBody>
                  <a:tcPr/>
                </a:tc>
                <a:tc>
                  <a:txBody>
                    <a:bodyPr/>
                    <a:lstStyle/>
                    <a:p>
                      <a:pPr algn="r"/>
                      <a:r>
                        <a:rPr lang="en-US">
                          <a:latin typeface="Times New Roman" panose="02020603050405020304" pitchFamily="18" charset="0"/>
                          <a:cs typeface="Times New Roman" panose="02020603050405020304" pitchFamily="18" charset="0"/>
                        </a:rPr>
                        <a:t>181,011</a:t>
                      </a:r>
                    </a:p>
                  </a:txBody>
                  <a:tcPr/>
                </a:tc>
                <a:tc>
                  <a:txBody>
                    <a:bodyPr/>
                    <a:lstStyle/>
                    <a:p>
                      <a:pPr algn="r"/>
                      <a:r>
                        <a:rPr lang="en-US">
                          <a:latin typeface="Times New Roman" panose="02020603050405020304" pitchFamily="18" charset="0"/>
                          <a:cs typeface="Times New Roman" panose="02020603050405020304" pitchFamily="18" charset="0"/>
                        </a:rPr>
                        <a:t>2,136,226</a:t>
                      </a:r>
                    </a:p>
                  </a:txBody>
                  <a:tcPr/>
                </a:tc>
                <a:extLst>
                  <a:ext uri="{0D108BD9-81ED-4DB2-BD59-A6C34878D82A}">
                    <a16:rowId xmlns:a16="http://schemas.microsoft.com/office/drawing/2014/main" val="966295411"/>
                  </a:ext>
                </a:extLst>
              </a:tr>
              <a:tr h="118832">
                <a:tc>
                  <a:txBody>
                    <a:bodyPr/>
                    <a:lstStyle/>
                    <a:p>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71089520"/>
                  </a:ext>
                </a:extLst>
              </a:tr>
              <a:tr h="370840">
                <a:tc>
                  <a:txBody>
                    <a:bodyPr/>
                    <a:lstStyle/>
                    <a:p>
                      <a:r>
                        <a:rPr lang="en-US">
                          <a:latin typeface="Times New Roman" panose="02020603050405020304" pitchFamily="18" charset="0"/>
                          <a:cs typeface="Times New Roman" panose="02020603050405020304" pitchFamily="18" charset="0"/>
                        </a:rPr>
                        <a:t>Dilithium5-AES</a:t>
                      </a:r>
                    </a:p>
                  </a:txBody>
                  <a:tcPr/>
                </a:tc>
                <a:tc>
                  <a:txBody>
                    <a:bodyPr/>
                    <a:lstStyle/>
                    <a:p>
                      <a:pPr algn="r"/>
                      <a:r>
                        <a:rPr lang="en-US">
                          <a:latin typeface="Times New Roman" panose="02020603050405020304" pitchFamily="18" charset="0"/>
                          <a:cs typeface="Times New Roman" panose="02020603050405020304" pitchFamily="18" charset="0"/>
                        </a:rPr>
                        <a:t>2592</a:t>
                      </a:r>
                    </a:p>
                  </a:txBody>
                  <a:tcPr/>
                </a:tc>
                <a:tc>
                  <a:txBody>
                    <a:bodyPr/>
                    <a:lstStyle/>
                    <a:p>
                      <a:pPr algn="r"/>
                      <a:r>
                        <a:rPr lang="en-US">
                          <a:latin typeface="Times New Roman" panose="02020603050405020304" pitchFamily="18" charset="0"/>
                          <a:cs typeface="Times New Roman" panose="02020603050405020304" pitchFamily="18" charset="0"/>
                        </a:rPr>
                        <a:t>4595</a:t>
                      </a:r>
                    </a:p>
                  </a:txBody>
                  <a:tcPr/>
                </a:tc>
                <a:tc>
                  <a:txBody>
                    <a:bodyPr/>
                    <a:lstStyle/>
                    <a:p>
                      <a:pPr algn="r"/>
                      <a:r>
                        <a:rPr lang="en-US">
                          <a:latin typeface="Times New Roman" panose="02020603050405020304" pitchFamily="18" charset="0"/>
                          <a:cs typeface="Times New Roman" panose="02020603050405020304" pitchFamily="18" charset="0"/>
                        </a:rPr>
                        <a:t>160,834</a:t>
                      </a:r>
                    </a:p>
                  </a:txBody>
                  <a:tcPr/>
                </a:tc>
                <a:tc>
                  <a:txBody>
                    <a:bodyPr/>
                    <a:lstStyle/>
                    <a:p>
                      <a:pPr algn="r"/>
                      <a:r>
                        <a:rPr lang="en-US">
                          <a:latin typeface="Times New Roman" panose="02020603050405020304" pitchFamily="18" charset="0"/>
                          <a:cs typeface="Times New Roman" panose="02020603050405020304" pitchFamily="18" charset="0"/>
                        </a:rPr>
                        <a:t>387,715</a:t>
                      </a:r>
                    </a:p>
                  </a:txBody>
                  <a:tcPr/>
                </a:tc>
                <a:tc>
                  <a:txBody>
                    <a:bodyPr/>
                    <a:lstStyle/>
                    <a:p>
                      <a:pPr algn="r"/>
                      <a:r>
                        <a:rPr lang="en-US">
                          <a:latin typeface="Times New Roman" panose="02020603050405020304" pitchFamily="18" charset="0"/>
                          <a:cs typeface="Times New Roman" panose="02020603050405020304" pitchFamily="18" charset="0"/>
                        </a:rPr>
                        <a:t>177,257</a:t>
                      </a:r>
                    </a:p>
                  </a:txBody>
                  <a:tcPr/>
                </a:tc>
                <a:tc>
                  <a:txBody>
                    <a:bodyPr/>
                    <a:lstStyle/>
                    <a:p>
                      <a:pPr algn="r"/>
                      <a:r>
                        <a:rPr lang="en-US">
                          <a:latin typeface="Times New Roman" panose="02020603050405020304" pitchFamily="18" charset="0"/>
                          <a:cs typeface="Times New Roman" panose="02020603050405020304" pitchFamily="18" charset="0"/>
                        </a:rPr>
                        <a:t>2,721,072</a:t>
                      </a:r>
                    </a:p>
                  </a:txBody>
                  <a:tcPr/>
                </a:tc>
                <a:extLst>
                  <a:ext uri="{0D108BD9-81ED-4DB2-BD59-A6C34878D82A}">
                    <a16:rowId xmlns:a16="http://schemas.microsoft.com/office/drawing/2014/main" val="2853633245"/>
                  </a:ext>
                </a:extLst>
              </a:tr>
              <a:tr h="370840">
                <a:tc>
                  <a:txBody>
                    <a:bodyPr/>
                    <a:lstStyle/>
                    <a:p>
                      <a:r>
                        <a:rPr lang="en-US">
                          <a:latin typeface="Times New Roman" panose="02020603050405020304" pitchFamily="18" charset="0"/>
                          <a:cs typeface="Times New Roman" panose="02020603050405020304" pitchFamily="18" charset="0"/>
                        </a:rPr>
                        <a:t>Dilithium5</a:t>
                      </a:r>
                    </a:p>
                  </a:txBody>
                  <a:tcPr/>
                </a:tc>
                <a:tc>
                  <a:txBody>
                    <a:bodyPr/>
                    <a:lstStyle/>
                    <a:p>
                      <a:pPr algn="r"/>
                      <a:r>
                        <a:rPr lang="en-US">
                          <a:latin typeface="Times New Roman" panose="02020603050405020304" pitchFamily="18" charset="0"/>
                          <a:cs typeface="Times New Roman" panose="02020603050405020304" pitchFamily="18" charset="0"/>
                        </a:rPr>
                        <a:t>2592</a:t>
                      </a:r>
                    </a:p>
                  </a:txBody>
                  <a:tcPr/>
                </a:tc>
                <a:tc>
                  <a:txBody>
                    <a:bodyPr/>
                    <a:lstStyle/>
                    <a:p>
                      <a:pPr algn="r"/>
                      <a:r>
                        <a:rPr lang="en-US">
                          <a:latin typeface="Times New Roman" panose="02020603050405020304" pitchFamily="18" charset="0"/>
                          <a:cs typeface="Times New Roman" panose="02020603050405020304" pitchFamily="18" charset="0"/>
                        </a:rPr>
                        <a:t>4595</a:t>
                      </a:r>
                    </a:p>
                  </a:txBody>
                  <a:tcPr/>
                </a:tc>
                <a:tc>
                  <a:txBody>
                    <a:bodyPr/>
                    <a:lstStyle/>
                    <a:p>
                      <a:pPr algn="r"/>
                      <a:r>
                        <a:rPr lang="en-US">
                          <a:latin typeface="Times New Roman" panose="02020603050405020304" pitchFamily="18" charset="0"/>
                          <a:cs typeface="Times New Roman" panose="02020603050405020304" pitchFamily="18" charset="0"/>
                        </a:rPr>
                        <a:t>270,474</a:t>
                      </a:r>
                    </a:p>
                  </a:txBody>
                  <a:tcPr/>
                </a:tc>
                <a:tc>
                  <a:txBody>
                    <a:bodyPr/>
                    <a:lstStyle/>
                    <a:p>
                      <a:pPr algn="r"/>
                      <a:r>
                        <a:rPr lang="en-US">
                          <a:latin typeface="Times New Roman" panose="02020603050405020304" pitchFamily="18" charset="0"/>
                          <a:cs typeface="Times New Roman" panose="02020603050405020304" pitchFamily="18" charset="0"/>
                        </a:rPr>
                        <a:t>509,558</a:t>
                      </a:r>
                    </a:p>
                  </a:txBody>
                  <a:tcPr/>
                </a:tc>
                <a:tc>
                  <a:txBody>
                    <a:bodyPr/>
                    <a:lstStyle/>
                    <a:p>
                      <a:pPr algn="r"/>
                      <a:r>
                        <a:rPr lang="en-US">
                          <a:latin typeface="Times New Roman" panose="02020603050405020304" pitchFamily="18" charset="0"/>
                          <a:cs typeface="Times New Roman" panose="02020603050405020304" pitchFamily="18" charset="0"/>
                        </a:rPr>
                        <a:t>280,618</a:t>
                      </a:r>
                    </a:p>
                  </a:txBody>
                  <a:tcPr/>
                </a:tc>
                <a:tc>
                  <a:txBody>
                    <a:bodyPr/>
                    <a:lstStyle/>
                    <a:p>
                      <a:pPr algn="r"/>
                      <a:r>
                        <a:rPr lang="en-US">
                          <a:latin typeface="Times New Roman" panose="02020603050405020304" pitchFamily="18" charset="0"/>
                          <a:cs typeface="Times New Roman" panose="02020603050405020304" pitchFamily="18" charset="0"/>
                        </a:rPr>
                        <a:t>2,946,276</a:t>
                      </a:r>
                    </a:p>
                  </a:txBody>
                  <a:tcPr/>
                </a:tc>
                <a:extLst>
                  <a:ext uri="{0D108BD9-81ED-4DB2-BD59-A6C34878D82A}">
                    <a16:rowId xmlns:a16="http://schemas.microsoft.com/office/drawing/2014/main" val="169490343"/>
                  </a:ext>
                </a:extLst>
              </a:tr>
              <a:tr h="370840">
                <a:tc>
                  <a:txBody>
                    <a:bodyPr/>
                    <a:lstStyle/>
                    <a:p>
                      <a:r>
                        <a:rPr lang="en-US">
                          <a:latin typeface="Times New Roman" panose="02020603050405020304" pitchFamily="18" charset="0"/>
                          <a:cs typeface="Times New Roman" panose="02020603050405020304" pitchFamily="18" charset="0"/>
                        </a:rPr>
                        <a:t>Falcon1024-dyn</a:t>
                      </a:r>
                    </a:p>
                  </a:txBody>
                  <a:tcPr/>
                </a:tc>
                <a:tc>
                  <a:txBody>
                    <a:bodyPr/>
                    <a:lstStyle/>
                    <a:p>
                      <a:pPr algn="r"/>
                      <a:r>
                        <a:rPr lang="en-US">
                          <a:latin typeface="Times New Roman" panose="02020603050405020304" pitchFamily="18" charset="0"/>
                          <a:cs typeface="Times New Roman" panose="02020603050405020304" pitchFamily="18" charset="0"/>
                        </a:rPr>
                        <a:t>1793</a:t>
                      </a:r>
                    </a:p>
                  </a:txBody>
                  <a:tcPr/>
                </a:tc>
                <a:tc>
                  <a:txBody>
                    <a:bodyPr/>
                    <a:lstStyle/>
                    <a:p>
                      <a:pPr algn="r"/>
                      <a:r>
                        <a:rPr lang="en-US">
                          <a:latin typeface="Times New Roman" panose="02020603050405020304" pitchFamily="18" charset="0"/>
                          <a:cs typeface="Times New Roman" panose="02020603050405020304" pitchFamily="18" charset="0"/>
                        </a:rPr>
                        <a:t>1280</a:t>
                      </a:r>
                    </a:p>
                  </a:txBody>
                  <a:tcPr/>
                </a:tc>
                <a:tc>
                  <a:txBody>
                    <a:bodyPr/>
                    <a:lstStyle/>
                    <a:p>
                      <a:pPr algn="r"/>
                      <a:r>
                        <a:rPr lang="en-US">
                          <a:latin typeface="Times New Roman" panose="02020603050405020304" pitchFamily="18" charset="0"/>
                          <a:cs typeface="Times New Roman" panose="02020603050405020304" pitchFamily="18" charset="0"/>
                        </a:rPr>
                        <a:t>61,074,190</a:t>
                      </a:r>
                    </a:p>
                  </a:txBody>
                  <a:tcPr/>
                </a:tc>
                <a:tc>
                  <a:txBody>
                    <a:bodyPr/>
                    <a:lstStyle/>
                    <a:p>
                      <a:pPr algn="r"/>
                      <a:r>
                        <a:rPr lang="en-US">
                          <a:latin typeface="Times New Roman" panose="02020603050405020304" pitchFamily="18" charset="0"/>
                          <a:cs typeface="Times New Roman" panose="02020603050405020304" pitchFamily="18" charset="0"/>
                        </a:rPr>
                        <a:t>1,623,284</a:t>
                      </a:r>
                    </a:p>
                  </a:txBody>
                  <a:tcPr/>
                </a:tc>
                <a:tc>
                  <a:txBody>
                    <a:bodyPr/>
                    <a:lstStyle/>
                    <a:p>
                      <a:pPr algn="r"/>
                      <a:r>
                        <a:rPr lang="en-US">
                          <a:latin typeface="Times New Roman" panose="02020603050405020304" pitchFamily="18" charset="0"/>
                          <a:cs typeface="Times New Roman" panose="02020603050405020304" pitchFamily="18" charset="0"/>
                        </a:rPr>
                        <a:t>183,678</a:t>
                      </a:r>
                    </a:p>
                  </a:txBody>
                  <a:tcPr/>
                </a:tc>
                <a:tc>
                  <a:txBody>
                    <a:bodyPr/>
                    <a:lstStyle/>
                    <a:p>
                      <a:pPr algn="r"/>
                      <a:r>
                        <a:rPr lang="en-US">
                          <a:latin typeface="Times New Roman" panose="02020603050405020304" pitchFamily="18" charset="0"/>
                          <a:cs typeface="Times New Roman" panose="02020603050405020304" pitchFamily="18" charset="0"/>
                        </a:rPr>
                        <a:t>2,728,862</a:t>
                      </a:r>
                    </a:p>
                  </a:txBody>
                  <a:tcPr/>
                </a:tc>
                <a:extLst>
                  <a:ext uri="{0D108BD9-81ED-4DB2-BD59-A6C34878D82A}">
                    <a16:rowId xmlns:a16="http://schemas.microsoft.com/office/drawing/2014/main" val="4258444176"/>
                  </a:ext>
                </a:extLst>
              </a:tr>
              <a:tr h="370840">
                <a:tc>
                  <a:txBody>
                    <a:bodyPr/>
                    <a:lstStyle/>
                    <a:p>
                      <a:r>
                        <a:rPr lang="en-US">
                          <a:latin typeface="Times New Roman" panose="02020603050405020304" pitchFamily="18" charset="0"/>
                          <a:cs typeface="Times New Roman" panose="02020603050405020304" pitchFamily="18" charset="0"/>
                        </a:rPr>
                        <a:t>Falcon1024-tree</a:t>
                      </a:r>
                    </a:p>
                  </a:txBody>
                  <a:tcPr/>
                </a:tc>
                <a:tc>
                  <a:txBody>
                    <a:bodyPr/>
                    <a:lstStyle/>
                    <a:p>
                      <a:pPr algn="r"/>
                      <a:r>
                        <a:rPr lang="en-US">
                          <a:latin typeface="Times New Roman" panose="02020603050405020304" pitchFamily="18" charset="0"/>
                          <a:cs typeface="Times New Roman" panose="02020603050405020304" pitchFamily="18" charset="0"/>
                        </a:rPr>
                        <a:t>1793</a:t>
                      </a:r>
                    </a:p>
                  </a:txBody>
                  <a:tcPr/>
                </a:tc>
                <a:tc>
                  <a:txBody>
                    <a:bodyPr/>
                    <a:lstStyle/>
                    <a:p>
                      <a:pPr algn="r"/>
                      <a:r>
                        <a:rPr lang="en-US">
                          <a:latin typeface="Times New Roman" panose="02020603050405020304" pitchFamily="18" charset="0"/>
                          <a:cs typeface="Times New Roman" panose="02020603050405020304" pitchFamily="18" charset="0"/>
                        </a:rPr>
                        <a:t>1280</a:t>
                      </a:r>
                    </a:p>
                  </a:txBody>
                  <a:tcPr/>
                </a:tc>
                <a:tc>
                  <a:txBody>
                    <a:bodyPr/>
                    <a:lstStyle/>
                    <a:p>
                      <a:pPr algn="r"/>
                      <a:r>
                        <a:rPr lang="en-US">
                          <a:latin typeface="Times New Roman" panose="02020603050405020304" pitchFamily="18" charset="0"/>
                          <a:cs typeface="Times New Roman" panose="02020603050405020304" pitchFamily="18" charset="0"/>
                        </a:rPr>
                        <a:t>62,283,639</a:t>
                      </a:r>
                    </a:p>
                  </a:txBody>
                  <a:tcPr/>
                </a:tc>
                <a:tc>
                  <a:txBody>
                    <a:bodyPr/>
                    <a:lstStyle/>
                    <a:p>
                      <a:pPr algn="r"/>
                      <a:r>
                        <a:rPr lang="en-US">
                          <a:latin typeface="Times New Roman" panose="02020603050405020304" pitchFamily="18" charset="0"/>
                          <a:cs typeface="Times New Roman" panose="02020603050405020304" pitchFamily="18" charset="0"/>
                        </a:rPr>
                        <a:t>824,726</a:t>
                      </a:r>
                    </a:p>
                  </a:txBody>
                  <a:tcPr/>
                </a:tc>
                <a:tc>
                  <a:txBody>
                    <a:bodyPr/>
                    <a:lstStyle/>
                    <a:p>
                      <a:pPr algn="r"/>
                      <a:r>
                        <a:rPr lang="en-US">
                          <a:latin typeface="Times New Roman" panose="02020603050405020304" pitchFamily="18" charset="0"/>
                          <a:cs typeface="Times New Roman" panose="02020603050405020304" pitchFamily="18" charset="0"/>
                        </a:rPr>
                        <a:t>150,204</a:t>
                      </a:r>
                    </a:p>
                  </a:txBody>
                  <a:tcPr/>
                </a:tc>
                <a:tc>
                  <a:txBody>
                    <a:bodyPr/>
                    <a:lstStyle/>
                    <a:p>
                      <a:pPr algn="r"/>
                      <a:r>
                        <a:rPr lang="en-US">
                          <a:latin typeface="Times New Roman" panose="02020603050405020304" pitchFamily="18" charset="0"/>
                          <a:cs typeface="Times New Roman" panose="02020603050405020304" pitchFamily="18" charset="0"/>
                        </a:rPr>
                        <a:t>1,896,830</a:t>
                      </a:r>
                    </a:p>
                  </a:txBody>
                  <a:tcPr/>
                </a:tc>
                <a:extLst>
                  <a:ext uri="{0D108BD9-81ED-4DB2-BD59-A6C34878D82A}">
                    <a16:rowId xmlns:a16="http://schemas.microsoft.com/office/drawing/2014/main" val="4012219455"/>
                  </a:ext>
                </a:extLst>
              </a:tr>
            </a:tbl>
          </a:graphicData>
        </a:graphic>
      </p:graphicFrame>
    </p:spTree>
    <p:extLst>
      <p:ext uri="{BB962C8B-B14F-4D97-AF65-F5344CB8AC3E}">
        <p14:creationId xmlns:p14="http://schemas.microsoft.com/office/powerpoint/2010/main" val="1318766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D8A9-AAF4-774A-A0DF-0CA8F146DA96}"/>
              </a:ext>
            </a:extLst>
          </p:cNvPr>
          <p:cNvSpPr>
            <a:spLocks noGrp="1"/>
          </p:cNvSpPr>
          <p:nvPr>
            <p:ph type="title"/>
          </p:nvPr>
        </p:nvSpPr>
        <p:spPr/>
        <p:txBody>
          <a:bodyPr/>
          <a:lstStyle/>
          <a:p>
            <a:r>
              <a:rPr lang="en-US"/>
              <a:t>PQM4</a:t>
            </a:r>
          </a:p>
        </p:txBody>
      </p:sp>
      <p:graphicFrame>
        <p:nvGraphicFramePr>
          <p:cNvPr id="4" name="Table 4">
            <a:extLst>
              <a:ext uri="{FF2B5EF4-FFF2-40B4-BE49-F238E27FC236}">
                <a16:creationId xmlns:a16="http://schemas.microsoft.com/office/drawing/2014/main" id="{BA1D1A3A-E42F-8446-B7BB-14EC495A8C90}"/>
              </a:ext>
            </a:extLst>
          </p:cNvPr>
          <p:cNvGraphicFramePr>
            <a:graphicFrameLocks noGrp="1"/>
          </p:cNvGraphicFramePr>
          <p:nvPr>
            <p:ph idx="1"/>
            <p:extLst>
              <p:ext uri="{D42A27DB-BD31-4B8C-83A1-F6EECF244321}">
                <p14:modId xmlns:p14="http://schemas.microsoft.com/office/powerpoint/2010/main" val="4280443141"/>
              </p:ext>
            </p:extLst>
          </p:nvPr>
        </p:nvGraphicFramePr>
        <p:xfrm>
          <a:off x="1407522" y="2073002"/>
          <a:ext cx="9376955" cy="2921000"/>
        </p:xfrm>
        <a:graphic>
          <a:graphicData uri="http://schemas.openxmlformats.org/drawingml/2006/table">
            <a:tbl>
              <a:tblPr firstRow="1" bandRow="1">
                <a:tableStyleId>{5C22544A-7EE6-4342-B048-85BDC9FD1C3A}</a:tableStyleId>
              </a:tblPr>
              <a:tblGrid>
                <a:gridCol w="1792267">
                  <a:extLst>
                    <a:ext uri="{9D8B030D-6E8A-4147-A177-3AD203B41FA5}">
                      <a16:colId xmlns:a16="http://schemas.microsoft.com/office/drawing/2014/main" val="431129426"/>
                    </a:ext>
                  </a:extLst>
                </a:gridCol>
                <a:gridCol w="909568">
                  <a:extLst>
                    <a:ext uri="{9D8B030D-6E8A-4147-A177-3AD203B41FA5}">
                      <a16:colId xmlns:a16="http://schemas.microsoft.com/office/drawing/2014/main" val="3883225594"/>
                    </a:ext>
                  </a:extLst>
                </a:gridCol>
                <a:gridCol w="1267097">
                  <a:extLst>
                    <a:ext uri="{9D8B030D-6E8A-4147-A177-3AD203B41FA5}">
                      <a16:colId xmlns:a16="http://schemas.microsoft.com/office/drawing/2014/main" val="161022502"/>
                    </a:ext>
                  </a:extLst>
                </a:gridCol>
                <a:gridCol w="1502229">
                  <a:extLst>
                    <a:ext uri="{9D8B030D-6E8A-4147-A177-3AD203B41FA5}">
                      <a16:colId xmlns:a16="http://schemas.microsoft.com/office/drawing/2014/main" val="1997073727"/>
                    </a:ext>
                  </a:extLst>
                </a:gridCol>
                <a:gridCol w="1214846">
                  <a:extLst>
                    <a:ext uri="{9D8B030D-6E8A-4147-A177-3AD203B41FA5}">
                      <a16:colId xmlns:a16="http://schemas.microsoft.com/office/drawing/2014/main" val="2790849417"/>
                    </a:ext>
                  </a:extLst>
                </a:gridCol>
                <a:gridCol w="1254034">
                  <a:extLst>
                    <a:ext uri="{9D8B030D-6E8A-4147-A177-3AD203B41FA5}">
                      <a16:colId xmlns:a16="http://schemas.microsoft.com/office/drawing/2014/main" val="4112106646"/>
                    </a:ext>
                  </a:extLst>
                </a:gridCol>
                <a:gridCol w="1436914">
                  <a:extLst>
                    <a:ext uri="{9D8B030D-6E8A-4147-A177-3AD203B41FA5}">
                      <a16:colId xmlns:a16="http://schemas.microsoft.com/office/drawing/2014/main" val="878220331"/>
                    </a:ext>
                  </a:extLst>
                </a:gridCol>
              </a:tblGrid>
              <a:tr h="370840">
                <a:tc>
                  <a:txBody>
                    <a:bodyPr/>
                    <a:lstStyle/>
                    <a:p>
                      <a:endParaRPr lang="en-US">
                        <a:latin typeface="Arial" panose="020B0604020202020204" pitchFamily="34" charset="0"/>
                        <a:cs typeface="Arial" panose="020B0604020202020204" pitchFamily="34" charset="0"/>
                      </a:endParaRPr>
                    </a:p>
                  </a:txBody>
                  <a:tcPr/>
                </a:tc>
                <a:tc>
                  <a:txBody>
                    <a:bodyPr/>
                    <a:lstStyle/>
                    <a:p>
                      <a:pPr algn="ctr"/>
                      <a:r>
                        <a:rPr lang="en-US">
                          <a:latin typeface="Arial" panose="020B0604020202020204" pitchFamily="34" charset="0"/>
                          <a:cs typeface="Arial" panose="020B0604020202020204" pitchFamily="34" charset="0"/>
                        </a:rPr>
                        <a:t>Public Key</a:t>
                      </a:r>
                    </a:p>
                  </a:txBody>
                  <a:tcPr/>
                </a:tc>
                <a:tc>
                  <a:txBody>
                    <a:bodyPr/>
                    <a:lstStyle/>
                    <a:p>
                      <a:pPr algn="ctr"/>
                      <a:r>
                        <a:rPr lang="en-US">
                          <a:latin typeface="Arial" panose="020B0604020202020204" pitchFamily="34" charset="0"/>
                          <a:cs typeface="Arial" panose="020B0604020202020204" pitchFamily="34" charset="0"/>
                        </a:rPr>
                        <a:t>Signature</a:t>
                      </a:r>
                    </a:p>
                  </a:txBody>
                  <a:tcPr/>
                </a:tc>
                <a:tc>
                  <a:txBody>
                    <a:bodyPr/>
                    <a:lstStyle/>
                    <a:p>
                      <a:pPr algn="ctr"/>
                      <a:r>
                        <a:rPr lang="en-US">
                          <a:latin typeface="Arial" panose="020B0604020202020204" pitchFamily="34" charset="0"/>
                          <a:cs typeface="Arial" panose="020B0604020202020204" pitchFamily="34" charset="0"/>
                        </a:rPr>
                        <a:t>Key generation</a:t>
                      </a:r>
                    </a:p>
                  </a:txBody>
                  <a:tcPr/>
                </a:tc>
                <a:tc>
                  <a:txBody>
                    <a:bodyPr/>
                    <a:lstStyle/>
                    <a:p>
                      <a:pPr algn="ctr"/>
                      <a:r>
                        <a:rPr lang="en-US">
                          <a:latin typeface="Arial" panose="020B0604020202020204" pitchFamily="34" charset="0"/>
                          <a:cs typeface="Arial" panose="020B0604020202020204" pitchFamily="34" charset="0"/>
                        </a:rPr>
                        <a:t>Sign</a:t>
                      </a:r>
                    </a:p>
                  </a:txBody>
                  <a:tcPr/>
                </a:tc>
                <a:tc>
                  <a:txBody>
                    <a:bodyPr/>
                    <a:lstStyle/>
                    <a:p>
                      <a:pPr algn="ctr"/>
                      <a:r>
                        <a:rPr lang="en-US">
                          <a:latin typeface="Arial" panose="020B0604020202020204" pitchFamily="34" charset="0"/>
                          <a:cs typeface="Arial" panose="020B0604020202020204" pitchFamily="34" charset="0"/>
                        </a:rPr>
                        <a:t>Verify</a:t>
                      </a:r>
                    </a:p>
                  </a:txBody>
                  <a:tcPr/>
                </a:tc>
                <a:tc>
                  <a:txBody>
                    <a:bodyPr/>
                    <a:lstStyle/>
                    <a:p>
                      <a:pPr algn="ctr"/>
                      <a:r>
                        <a:rPr lang="en-US">
                          <a:latin typeface="Arial" panose="020B0604020202020204" pitchFamily="34" charset="0"/>
                          <a:cs typeface="Arial" panose="020B0604020202020204" pitchFamily="34" charset="0"/>
                        </a:rPr>
                        <a:t>Total cost (2000)</a:t>
                      </a:r>
                    </a:p>
                  </a:txBody>
                  <a:tcPr/>
                </a:tc>
                <a:extLst>
                  <a:ext uri="{0D108BD9-81ED-4DB2-BD59-A6C34878D82A}">
                    <a16:rowId xmlns:a16="http://schemas.microsoft.com/office/drawing/2014/main" val="1982392499"/>
                  </a:ext>
                </a:extLst>
              </a:tr>
              <a:tr h="370840">
                <a:tc>
                  <a:txBody>
                    <a:bodyPr/>
                    <a:lstStyle/>
                    <a:p>
                      <a:r>
                        <a:rPr lang="en-US">
                          <a:latin typeface="Times New Roman" panose="02020603050405020304" pitchFamily="18" charset="0"/>
                          <a:cs typeface="Times New Roman" panose="02020603050405020304" pitchFamily="18" charset="0"/>
                        </a:rPr>
                        <a:t>Dilithium2</a:t>
                      </a:r>
                    </a:p>
                  </a:txBody>
                  <a:tcPr/>
                </a:tc>
                <a:tc>
                  <a:txBody>
                    <a:bodyPr/>
                    <a:lstStyle/>
                    <a:p>
                      <a:pPr algn="r"/>
                      <a:r>
                        <a:rPr lang="en-US">
                          <a:latin typeface="Times New Roman" panose="02020603050405020304" pitchFamily="18" charset="0"/>
                          <a:cs typeface="Times New Roman" panose="02020603050405020304" pitchFamily="18" charset="0"/>
                        </a:rPr>
                        <a:t>1312</a:t>
                      </a:r>
                    </a:p>
                  </a:txBody>
                  <a:tcPr/>
                </a:tc>
                <a:tc>
                  <a:txBody>
                    <a:bodyPr/>
                    <a:lstStyle/>
                    <a:p>
                      <a:pPr algn="r"/>
                      <a:r>
                        <a:rPr lang="en-US">
                          <a:latin typeface="Times New Roman" panose="02020603050405020304" pitchFamily="18" charset="0"/>
                          <a:cs typeface="Times New Roman" panose="02020603050405020304" pitchFamily="18" charset="0"/>
                        </a:rPr>
                        <a:t>2420</a:t>
                      </a:r>
                    </a:p>
                  </a:txBody>
                  <a:tcPr/>
                </a:tc>
                <a:tc>
                  <a:txBody>
                    <a:bodyPr/>
                    <a:lstStyle/>
                    <a:p>
                      <a:pPr algn="r"/>
                      <a:r>
                        <a:rPr lang="en-US">
                          <a:latin typeface="Times New Roman" panose="02020603050405020304" pitchFamily="18" charset="0"/>
                          <a:cs typeface="Times New Roman" panose="02020603050405020304" pitchFamily="18" charset="0"/>
                        </a:rPr>
                        <a:t>1,559,631</a:t>
                      </a:r>
                    </a:p>
                  </a:txBody>
                  <a:tcPr/>
                </a:tc>
                <a:tc>
                  <a:txBody>
                    <a:bodyPr/>
                    <a:lstStyle/>
                    <a:p>
                      <a:pPr algn="r"/>
                      <a:r>
                        <a:rPr lang="en-US">
                          <a:latin typeface="Times New Roman" panose="02020603050405020304" pitchFamily="18" charset="0"/>
                          <a:cs typeface="Times New Roman" panose="02020603050405020304" pitchFamily="18" charset="0"/>
                        </a:rPr>
                        <a:t>2,029,960</a:t>
                      </a:r>
                    </a:p>
                  </a:txBody>
                  <a:tcPr/>
                </a:tc>
                <a:tc>
                  <a:txBody>
                    <a:bodyPr/>
                    <a:lstStyle/>
                    <a:p>
                      <a:pPr algn="r"/>
                      <a:r>
                        <a:rPr lang="en-US">
                          <a:latin typeface="Times New Roman" panose="02020603050405020304" pitchFamily="18" charset="0"/>
                          <a:cs typeface="Times New Roman" panose="02020603050405020304" pitchFamily="18" charset="0"/>
                        </a:rPr>
                        <a:t>1,577,841</a:t>
                      </a:r>
                    </a:p>
                  </a:txBody>
                  <a:tcPr/>
                </a:tc>
                <a:tc>
                  <a:txBody>
                    <a:bodyPr/>
                    <a:lstStyle/>
                    <a:p>
                      <a:pPr algn="r"/>
                      <a:r>
                        <a:rPr lang="en-US">
                          <a:latin typeface="Times New Roman" panose="02020603050405020304" pitchFamily="18" charset="0"/>
                          <a:cs typeface="Times New Roman" panose="02020603050405020304" pitchFamily="18" charset="0"/>
                        </a:rPr>
                        <a:t>11,071,801</a:t>
                      </a:r>
                    </a:p>
                  </a:txBody>
                  <a:tcPr/>
                </a:tc>
                <a:extLst>
                  <a:ext uri="{0D108BD9-81ED-4DB2-BD59-A6C34878D82A}">
                    <a16:rowId xmlns:a16="http://schemas.microsoft.com/office/drawing/2014/main" val="70408892"/>
                  </a:ext>
                </a:extLst>
              </a:tr>
              <a:tr h="370840">
                <a:tc>
                  <a:txBody>
                    <a:bodyPr/>
                    <a:lstStyle/>
                    <a:p>
                      <a:r>
                        <a:rPr lang="en-US">
                          <a:latin typeface="Times New Roman" panose="02020603050405020304" pitchFamily="18" charset="0"/>
                          <a:cs typeface="Times New Roman" panose="02020603050405020304" pitchFamily="18" charset="0"/>
                        </a:rPr>
                        <a:t>Falcon512-dyn</a:t>
                      </a:r>
                    </a:p>
                  </a:txBody>
                  <a:tcPr/>
                </a:tc>
                <a:tc>
                  <a:txBody>
                    <a:bodyPr/>
                    <a:lstStyle/>
                    <a:p>
                      <a:pPr algn="r"/>
                      <a:r>
                        <a:rPr lang="en-US">
                          <a:latin typeface="Times New Roman" panose="02020603050405020304" pitchFamily="18" charset="0"/>
                          <a:cs typeface="Times New Roman" panose="02020603050405020304" pitchFamily="18" charset="0"/>
                        </a:rPr>
                        <a:t>897</a:t>
                      </a:r>
                    </a:p>
                  </a:txBody>
                  <a:tcPr/>
                </a:tc>
                <a:tc>
                  <a:txBody>
                    <a:bodyPr/>
                    <a:lstStyle/>
                    <a:p>
                      <a:pPr algn="r"/>
                      <a:r>
                        <a:rPr lang="en-US">
                          <a:latin typeface="Times New Roman" panose="02020603050405020304" pitchFamily="18" charset="0"/>
                          <a:cs typeface="Times New Roman" panose="02020603050405020304" pitchFamily="18" charset="0"/>
                        </a:rPr>
                        <a:t>666</a:t>
                      </a:r>
                    </a:p>
                  </a:txBody>
                  <a:tcPr/>
                </a:tc>
                <a:tc>
                  <a:txBody>
                    <a:bodyPr/>
                    <a:lstStyle/>
                    <a:p>
                      <a:pPr algn="r"/>
                      <a:r>
                        <a:rPr lang="en-US">
                          <a:latin typeface="Times New Roman" panose="02020603050405020304" pitchFamily="18" charset="0"/>
                          <a:cs typeface="Times New Roman" panose="02020603050405020304" pitchFamily="18" charset="0"/>
                        </a:rPr>
                        <a:t>102,641,420</a:t>
                      </a:r>
                    </a:p>
                  </a:txBody>
                  <a:tcPr/>
                </a:tc>
                <a:tc>
                  <a:txBody>
                    <a:bodyPr/>
                    <a:lstStyle/>
                    <a:p>
                      <a:pPr algn="r"/>
                      <a:r>
                        <a:rPr lang="en-US">
                          <a:latin typeface="Times New Roman" panose="02020603050405020304" pitchFamily="18" charset="0"/>
                          <a:cs typeface="Times New Roman" panose="02020603050405020304" pitchFamily="18" charset="0"/>
                        </a:rPr>
                        <a:t>38,837,777</a:t>
                      </a:r>
                    </a:p>
                  </a:txBody>
                  <a:tcPr/>
                </a:tc>
                <a:tc>
                  <a:txBody>
                    <a:bodyPr/>
                    <a:lstStyle/>
                    <a:p>
                      <a:pPr algn="r"/>
                      <a:r>
                        <a:rPr lang="en-US">
                          <a:latin typeface="Times New Roman" panose="02020603050405020304" pitchFamily="18" charset="0"/>
                          <a:cs typeface="Times New Roman" panose="02020603050405020304" pitchFamily="18" charset="0"/>
                        </a:rPr>
                        <a:t>464,925</a:t>
                      </a:r>
                    </a:p>
                  </a:txBody>
                  <a:tcPr/>
                </a:tc>
                <a:tc>
                  <a:txBody>
                    <a:bodyPr/>
                    <a:lstStyle/>
                    <a:p>
                      <a:pPr algn="r"/>
                      <a:r>
                        <a:rPr lang="en-US">
                          <a:latin typeface="Times New Roman" panose="02020603050405020304" pitchFamily="18" charset="0"/>
                          <a:cs typeface="Times New Roman" panose="02020603050405020304" pitchFamily="18" charset="0"/>
                        </a:rPr>
                        <a:t>42,408,702</a:t>
                      </a:r>
                    </a:p>
                  </a:txBody>
                  <a:tcPr/>
                </a:tc>
                <a:extLst>
                  <a:ext uri="{0D108BD9-81ED-4DB2-BD59-A6C34878D82A}">
                    <a16:rowId xmlns:a16="http://schemas.microsoft.com/office/drawing/2014/main" val="2745083315"/>
                  </a:ext>
                </a:extLst>
              </a:tr>
              <a:tr h="370840">
                <a:tc>
                  <a:txBody>
                    <a:bodyPr/>
                    <a:lstStyle/>
                    <a:p>
                      <a:r>
                        <a:rPr lang="en-US">
                          <a:latin typeface="Times New Roman" panose="02020603050405020304" pitchFamily="18" charset="0"/>
                          <a:cs typeface="Times New Roman" panose="02020603050405020304" pitchFamily="18" charset="0"/>
                        </a:rPr>
                        <a:t>Falcon512-tree</a:t>
                      </a:r>
                    </a:p>
                  </a:txBody>
                  <a:tcPr/>
                </a:tc>
                <a:tc>
                  <a:txBody>
                    <a:bodyPr/>
                    <a:lstStyle/>
                    <a:p>
                      <a:pPr algn="r"/>
                      <a:r>
                        <a:rPr lang="en-US">
                          <a:latin typeface="Times New Roman" panose="02020603050405020304" pitchFamily="18" charset="0"/>
                          <a:cs typeface="Times New Roman" panose="02020603050405020304" pitchFamily="18" charset="0"/>
                        </a:rPr>
                        <a:t>897</a:t>
                      </a:r>
                    </a:p>
                  </a:txBody>
                  <a:tcPr/>
                </a:tc>
                <a:tc>
                  <a:txBody>
                    <a:bodyPr/>
                    <a:lstStyle/>
                    <a:p>
                      <a:pPr algn="r"/>
                      <a:r>
                        <a:rPr lang="en-US">
                          <a:latin typeface="Times New Roman" panose="02020603050405020304" pitchFamily="18" charset="0"/>
                          <a:cs typeface="Times New Roman" panose="02020603050405020304" pitchFamily="18" charset="0"/>
                        </a:rPr>
                        <a:t>666</a:t>
                      </a:r>
                    </a:p>
                  </a:txBody>
                  <a:tcPr/>
                </a:tc>
                <a:tc>
                  <a:txBody>
                    <a:bodyPr/>
                    <a:lstStyle/>
                    <a:p>
                      <a:pPr algn="r"/>
                      <a:r>
                        <a:rPr lang="en-US" sz="1800" kern="1200">
                          <a:solidFill>
                            <a:schemeClr val="dk1"/>
                          </a:solidFill>
                          <a:latin typeface="Times New Roman" panose="02020603050405020304" pitchFamily="18" charset="0"/>
                          <a:ea typeface="+mn-ea"/>
                          <a:cs typeface="Times New Roman" panose="02020603050405020304" pitchFamily="18" charset="0"/>
                        </a:rPr>
                        <a:t>117,772,104 </a:t>
                      </a:r>
                    </a:p>
                  </a:txBody>
                  <a:tcPr/>
                </a:tc>
                <a:tc>
                  <a:txBody>
                    <a:bodyPr/>
                    <a:lstStyle/>
                    <a:p>
                      <a:pPr algn="r"/>
                      <a:r>
                        <a:rPr lang="en-US">
                          <a:latin typeface="Times New Roman" panose="02020603050405020304" pitchFamily="18" charset="0"/>
                          <a:cs typeface="Times New Roman" panose="02020603050405020304" pitchFamily="18" charset="0"/>
                        </a:rPr>
                        <a:t>17,510,506</a:t>
                      </a:r>
                    </a:p>
                  </a:txBody>
                  <a:tcPr/>
                </a:tc>
                <a:tc>
                  <a:txBody>
                    <a:bodyPr/>
                    <a:lstStyle/>
                    <a:p>
                      <a:pPr algn="r"/>
                      <a:r>
                        <a:rPr lang="en-US">
                          <a:latin typeface="Times New Roman" panose="02020603050405020304" pitchFamily="18" charset="0"/>
                          <a:cs typeface="Times New Roman" panose="02020603050405020304" pitchFamily="18" charset="0"/>
                        </a:rPr>
                        <a:t>464,503</a:t>
                      </a:r>
                    </a:p>
                  </a:txBody>
                  <a:tcPr/>
                </a:tc>
                <a:tc>
                  <a:txBody>
                    <a:bodyPr/>
                    <a:lstStyle/>
                    <a:p>
                      <a:pPr algn="r"/>
                      <a:r>
                        <a:rPr lang="en-US">
                          <a:latin typeface="Times New Roman" panose="02020603050405020304" pitchFamily="18" charset="0"/>
                          <a:cs typeface="Times New Roman" panose="02020603050405020304" pitchFamily="18" charset="0"/>
                        </a:rPr>
                        <a:t>21,101,009</a:t>
                      </a:r>
                    </a:p>
                  </a:txBody>
                  <a:tcPr/>
                </a:tc>
                <a:extLst>
                  <a:ext uri="{0D108BD9-81ED-4DB2-BD59-A6C34878D82A}">
                    <a16:rowId xmlns:a16="http://schemas.microsoft.com/office/drawing/2014/main" val="2512099856"/>
                  </a:ext>
                </a:extLst>
              </a:tr>
              <a:tr h="134420">
                <a:tc>
                  <a:txBody>
                    <a:bodyPr/>
                    <a:lstStyle/>
                    <a:p>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80382940"/>
                  </a:ext>
                </a:extLst>
              </a:tr>
              <a:tr h="370840">
                <a:tc>
                  <a:txBody>
                    <a:bodyPr/>
                    <a:lstStyle/>
                    <a:p>
                      <a:r>
                        <a:rPr lang="en-US">
                          <a:latin typeface="Times New Roman" panose="02020603050405020304" pitchFamily="18" charset="0"/>
                          <a:cs typeface="Times New Roman" panose="02020603050405020304" pitchFamily="18" charset="0"/>
                        </a:rPr>
                        <a:t>Dilithium3</a:t>
                      </a:r>
                    </a:p>
                  </a:txBody>
                  <a:tcPr/>
                </a:tc>
                <a:tc>
                  <a:txBody>
                    <a:bodyPr/>
                    <a:lstStyle/>
                    <a:p>
                      <a:pPr algn="r"/>
                      <a:r>
                        <a:rPr lang="en-US">
                          <a:latin typeface="Times New Roman" panose="02020603050405020304" pitchFamily="18" charset="0"/>
                          <a:cs typeface="Times New Roman" panose="02020603050405020304" pitchFamily="18" charset="0"/>
                        </a:rPr>
                        <a:t>1952</a:t>
                      </a:r>
                    </a:p>
                  </a:txBody>
                  <a:tcPr/>
                </a:tc>
                <a:tc>
                  <a:txBody>
                    <a:bodyPr/>
                    <a:lstStyle/>
                    <a:p>
                      <a:pPr algn="r"/>
                      <a:r>
                        <a:rPr lang="en-US">
                          <a:latin typeface="Times New Roman" panose="02020603050405020304" pitchFamily="18" charset="0"/>
                          <a:cs typeface="Times New Roman" panose="02020603050405020304" pitchFamily="18" charset="0"/>
                        </a:rPr>
                        <a:t>3293</a:t>
                      </a:r>
                    </a:p>
                  </a:txBody>
                  <a:tcPr/>
                </a:tc>
                <a:tc>
                  <a:txBody>
                    <a:bodyPr/>
                    <a:lstStyle/>
                    <a:p>
                      <a:pPr algn="r"/>
                      <a:r>
                        <a:rPr lang="en-US">
                          <a:latin typeface="Times New Roman" panose="02020603050405020304" pitchFamily="18" charset="0"/>
                          <a:cs typeface="Times New Roman" panose="02020603050405020304" pitchFamily="18" charset="0"/>
                        </a:rPr>
                        <a:t>2,833,207</a:t>
                      </a:r>
                    </a:p>
                  </a:txBody>
                  <a:tcPr/>
                </a:tc>
                <a:tc>
                  <a:txBody>
                    <a:bodyPr/>
                    <a:lstStyle/>
                    <a:p>
                      <a:pPr algn="r"/>
                      <a:r>
                        <a:rPr lang="en-US">
                          <a:latin typeface="Times New Roman" panose="02020603050405020304" pitchFamily="18" charset="0"/>
                          <a:cs typeface="Times New Roman" panose="02020603050405020304" pitchFamily="18" charset="0"/>
                        </a:rPr>
                        <a:t>3,285,236</a:t>
                      </a:r>
                    </a:p>
                  </a:txBody>
                  <a:tcPr/>
                </a:tc>
                <a:tc>
                  <a:txBody>
                    <a:bodyPr/>
                    <a:lstStyle/>
                    <a:p>
                      <a:pPr algn="r"/>
                      <a:r>
                        <a:rPr lang="en-US">
                          <a:latin typeface="Times New Roman" panose="02020603050405020304" pitchFamily="18" charset="0"/>
                          <a:cs typeface="Times New Roman" panose="02020603050405020304" pitchFamily="18" charset="0"/>
                        </a:rPr>
                        <a:t>2,699,582</a:t>
                      </a:r>
                    </a:p>
                  </a:txBody>
                  <a:tcPr/>
                </a:tc>
                <a:tc>
                  <a:txBody>
                    <a:bodyPr/>
                    <a:lstStyle/>
                    <a:p>
                      <a:pPr algn="r"/>
                      <a:r>
                        <a:rPr lang="en-US">
                          <a:latin typeface="Times New Roman" panose="02020603050405020304" pitchFamily="18" charset="0"/>
                          <a:cs typeface="Times New Roman" panose="02020603050405020304" pitchFamily="18" charset="0"/>
                        </a:rPr>
                        <a:t>16,474,818</a:t>
                      </a:r>
                    </a:p>
                  </a:txBody>
                  <a:tcPr/>
                </a:tc>
                <a:extLst>
                  <a:ext uri="{0D108BD9-81ED-4DB2-BD59-A6C34878D82A}">
                    <a16:rowId xmlns:a16="http://schemas.microsoft.com/office/drawing/2014/main" val="966295411"/>
                  </a:ext>
                </a:extLst>
              </a:tr>
              <a:tr h="118832">
                <a:tc>
                  <a:txBody>
                    <a:bodyPr/>
                    <a:lstStyle/>
                    <a:p>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71089520"/>
                  </a:ext>
                </a:extLst>
              </a:tr>
              <a:tr h="370840">
                <a:tc>
                  <a:txBody>
                    <a:bodyPr/>
                    <a:lstStyle/>
                    <a:p>
                      <a:r>
                        <a:rPr lang="en-US">
                          <a:latin typeface="Times New Roman" panose="02020603050405020304" pitchFamily="18" charset="0"/>
                          <a:cs typeface="Times New Roman" panose="02020603050405020304" pitchFamily="18" charset="0"/>
                        </a:rPr>
                        <a:t>Falcon1024-dyn</a:t>
                      </a:r>
                    </a:p>
                  </a:txBody>
                  <a:tcPr/>
                </a:tc>
                <a:tc>
                  <a:txBody>
                    <a:bodyPr/>
                    <a:lstStyle/>
                    <a:p>
                      <a:pPr algn="r"/>
                      <a:r>
                        <a:rPr lang="en-US">
                          <a:latin typeface="Times New Roman" panose="02020603050405020304" pitchFamily="18" charset="0"/>
                          <a:cs typeface="Times New Roman" panose="02020603050405020304" pitchFamily="18" charset="0"/>
                        </a:rPr>
                        <a:t>1793</a:t>
                      </a:r>
                    </a:p>
                  </a:txBody>
                  <a:tcPr/>
                </a:tc>
                <a:tc>
                  <a:txBody>
                    <a:bodyPr/>
                    <a:lstStyle/>
                    <a:p>
                      <a:pPr algn="r"/>
                      <a:r>
                        <a:rPr lang="en-US">
                          <a:latin typeface="Times New Roman" panose="02020603050405020304" pitchFamily="18" charset="0"/>
                          <a:cs typeface="Times New Roman" panose="02020603050405020304" pitchFamily="18" charset="0"/>
                        </a:rPr>
                        <a:t>1280</a:t>
                      </a:r>
                    </a:p>
                  </a:txBody>
                  <a:tcPr/>
                </a:tc>
                <a:tc>
                  <a:txBody>
                    <a:bodyPr/>
                    <a:lstStyle/>
                    <a:p>
                      <a:pPr marL="0" algn="r" defTabSz="914400" rtl="0" eaLnBrk="1" latinLnBrk="0" hangingPunct="1"/>
                      <a:r>
                        <a:rPr lang="en-US" sz="1800" kern="1200">
                          <a:solidFill>
                            <a:schemeClr val="dk1"/>
                          </a:solidFill>
                          <a:latin typeface="Times New Roman" panose="02020603050405020304" pitchFamily="18" charset="0"/>
                          <a:ea typeface="+mn-ea"/>
                          <a:cs typeface="Times New Roman" panose="02020603050405020304" pitchFamily="18" charset="0"/>
                        </a:rPr>
                        <a:t>273,960,881</a:t>
                      </a:r>
                    </a:p>
                  </a:txBody>
                  <a:tcPr/>
                </a:tc>
                <a:tc>
                  <a:txBody>
                    <a:bodyPr/>
                    <a:lstStyle/>
                    <a:p>
                      <a:pPr algn="r"/>
                      <a:r>
                        <a:rPr lang="en-US">
                          <a:latin typeface="Times New Roman" panose="02020603050405020304" pitchFamily="18" charset="0"/>
                          <a:cs typeface="Times New Roman" panose="02020603050405020304" pitchFamily="18" charset="0"/>
                        </a:rPr>
                        <a:t>84,941,964</a:t>
                      </a:r>
                    </a:p>
                  </a:txBody>
                  <a:tcPr/>
                </a:tc>
                <a:tc>
                  <a:txBody>
                    <a:bodyPr/>
                    <a:lstStyle/>
                    <a:p>
                      <a:pPr algn="r"/>
                      <a:r>
                        <a:rPr lang="en-US">
                          <a:latin typeface="Times New Roman" panose="02020603050405020304" pitchFamily="18" charset="0"/>
                          <a:cs typeface="Times New Roman" panose="02020603050405020304" pitchFamily="18" charset="0"/>
                        </a:rPr>
                        <a:t>966,969</a:t>
                      </a:r>
                    </a:p>
                  </a:txBody>
                  <a:tcPr/>
                </a:tc>
                <a:tc>
                  <a:txBody>
                    <a:bodyPr/>
                    <a:lstStyle/>
                    <a:p>
                      <a:pPr algn="r"/>
                      <a:r>
                        <a:rPr lang="en-US">
                          <a:latin typeface="Times New Roman" panose="02020603050405020304" pitchFamily="18" charset="0"/>
                          <a:cs typeface="Times New Roman" panose="02020603050405020304" pitchFamily="18" charset="0"/>
                        </a:rPr>
                        <a:t>92,054,933</a:t>
                      </a:r>
                    </a:p>
                  </a:txBody>
                  <a:tcPr/>
                </a:tc>
                <a:extLst>
                  <a:ext uri="{0D108BD9-81ED-4DB2-BD59-A6C34878D82A}">
                    <a16:rowId xmlns:a16="http://schemas.microsoft.com/office/drawing/2014/main" val="4258444176"/>
                  </a:ext>
                </a:extLst>
              </a:tr>
            </a:tbl>
          </a:graphicData>
        </a:graphic>
      </p:graphicFrame>
    </p:spTree>
    <p:extLst>
      <p:ext uri="{BB962C8B-B14F-4D97-AF65-F5344CB8AC3E}">
        <p14:creationId xmlns:p14="http://schemas.microsoft.com/office/powerpoint/2010/main" val="364619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D8A9-AAF4-774A-A0DF-0CA8F146DA96}"/>
              </a:ext>
            </a:extLst>
          </p:cNvPr>
          <p:cNvSpPr>
            <a:spLocks noGrp="1"/>
          </p:cNvSpPr>
          <p:nvPr>
            <p:ph type="title"/>
          </p:nvPr>
        </p:nvSpPr>
        <p:spPr/>
        <p:txBody>
          <a:bodyPr/>
          <a:lstStyle/>
          <a:p>
            <a:r>
              <a:rPr lang="en-US"/>
              <a:t>PQM4</a:t>
            </a:r>
          </a:p>
        </p:txBody>
      </p:sp>
      <p:graphicFrame>
        <p:nvGraphicFramePr>
          <p:cNvPr id="4" name="Table 4">
            <a:extLst>
              <a:ext uri="{FF2B5EF4-FFF2-40B4-BE49-F238E27FC236}">
                <a16:creationId xmlns:a16="http://schemas.microsoft.com/office/drawing/2014/main" id="{BA1D1A3A-E42F-8446-B7BB-14EC495A8C90}"/>
              </a:ext>
            </a:extLst>
          </p:cNvPr>
          <p:cNvGraphicFramePr>
            <a:graphicFrameLocks noGrp="1"/>
          </p:cNvGraphicFramePr>
          <p:nvPr>
            <p:ph idx="1"/>
            <p:extLst>
              <p:ext uri="{D42A27DB-BD31-4B8C-83A1-F6EECF244321}">
                <p14:modId xmlns:p14="http://schemas.microsoft.com/office/powerpoint/2010/main" val="1307376946"/>
              </p:ext>
            </p:extLst>
          </p:nvPr>
        </p:nvGraphicFramePr>
        <p:xfrm>
          <a:off x="1407522" y="2073002"/>
          <a:ext cx="9376955" cy="2921000"/>
        </p:xfrm>
        <a:graphic>
          <a:graphicData uri="http://schemas.openxmlformats.org/drawingml/2006/table">
            <a:tbl>
              <a:tblPr firstRow="1" bandRow="1">
                <a:tableStyleId>{5C22544A-7EE6-4342-B048-85BDC9FD1C3A}</a:tableStyleId>
              </a:tblPr>
              <a:tblGrid>
                <a:gridCol w="1792267">
                  <a:extLst>
                    <a:ext uri="{9D8B030D-6E8A-4147-A177-3AD203B41FA5}">
                      <a16:colId xmlns:a16="http://schemas.microsoft.com/office/drawing/2014/main" val="431129426"/>
                    </a:ext>
                  </a:extLst>
                </a:gridCol>
                <a:gridCol w="909568">
                  <a:extLst>
                    <a:ext uri="{9D8B030D-6E8A-4147-A177-3AD203B41FA5}">
                      <a16:colId xmlns:a16="http://schemas.microsoft.com/office/drawing/2014/main" val="3883225594"/>
                    </a:ext>
                  </a:extLst>
                </a:gridCol>
                <a:gridCol w="1267097">
                  <a:extLst>
                    <a:ext uri="{9D8B030D-6E8A-4147-A177-3AD203B41FA5}">
                      <a16:colId xmlns:a16="http://schemas.microsoft.com/office/drawing/2014/main" val="161022502"/>
                    </a:ext>
                  </a:extLst>
                </a:gridCol>
                <a:gridCol w="1502229">
                  <a:extLst>
                    <a:ext uri="{9D8B030D-6E8A-4147-A177-3AD203B41FA5}">
                      <a16:colId xmlns:a16="http://schemas.microsoft.com/office/drawing/2014/main" val="1997073727"/>
                    </a:ext>
                  </a:extLst>
                </a:gridCol>
                <a:gridCol w="1214846">
                  <a:extLst>
                    <a:ext uri="{9D8B030D-6E8A-4147-A177-3AD203B41FA5}">
                      <a16:colId xmlns:a16="http://schemas.microsoft.com/office/drawing/2014/main" val="2790849417"/>
                    </a:ext>
                  </a:extLst>
                </a:gridCol>
                <a:gridCol w="1254034">
                  <a:extLst>
                    <a:ext uri="{9D8B030D-6E8A-4147-A177-3AD203B41FA5}">
                      <a16:colId xmlns:a16="http://schemas.microsoft.com/office/drawing/2014/main" val="4112106646"/>
                    </a:ext>
                  </a:extLst>
                </a:gridCol>
                <a:gridCol w="1436914">
                  <a:extLst>
                    <a:ext uri="{9D8B030D-6E8A-4147-A177-3AD203B41FA5}">
                      <a16:colId xmlns:a16="http://schemas.microsoft.com/office/drawing/2014/main" val="878220331"/>
                    </a:ext>
                  </a:extLst>
                </a:gridCol>
              </a:tblGrid>
              <a:tr h="370840">
                <a:tc>
                  <a:txBody>
                    <a:bodyPr/>
                    <a:lstStyle/>
                    <a:p>
                      <a:endParaRPr lang="en-US">
                        <a:latin typeface="Arial" panose="020B0604020202020204" pitchFamily="34" charset="0"/>
                        <a:cs typeface="Arial" panose="020B0604020202020204" pitchFamily="34" charset="0"/>
                      </a:endParaRPr>
                    </a:p>
                  </a:txBody>
                  <a:tcPr/>
                </a:tc>
                <a:tc>
                  <a:txBody>
                    <a:bodyPr/>
                    <a:lstStyle/>
                    <a:p>
                      <a:pPr algn="ctr"/>
                      <a:r>
                        <a:rPr lang="en-US">
                          <a:latin typeface="Arial" panose="020B0604020202020204" pitchFamily="34" charset="0"/>
                          <a:cs typeface="Arial" panose="020B0604020202020204" pitchFamily="34" charset="0"/>
                        </a:rPr>
                        <a:t>Public Key</a:t>
                      </a:r>
                    </a:p>
                  </a:txBody>
                  <a:tcPr/>
                </a:tc>
                <a:tc>
                  <a:txBody>
                    <a:bodyPr/>
                    <a:lstStyle/>
                    <a:p>
                      <a:pPr algn="ctr"/>
                      <a:r>
                        <a:rPr lang="en-US">
                          <a:latin typeface="Arial" panose="020B0604020202020204" pitchFamily="34" charset="0"/>
                          <a:cs typeface="Arial" panose="020B0604020202020204" pitchFamily="34" charset="0"/>
                        </a:rPr>
                        <a:t>Signature</a:t>
                      </a:r>
                    </a:p>
                  </a:txBody>
                  <a:tcPr/>
                </a:tc>
                <a:tc>
                  <a:txBody>
                    <a:bodyPr/>
                    <a:lstStyle/>
                    <a:p>
                      <a:pPr algn="ctr"/>
                      <a:r>
                        <a:rPr lang="en-US">
                          <a:latin typeface="Arial" panose="020B0604020202020204" pitchFamily="34" charset="0"/>
                          <a:cs typeface="Arial" panose="020B0604020202020204" pitchFamily="34" charset="0"/>
                        </a:rPr>
                        <a:t>Key generation</a:t>
                      </a:r>
                    </a:p>
                  </a:txBody>
                  <a:tcPr/>
                </a:tc>
                <a:tc>
                  <a:txBody>
                    <a:bodyPr/>
                    <a:lstStyle/>
                    <a:p>
                      <a:pPr algn="ctr"/>
                      <a:r>
                        <a:rPr lang="en-US">
                          <a:latin typeface="Arial" panose="020B0604020202020204" pitchFamily="34" charset="0"/>
                          <a:cs typeface="Arial" panose="020B0604020202020204" pitchFamily="34" charset="0"/>
                        </a:rPr>
                        <a:t>Sign</a:t>
                      </a:r>
                    </a:p>
                  </a:txBody>
                  <a:tcPr/>
                </a:tc>
                <a:tc>
                  <a:txBody>
                    <a:bodyPr/>
                    <a:lstStyle/>
                    <a:p>
                      <a:pPr algn="ctr"/>
                      <a:r>
                        <a:rPr lang="en-US">
                          <a:latin typeface="Arial" panose="020B0604020202020204" pitchFamily="34" charset="0"/>
                          <a:cs typeface="Arial" panose="020B0604020202020204" pitchFamily="34" charset="0"/>
                        </a:rPr>
                        <a:t>Verify</a:t>
                      </a:r>
                    </a:p>
                  </a:txBody>
                  <a:tcPr/>
                </a:tc>
                <a:tc>
                  <a:txBody>
                    <a:bodyPr/>
                    <a:lstStyle/>
                    <a:p>
                      <a:pPr algn="ctr"/>
                      <a:r>
                        <a:rPr lang="en-US">
                          <a:latin typeface="Arial" panose="020B0604020202020204" pitchFamily="34" charset="0"/>
                          <a:cs typeface="Arial" panose="020B0604020202020204" pitchFamily="34" charset="0"/>
                        </a:rPr>
                        <a:t>Total cost (6700)</a:t>
                      </a:r>
                    </a:p>
                  </a:txBody>
                  <a:tcPr/>
                </a:tc>
                <a:extLst>
                  <a:ext uri="{0D108BD9-81ED-4DB2-BD59-A6C34878D82A}">
                    <a16:rowId xmlns:a16="http://schemas.microsoft.com/office/drawing/2014/main" val="1982392499"/>
                  </a:ext>
                </a:extLst>
              </a:tr>
              <a:tr h="370840">
                <a:tc>
                  <a:txBody>
                    <a:bodyPr/>
                    <a:lstStyle/>
                    <a:p>
                      <a:r>
                        <a:rPr lang="en-US">
                          <a:latin typeface="Times New Roman" panose="02020603050405020304" pitchFamily="18" charset="0"/>
                          <a:cs typeface="Times New Roman" panose="02020603050405020304" pitchFamily="18" charset="0"/>
                        </a:rPr>
                        <a:t>Dilithium2</a:t>
                      </a:r>
                    </a:p>
                  </a:txBody>
                  <a:tcPr/>
                </a:tc>
                <a:tc>
                  <a:txBody>
                    <a:bodyPr/>
                    <a:lstStyle/>
                    <a:p>
                      <a:pPr algn="r"/>
                      <a:r>
                        <a:rPr lang="en-US">
                          <a:latin typeface="Times New Roman" panose="02020603050405020304" pitchFamily="18" charset="0"/>
                          <a:cs typeface="Times New Roman" panose="02020603050405020304" pitchFamily="18" charset="0"/>
                        </a:rPr>
                        <a:t>1312</a:t>
                      </a:r>
                    </a:p>
                  </a:txBody>
                  <a:tcPr/>
                </a:tc>
                <a:tc>
                  <a:txBody>
                    <a:bodyPr/>
                    <a:lstStyle/>
                    <a:p>
                      <a:pPr algn="r"/>
                      <a:r>
                        <a:rPr lang="en-US">
                          <a:latin typeface="Times New Roman" panose="02020603050405020304" pitchFamily="18" charset="0"/>
                          <a:cs typeface="Times New Roman" panose="02020603050405020304" pitchFamily="18" charset="0"/>
                        </a:rPr>
                        <a:t>2420</a:t>
                      </a:r>
                    </a:p>
                  </a:txBody>
                  <a:tcPr/>
                </a:tc>
                <a:tc>
                  <a:txBody>
                    <a:bodyPr/>
                    <a:lstStyle/>
                    <a:p>
                      <a:pPr algn="r"/>
                      <a:r>
                        <a:rPr lang="en-US">
                          <a:latin typeface="Times New Roman" panose="02020603050405020304" pitchFamily="18" charset="0"/>
                          <a:cs typeface="Times New Roman" panose="02020603050405020304" pitchFamily="18" charset="0"/>
                        </a:rPr>
                        <a:t>1,559,631</a:t>
                      </a:r>
                    </a:p>
                  </a:txBody>
                  <a:tcPr/>
                </a:tc>
                <a:tc>
                  <a:txBody>
                    <a:bodyPr/>
                    <a:lstStyle/>
                    <a:p>
                      <a:pPr algn="r"/>
                      <a:r>
                        <a:rPr lang="en-US">
                          <a:latin typeface="Times New Roman" panose="02020603050405020304" pitchFamily="18" charset="0"/>
                          <a:cs typeface="Times New Roman" panose="02020603050405020304" pitchFamily="18" charset="0"/>
                        </a:rPr>
                        <a:t>2,029,960</a:t>
                      </a:r>
                    </a:p>
                  </a:txBody>
                  <a:tcPr/>
                </a:tc>
                <a:tc>
                  <a:txBody>
                    <a:bodyPr/>
                    <a:lstStyle/>
                    <a:p>
                      <a:pPr algn="r"/>
                      <a:r>
                        <a:rPr lang="en-US">
                          <a:latin typeface="Times New Roman" panose="02020603050405020304" pitchFamily="18" charset="0"/>
                          <a:cs typeface="Times New Roman" panose="02020603050405020304" pitchFamily="18" charset="0"/>
                        </a:rPr>
                        <a:t>1,577,841</a:t>
                      </a:r>
                    </a:p>
                  </a:txBody>
                  <a:tcPr/>
                </a:tc>
                <a:tc>
                  <a:txBody>
                    <a:bodyPr/>
                    <a:lstStyle/>
                    <a:p>
                      <a:pPr algn="r"/>
                      <a:r>
                        <a:rPr lang="en-US">
                          <a:latin typeface="Times New Roman" panose="02020603050405020304" pitchFamily="18" charset="0"/>
                          <a:cs typeface="Times New Roman" panose="02020603050405020304" pitchFamily="18" charset="0"/>
                        </a:rPr>
                        <a:t>28,612,201</a:t>
                      </a:r>
                    </a:p>
                  </a:txBody>
                  <a:tcPr/>
                </a:tc>
                <a:extLst>
                  <a:ext uri="{0D108BD9-81ED-4DB2-BD59-A6C34878D82A}">
                    <a16:rowId xmlns:a16="http://schemas.microsoft.com/office/drawing/2014/main" val="70408892"/>
                  </a:ext>
                </a:extLst>
              </a:tr>
              <a:tr h="370840">
                <a:tc>
                  <a:txBody>
                    <a:bodyPr/>
                    <a:lstStyle/>
                    <a:p>
                      <a:r>
                        <a:rPr lang="en-US">
                          <a:latin typeface="Times New Roman" panose="02020603050405020304" pitchFamily="18" charset="0"/>
                          <a:cs typeface="Times New Roman" panose="02020603050405020304" pitchFamily="18" charset="0"/>
                        </a:rPr>
                        <a:t>Falcon512-dyn</a:t>
                      </a:r>
                    </a:p>
                  </a:txBody>
                  <a:tcPr/>
                </a:tc>
                <a:tc>
                  <a:txBody>
                    <a:bodyPr/>
                    <a:lstStyle/>
                    <a:p>
                      <a:pPr algn="r"/>
                      <a:r>
                        <a:rPr lang="en-US">
                          <a:latin typeface="Times New Roman" panose="02020603050405020304" pitchFamily="18" charset="0"/>
                          <a:cs typeface="Times New Roman" panose="02020603050405020304" pitchFamily="18" charset="0"/>
                        </a:rPr>
                        <a:t>897</a:t>
                      </a:r>
                    </a:p>
                  </a:txBody>
                  <a:tcPr/>
                </a:tc>
                <a:tc>
                  <a:txBody>
                    <a:bodyPr/>
                    <a:lstStyle/>
                    <a:p>
                      <a:pPr algn="r"/>
                      <a:r>
                        <a:rPr lang="en-US">
                          <a:latin typeface="Times New Roman" panose="02020603050405020304" pitchFamily="18" charset="0"/>
                          <a:cs typeface="Times New Roman" panose="02020603050405020304" pitchFamily="18" charset="0"/>
                        </a:rPr>
                        <a:t>666</a:t>
                      </a:r>
                    </a:p>
                  </a:txBody>
                  <a:tcPr/>
                </a:tc>
                <a:tc>
                  <a:txBody>
                    <a:bodyPr/>
                    <a:lstStyle/>
                    <a:p>
                      <a:pPr algn="r"/>
                      <a:r>
                        <a:rPr lang="en-US">
                          <a:latin typeface="Times New Roman" panose="02020603050405020304" pitchFamily="18" charset="0"/>
                          <a:cs typeface="Times New Roman" panose="02020603050405020304" pitchFamily="18" charset="0"/>
                        </a:rPr>
                        <a:t>102,641,420</a:t>
                      </a:r>
                    </a:p>
                  </a:txBody>
                  <a:tcPr/>
                </a:tc>
                <a:tc>
                  <a:txBody>
                    <a:bodyPr/>
                    <a:lstStyle/>
                    <a:p>
                      <a:pPr algn="r"/>
                      <a:r>
                        <a:rPr lang="en-US">
                          <a:latin typeface="Times New Roman" panose="02020603050405020304" pitchFamily="18" charset="0"/>
                          <a:cs typeface="Times New Roman" panose="02020603050405020304" pitchFamily="18" charset="0"/>
                        </a:rPr>
                        <a:t>38,837,777</a:t>
                      </a:r>
                    </a:p>
                  </a:txBody>
                  <a:tcPr/>
                </a:tc>
                <a:tc>
                  <a:txBody>
                    <a:bodyPr/>
                    <a:lstStyle/>
                    <a:p>
                      <a:pPr algn="r"/>
                      <a:r>
                        <a:rPr lang="en-US">
                          <a:latin typeface="Times New Roman" panose="02020603050405020304" pitchFamily="18" charset="0"/>
                          <a:cs typeface="Times New Roman" panose="02020603050405020304" pitchFamily="18" charset="0"/>
                        </a:rPr>
                        <a:t>464,925</a:t>
                      </a:r>
                    </a:p>
                  </a:txBody>
                  <a:tcPr/>
                </a:tc>
                <a:tc>
                  <a:txBody>
                    <a:bodyPr/>
                    <a:lstStyle/>
                    <a:p>
                      <a:pPr algn="r"/>
                      <a:r>
                        <a:rPr lang="en-US">
                          <a:latin typeface="Times New Roman" panose="02020603050405020304" pitchFamily="18" charset="0"/>
                          <a:cs typeface="Times New Roman" panose="02020603050405020304" pitchFamily="18" charset="0"/>
                        </a:rPr>
                        <a:t>49,774,802</a:t>
                      </a:r>
                    </a:p>
                  </a:txBody>
                  <a:tcPr/>
                </a:tc>
                <a:extLst>
                  <a:ext uri="{0D108BD9-81ED-4DB2-BD59-A6C34878D82A}">
                    <a16:rowId xmlns:a16="http://schemas.microsoft.com/office/drawing/2014/main" val="2745083315"/>
                  </a:ext>
                </a:extLst>
              </a:tr>
              <a:tr h="370840">
                <a:tc>
                  <a:txBody>
                    <a:bodyPr/>
                    <a:lstStyle/>
                    <a:p>
                      <a:r>
                        <a:rPr lang="en-US">
                          <a:latin typeface="Times New Roman" panose="02020603050405020304" pitchFamily="18" charset="0"/>
                          <a:cs typeface="Times New Roman" panose="02020603050405020304" pitchFamily="18" charset="0"/>
                        </a:rPr>
                        <a:t>Falcon512-tree</a:t>
                      </a:r>
                    </a:p>
                  </a:txBody>
                  <a:tcPr/>
                </a:tc>
                <a:tc>
                  <a:txBody>
                    <a:bodyPr/>
                    <a:lstStyle/>
                    <a:p>
                      <a:pPr algn="r"/>
                      <a:r>
                        <a:rPr lang="en-US">
                          <a:latin typeface="Times New Roman" panose="02020603050405020304" pitchFamily="18" charset="0"/>
                          <a:cs typeface="Times New Roman" panose="02020603050405020304" pitchFamily="18" charset="0"/>
                        </a:rPr>
                        <a:t>897</a:t>
                      </a:r>
                    </a:p>
                  </a:txBody>
                  <a:tcPr/>
                </a:tc>
                <a:tc>
                  <a:txBody>
                    <a:bodyPr/>
                    <a:lstStyle/>
                    <a:p>
                      <a:pPr algn="r"/>
                      <a:r>
                        <a:rPr lang="en-US">
                          <a:latin typeface="Times New Roman" panose="02020603050405020304" pitchFamily="18" charset="0"/>
                          <a:cs typeface="Times New Roman" panose="02020603050405020304" pitchFamily="18" charset="0"/>
                        </a:rPr>
                        <a:t>666</a:t>
                      </a:r>
                    </a:p>
                  </a:txBody>
                  <a:tcPr/>
                </a:tc>
                <a:tc>
                  <a:txBody>
                    <a:bodyPr/>
                    <a:lstStyle/>
                    <a:p>
                      <a:pPr algn="r"/>
                      <a:r>
                        <a:rPr lang="en-US" sz="1800" kern="1200">
                          <a:solidFill>
                            <a:schemeClr val="dk1"/>
                          </a:solidFill>
                          <a:latin typeface="Times New Roman" panose="02020603050405020304" pitchFamily="18" charset="0"/>
                          <a:ea typeface="+mn-ea"/>
                          <a:cs typeface="Times New Roman" panose="02020603050405020304" pitchFamily="18" charset="0"/>
                        </a:rPr>
                        <a:t>117,772,104 </a:t>
                      </a:r>
                    </a:p>
                  </a:txBody>
                  <a:tcPr/>
                </a:tc>
                <a:tc>
                  <a:txBody>
                    <a:bodyPr/>
                    <a:lstStyle/>
                    <a:p>
                      <a:pPr algn="r"/>
                      <a:r>
                        <a:rPr lang="en-US">
                          <a:latin typeface="Times New Roman" panose="02020603050405020304" pitchFamily="18" charset="0"/>
                          <a:cs typeface="Times New Roman" panose="02020603050405020304" pitchFamily="18" charset="0"/>
                        </a:rPr>
                        <a:t>17,510,506</a:t>
                      </a:r>
                    </a:p>
                  </a:txBody>
                  <a:tcPr/>
                </a:tc>
                <a:tc>
                  <a:txBody>
                    <a:bodyPr/>
                    <a:lstStyle/>
                    <a:p>
                      <a:pPr algn="r"/>
                      <a:r>
                        <a:rPr lang="en-US">
                          <a:latin typeface="Times New Roman" panose="02020603050405020304" pitchFamily="18" charset="0"/>
                          <a:cs typeface="Times New Roman" panose="02020603050405020304" pitchFamily="18" charset="0"/>
                        </a:rPr>
                        <a:t>464,503</a:t>
                      </a:r>
                    </a:p>
                  </a:txBody>
                  <a:tcPr/>
                </a:tc>
                <a:tc>
                  <a:txBody>
                    <a:bodyPr/>
                    <a:lstStyle/>
                    <a:p>
                      <a:pPr algn="r"/>
                      <a:r>
                        <a:rPr lang="en-US">
                          <a:latin typeface="Times New Roman" panose="02020603050405020304" pitchFamily="18" charset="0"/>
                          <a:cs typeface="Times New Roman" panose="02020603050405020304" pitchFamily="18" charset="0"/>
                        </a:rPr>
                        <a:t>28,447,109</a:t>
                      </a:r>
                    </a:p>
                  </a:txBody>
                  <a:tcPr/>
                </a:tc>
                <a:extLst>
                  <a:ext uri="{0D108BD9-81ED-4DB2-BD59-A6C34878D82A}">
                    <a16:rowId xmlns:a16="http://schemas.microsoft.com/office/drawing/2014/main" val="2512099856"/>
                  </a:ext>
                </a:extLst>
              </a:tr>
              <a:tr h="134420">
                <a:tc>
                  <a:txBody>
                    <a:bodyPr/>
                    <a:lstStyle/>
                    <a:p>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80382940"/>
                  </a:ext>
                </a:extLst>
              </a:tr>
              <a:tr h="370840">
                <a:tc>
                  <a:txBody>
                    <a:bodyPr/>
                    <a:lstStyle/>
                    <a:p>
                      <a:r>
                        <a:rPr lang="en-US">
                          <a:latin typeface="Times New Roman" panose="02020603050405020304" pitchFamily="18" charset="0"/>
                          <a:cs typeface="Times New Roman" panose="02020603050405020304" pitchFamily="18" charset="0"/>
                        </a:rPr>
                        <a:t>Dilithium3</a:t>
                      </a:r>
                    </a:p>
                  </a:txBody>
                  <a:tcPr/>
                </a:tc>
                <a:tc>
                  <a:txBody>
                    <a:bodyPr/>
                    <a:lstStyle/>
                    <a:p>
                      <a:pPr algn="r"/>
                      <a:r>
                        <a:rPr lang="en-US">
                          <a:latin typeface="Times New Roman" panose="02020603050405020304" pitchFamily="18" charset="0"/>
                          <a:cs typeface="Times New Roman" panose="02020603050405020304" pitchFamily="18" charset="0"/>
                        </a:rPr>
                        <a:t>1952</a:t>
                      </a:r>
                    </a:p>
                  </a:txBody>
                  <a:tcPr/>
                </a:tc>
                <a:tc>
                  <a:txBody>
                    <a:bodyPr/>
                    <a:lstStyle/>
                    <a:p>
                      <a:pPr algn="r"/>
                      <a:r>
                        <a:rPr lang="en-US">
                          <a:latin typeface="Times New Roman" panose="02020603050405020304" pitchFamily="18" charset="0"/>
                          <a:cs typeface="Times New Roman" panose="02020603050405020304" pitchFamily="18" charset="0"/>
                        </a:rPr>
                        <a:t>3293</a:t>
                      </a:r>
                    </a:p>
                  </a:txBody>
                  <a:tcPr/>
                </a:tc>
                <a:tc>
                  <a:txBody>
                    <a:bodyPr/>
                    <a:lstStyle/>
                    <a:p>
                      <a:pPr algn="r"/>
                      <a:r>
                        <a:rPr lang="en-US">
                          <a:latin typeface="Times New Roman" panose="02020603050405020304" pitchFamily="18" charset="0"/>
                          <a:cs typeface="Times New Roman" panose="02020603050405020304" pitchFamily="18" charset="0"/>
                        </a:rPr>
                        <a:t>2,833,207</a:t>
                      </a:r>
                    </a:p>
                  </a:txBody>
                  <a:tcPr/>
                </a:tc>
                <a:tc>
                  <a:txBody>
                    <a:bodyPr/>
                    <a:lstStyle/>
                    <a:p>
                      <a:pPr algn="r"/>
                      <a:r>
                        <a:rPr lang="en-US">
                          <a:latin typeface="Times New Roman" panose="02020603050405020304" pitchFamily="18" charset="0"/>
                          <a:cs typeface="Times New Roman" panose="02020603050405020304" pitchFamily="18" charset="0"/>
                        </a:rPr>
                        <a:t>3,285,236</a:t>
                      </a:r>
                    </a:p>
                  </a:txBody>
                  <a:tcPr/>
                </a:tc>
                <a:tc>
                  <a:txBody>
                    <a:bodyPr/>
                    <a:lstStyle/>
                    <a:p>
                      <a:pPr algn="r"/>
                      <a:r>
                        <a:rPr lang="en-US">
                          <a:latin typeface="Times New Roman" panose="02020603050405020304" pitchFamily="18" charset="0"/>
                          <a:cs typeface="Times New Roman" panose="02020603050405020304" pitchFamily="18" charset="0"/>
                        </a:rPr>
                        <a:t>2,699,582</a:t>
                      </a:r>
                    </a:p>
                  </a:txBody>
                  <a:tcPr/>
                </a:tc>
                <a:tc>
                  <a:txBody>
                    <a:bodyPr/>
                    <a:lstStyle/>
                    <a:p>
                      <a:pPr algn="r"/>
                      <a:r>
                        <a:rPr lang="en-US">
                          <a:latin typeface="Times New Roman" panose="02020603050405020304" pitchFamily="18" charset="0"/>
                          <a:cs typeface="Times New Roman" panose="02020603050405020304" pitchFamily="18" charset="0"/>
                        </a:rPr>
                        <a:t>41,126,318</a:t>
                      </a:r>
                    </a:p>
                  </a:txBody>
                  <a:tcPr/>
                </a:tc>
                <a:extLst>
                  <a:ext uri="{0D108BD9-81ED-4DB2-BD59-A6C34878D82A}">
                    <a16:rowId xmlns:a16="http://schemas.microsoft.com/office/drawing/2014/main" val="966295411"/>
                  </a:ext>
                </a:extLst>
              </a:tr>
              <a:tr h="118832">
                <a:tc>
                  <a:txBody>
                    <a:bodyPr/>
                    <a:lstStyle/>
                    <a:p>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71089520"/>
                  </a:ext>
                </a:extLst>
              </a:tr>
              <a:tr h="370840">
                <a:tc>
                  <a:txBody>
                    <a:bodyPr/>
                    <a:lstStyle/>
                    <a:p>
                      <a:r>
                        <a:rPr lang="en-US">
                          <a:latin typeface="Times New Roman" panose="02020603050405020304" pitchFamily="18" charset="0"/>
                          <a:cs typeface="Times New Roman" panose="02020603050405020304" pitchFamily="18" charset="0"/>
                        </a:rPr>
                        <a:t>Falcon1024-dyn</a:t>
                      </a:r>
                    </a:p>
                  </a:txBody>
                  <a:tcPr/>
                </a:tc>
                <a:tc>
                  <a:txBody>
                    <a:bodyPr/>
                    <a:lstStyle/>
                    <a:p>
                      <a:pPr algn="r"/>
                      <a:r>
                        <a:rPr lang="en-US">
                          <a:latin typeface="Times New Roman" panose="02020603050405020304" pitchFamily="18" charset="0"/>
                          <a:cs typeface="Times New Roman" panose="02020603050405020304" pitchFamily="18" charset="0"/>
                        </a:rPr>
                        <a:t>1793</a:t>
                      </a:r>
                    </a:p>
                  </a:txBody>
                  <a:tcPr/>
                </a:tc>
                <a:tc>
                  <a:txBody>
                    <a:bodyPr/>
                    <a:lstStyle/>
                    <a:p>
                      <a:pPr algn="r"/>
                      <a:r>
                        <a:rPr lang="en-US">
                          <a:latin typeface="Times New Roman" panose="02020603050405020304" pitchFamily="18" charset="0"/>
                          <a:cs typeface="Times New Roman" panose="02020603050405020304" pitchFamily="18" charset="0"/>
                        </a:rPr>
                        <a:t>1280</a:t>
                      </a:r>
                    </a:p>
                  </a:txBody>
                  <a:tcPr/>
                </a:tc>
                <a:tc>
                  <a:txBody>
                    <a:bodyPr/>
                    <a:lstStyle/>
                    <a:p>
                      <a:pPr marL="0" algn="r" defTabSz="914400" rtl="0" eaLnBrk="1" latinLnBrk="0" hangingPunct="1"/>
                      <a:r>
                        <a:rPr lang="en-US" sz="1800" kern="1200">
                          <a:solidFill>
                            <a:schemeClr val="dk1"/>
                          </a:solidFill>
                          <a:latin typeface="Times New Roman" panose="02020603050405020304" pitchFamily="18" charset="0"/>
                          <a:ea typeface="+mn-ea"/>
                          <a:cs typeface="Times New Roman" panose="02020603050405020304" pitchFamily="18" charset="0"/>
                        </a:rPr>
                        <a:t>273,960,881</a:t>
                      </a:r>
                    </a:p>
                  </a:txBody>
                  <a:tcPr/>
                </a:tc>
                <a:tc>
                  <a:txBody>
                    <a:bodyPr/>
                    <a:lstStyle/>
                    <a:p>
                      <a:pPr algn="r"/>
                      <a:r>
                        <a:rPr lang="en-US">
                          <a:latin typeface="Times New Roman" panose="02020603050405020304" pitchFamily="18" charset="0"/>
                          <a:cs typeface="Times New Roman" panose="02020603050405020304" pitchFamily="18" charset="0"/>
                        </a:rPr>
                        <a:t>84,941,964</a:t>
                      </a:r>
                    </a:p>
                  </a:txBody>
                  <a:tcPr/>
                </a:tc>
                <a:tc>
                  <a:txBody>
                    <a:bodyPr/>
                    <a:lstStyle/>
                    <a:p>
                      <a:pPr algn="r"/>
                      <a:r>
                        <a:rPr lang="en-US">
                          <a:latin typeface="Times New Roman" panose="02020603050405020304" pitchFamily="18" charset="0"/>
                          <a:cs typeface="Times New Roman" panose="02020603050405020304" pitchFamily="18" charset="0"/>
                        </a:rPr>
                        <a:t>966,969</a:t>
                      </a:r>
                    </a:p>
                  </a:txBody>
                  <a:tcPr/>
                </a:tc>
                <a:tc>
                  <a:txBody>
                    <a:bodyPr/>
                    <a:lstStyle/>
                    <a:p>
                      <a:pPr algn="r"/>
                      <a:r>
                        <a:rPr lang="en-US">
                          <a:latin typeface="Times New Roman" panose="02020603050405020304" pitchFamily="18" charset="0"/>
                          <a:cs typeface="Times New Roman" panose="02020603050405020304" pitchFamily="18" charset="0"/>
                        </a:rPr>
                        <a:t>106,498,033</a:t>
                      </a:r>
                    </a:p>
                  </a:txBody>
                  <a:tcPr/>
                </a:tc>
                <a:extLst>
                  <a:ext uri="{0D108BD9-81ED-4DB2-BD59-A6C34878D82A}">
                    <a16:rowId xmlns:a16="http://schemas.microsoft.com/office/drawing/2014/main" val="4258444176"/>
                  </a:ext>
                </a:extLst>
              </a:tr>
            </a:tbl>
          </a:graphicData>
        </a:graphic>
      </p:graphicFrame>
    </p:spTree>
    <p:extLst>
      <p:ext uri="{BB962C8B-B14F-4D97-AF65-F5344CB8AC3E}">
        <p14:creationId xmlns:p14="http://schemas.microsoft.com/office/powerpoint/2010/main" val="1230252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D8A9-AAF4-774A-A0DF-0CA8F146DA96}"/>
              </a:ext>
            </a:extLst>
          </p:cNvPr>
          <p:cNvSpPr>
            <a:spLocks noGrp="1"/>
          </p:cNvSpPr>
          <p:nvPr>
            <p:ph type="title"/>
          </p:nvPr>
        </p:nvSpPr>
        <p:spPr/>
        <p:txBody>
          <a:bodyPr/>
          <a:lstStyle/>
          <a:p>
            <a:r>
              <a:rPr lang="en-US"/>
              <a:t>PQM4 – Memory Requirements</a:t>
            </a:r>
          </a:p>
        </p:txBody>
      </p:sp>
      <p:graphicFrame>
        <p:nvGraphicFramePr>
          <p:cNvPr id="4" name="Table 4">
            <a:extLst>
              <a:ext uri="{FF2B5EF4-FFF2-40B4-BE49-F238E27FC236}">
                <a16:creationId xmlns:a16="http://schemas.microsoft.com/office/drawing/2014/main" id="{BA1D1A3A-E42F-8446-B7BB-14EC495A8C90}"/>
              </a:ext>
            </a:extLst>
          </p:cNvPr>
          <p:cNvGraphicFramePr>
            <a:graphicFrameLocks noGrp="1"/>
          </p:cNvGraphicFramePr>
          <p:nvPr>
            <p:ph idx="1"/>
            <p:extLst>
              <p:ext uri="{D42A27DB-BD31-4B8C-83A1-F6EECF244321}">
                <p14:modId xmlns:p14="http://schemas.microsoft.com/office/powerpoint/2010/main" val="3201645868"/>
              </p:ext>
            </p:extLst>
          </p:nvPr>
        </p:nvGraphicFramePr>
        <p:xfrm>
          <a:off x="1819002" y="1917065"/>
          <a:ext cx="8553995" cy="3291840"/>
        </p:xfrm>
        <a:graphic>
          <a:graphicData uri="http://schemas.openxmlformats.org/drawingml/2006/table">
            <a:tbl>
              <a:tblPr firstRow="1" bandRow="1">
                <a:tableStyleId>{5C22544A-7EE6-4342-B048-85BDC9FD1C3A}</a:tableStyleId>
              </a:tblPr>
              <a:tblGrid>
                <a:gridCol w="2037828">
                  <a:extLst>
                    <a:ext uri="{9D8B030D-6E8A-4147-A177-3AD203B41FA5}">
                      <a16:colId xmlns:a16="http://schemas.microsoft.com/office/drawing/2014/main" val="431129426"/>
                    </a:ext>
                  </a:extLst>
                </a:gridCol>
                <a:gridCol w="1382464">
                  <a:extLst>
                    <a:ext uri="{9D8B030D-6E8A-4147-A177-3AD203B41FA5}">
                      <a16:colId xmlns:a16="http://schemas.microsoft.com/office/drawing/2014/main" val="1997073727"/>
                    </a:ext>
                  </a:extLst>
                </a:gridCol>
                <a:gridCol w="1175658">
                  <a:extLst>
                    <a:ext uri="{9D8B030D-6E8A-4147-A177-3AD203B41FA5}">
                      <a16:colId xmlns:a16="http://schemas.microsoft.com/office/drawing/2014/main" val="2790849417"/>
                    </a:ext>
                  </a:extLst>
                </a:gridCol>
                <a:gridCol w="1188720">
                  <a:extLst>
                    <a:ext uri="{9D8B030D-6E8A-4147-A177-3AD203B41FA5}">
                      <a16:colId xmlns:a16="http://schemas.microsoft.com/office/drawing/2014/main" val="4112106646"/>
                    </a:ext>
                  </a:extLst>
                </a:gridCol>
                <a:gridCol w="1358537">
                  <a:extLst>
                    <a:ext uri="{9D8B030D-6E8A-4147-A177-3AD203B41FA5}">
                      <a16:colId xmlns:a16="http://schemas.microsoft.com/office/drawing/2014/main" val="3004122780"/>
                    </a:ext>
                  </a:extLst>
                </a:gridCol>
                <a:gridCol w="1410788">
                  <a:extLst>
                    <a:ext uri="{9D8B030D-6E8A-4147-A177-3AD203B41FA5}">
                      <a16:colId xmlns:a16="http://schemas.microsoft.com/office/drawing/2014/main" val="2386951292"/>
                    </a:ext>
                  </a:extLst>
                </a:gridCol>
              </a:tblGrid>
              <a:tr h="370840">
                <a:tc>
                  <a:txBody>
                    <a:bodyPr/>
                    <a:lstStyle/>
                    <a:p>
                      <a:endParaRPr lang="en-US">
                        <a:latin typeface="Arial" panose="020B0604020202020204" pitchFamily="34" charset="0"/>
                        <a:cs typeface="Arial" panose="020B0604020202020204" pitchFamily="34" charset="0"/>
                      </a:endParaRPr>
                    </a:p>
                  </a:txBody>
                  <a:tcPr/>
                </a:tc>
                <a:tc gridSpan="3">
                  <a:txBody>
                    <a:bodyPr/>
                    <a:lstStyle/>
                    <a:p>
                      <a:pPr algn="ctr"/>
                      <a:r>
                        <a:rPr lang="en-US">
                          <a:latin typeface="Arial" panose="020B0604020202020204" pitchFamily="34" charset="0"/>
                          <a:cs typeface="Arial" panose="020B0604020202020204" pitchFamily="34" charset="0"/>
                        </a:rPr>
                        <a:t>Stack</a:t>
                      </a:r>
                    </a:p>
                  </a:txBody>
                  <a:tcPr/>
                </a:tc>
                <a:tc hMerge="1">
                  <a:txBody>
                    <a:bodyPr/>
                    <a:lstStyle/>
                    <a:p>
                      <a:endParaRPr lang="en-US">
                        <a:latin typeface="Arial" panose="020B0604020202020204" pitchFamily="34" charset="0"/>
                        <a:cs typeface="Arial" panose="020B0604020202020204" pitchFamily="34" charset="0"/>
                      </a:endParaRPr>
                    </a:p>
                  </a:txBody>
                  <a:tcPr/>
                </a:tc>
                <a:tc hMerge="1">
                  <a:txBody>
                    <a:bodyPr/>
                    <a:lstStyle/>
                    <a:p>
                      <a:endParaRPr lang="en-US">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87593460"/>
                  </a:ext>
                </a:extLst>
              </a:tr>
              <a:tr h="370840">
                <a:tc>
                  <a:txBody>
                    <a:bodyPr/>
                    <a:lstStyle/>
                    <a:p>
                      <a:endParaRPr lang="en-US">
                        <a:latin typeface="Arial" panose="020B0604020202020204" pitchFamily="34" charset="0"/>
                        <a:cs typeface="Arial" panose="020B0604020202020204" pitchFamily="34" charset="0"/>
                      </a:endParaRPr>
                    </a:p>
                  </a:txBody>
                  <a:tcPr>
                    <a:solidFill>
                      <a:schemeClr val="accent1"/>
                    </a:solidFill>
                  </a:tcPr>
                </a:tc>
                <a:tc>
                  <a:txBody>
                    <a:bodyPr/>
                    <a:lstStyle/>
                    <a:p>
                      <a:pPr marL="0" algn="ctr" defTabSz="914400" rtl="0" eaLnBrk="1" latinLnBrk="0" hangingPunct="1"/>
                      <a:r>
                        <a:rPr lang="en-US" sz="1800" b="1" kern="1200">
                          <a:solidFill>
                            <a:schemeClr val="lt1"/>
                          </a:solidFill>
                          <a:latin typeface="Arial" panose="020B0604020202020204" pitchFamily="34" charset="0"/>
                          <a:ea typeface="+mn-ea"/>
                          <a:cs typeface="Arial" panose="020B0604020202020204" pitchFamily="34" charset="0"/>
                        </a:rPr>
                        <a:t>Key generation</a:t>
                      </a:r>
                    </a:p>
                  </a:txBody>
                  <a:tcPr>
                    <a:solidFill>
                      <a:schemeClr val="accent1"/>
                    </a:solidFill>
                  </a:tcPr>
                </a:tc>
                <a:tc>
                  <a:txBody>
                    <a:bodyPr/>
                    <a:lstStyle/>
                    <a:p>
                      <a:pPr marL="0" algn="ctr" defTabSz="914400" rtl="0" eaLnBrk="1" latinLnBrk="0" hangingPunct="1"/>
                      <a:r>
                        <a:rPr lang="en-US" sz="1800" b="1" kern="1200">
                          <a:solidFill>
                            <a:schemeClr val="lt1"/>
                          </a:solidFill>
                          <a:latin typeface="Arial" panose="020B0604020202020204" pitchFamily="34" charset="0"/>
                          <a:ea typeface="+mn-ea"/>
                          <a:cs typeface="Arial" panose="020B0604020202020204" pitchFamily="34" charset="0"/>
                        </a:rPr>
                        <a:t>Sign</a:t>
                      </a:r>
                    </a:p>
                  </a:txBody>
                  <a:tcPr>
                    <a:solidFill>
                      <a:schemeClr val="accent1"/>
                    </a:solidFill>
                  </a:tcPr>
                </a:tc>
                <a:tc>
                  <a:txBody>
                    <a:bodyPr/>
                    <a:lstStyle/>
                    <a:p>
                      <a:pPr marL="0" algn="ctr" defTabSz="914400" rtl="0" eaLnBrk="1" latinLnBrk="0" hangingPunct="1"/>
                      <a:r>
                        <a:rPr lang="en-US" sz="1800" b="1" kern="1200">
                          <a:solidFill>
                            <a:schemeClr val="lt1"/>
                          </a:solidFill>
                          <a:latin typeface="Arial" panose="020B0604020202020204" pitchFamily="34" charset="0"/>
                          <a:ea typeface="+mn-ea"/>
                          <a:cs typeface="Arial" panose="020B0604020202020204" pitchFamily="34" charset="0"/>
                        </a:rPr>
                        <a:t>Verify</a:t>
                      </a:r>
                    </a:p>
                  </a:txBody>
                  <a:tcPr>
                    <a:solidFill>
                      <a:schemeClr val="accent1"/>
                    </a:solidFill>
                  </a:tcPr>
                </a:tc>
                <a:tc>
                  <a:txBody>
                    <a:bodyPr/>
                    <a:lstStyle/>
                    <a:p>
                      <a:r>
                        <a:rPr lang="en-US" sz="1800" b="1" kern="1200">
                          <a:solidFill>
                            <a:schemeClr val="lt1"/>
                          </a:solidFill>
                          <a:latin typeface="Arial" panose="020B0604020202020204" pitchFamily="34" charset="0"/>
                          <a:ea typeface="+mn-ea"/>
                          <a:cs typeface="Arial" panose="020B0604020202020204" pitchFamily="34" charset="0"/>
                        </a:rPr>
                        <a:t>.text (code)</a:t>
                      </a:r>
                    </a:p>
                  </a:txBody>
                  <a:tcPr>
                    <a:solidFill>
                      <a:schemeClr val="accent1"/>
                    </a:solidFill>
                  </a:tcPr>
                </a:tc>
                <a:tc>
                  <a:txBody>
                    <a:bodyPr/>
                    <a:lstStyle/>
                    <a:p>
                      <a:r>
                        <a:rPr lang="en-US" sz="1800" b="1" kern="1200">
                          <a:solidFill>
                            <a:schemeClr val="lt1"/>
                          </a:solidFill>
                          <a:latin typeface="Arial" panose="020B0604020202020204" pitchFamily="34" charset="0"/>
                          <a:ea typeface="+mn-ea"/>
                          <a:cs typeface="Arial" panose="020B0604020202020204" pitchFamily="34" charset="0"/>
                        </a:rPr>
                        <a:t>.</a:t>
                      </a:r>
                      <a:r>
                        <a:rPr lang="en-US" sz="1800" b="1" kern="1200" err="1">
                          <a:solidFill>
                            <a:schemeClr val="lt1"/>
                          </a:solidFill>
                          <a:latin typeface="Arial" panose="020B0604020202020204" pitchFamily="34" charset="0"/>
                          <a:ea typeface="+mn-ea"/>
                          <a:cs typeface="Arial" panose="020B0604020202020204" pitchFamily="34" charset="0"/>
                        </a:rPr>
                        <a:t>bss</a:t>
                      </a:r>
                      <a:r>
                        <a:rPr lang="en-US" sz="1800" b="1" kern="1200">
                          <a:solidFill>
                            <a:schemeClr val="lt1"/>
                          </a:solidFill>
                          <a:latin typeface="Arial" panose="020B0604020202020204" pitchFamily="34" charset="0"/>
                          <a:ea typeface="+mn-ea"/>
                          <a:cs typeface="Arial" panose="020B0604020202020204" pitchFamily="34" charset="0"/>
                        </a:rPr>
                        <a:t> (heap)</a:t>
                      </a:r>
                    </a:p>
                  </a:txBody>
                  <a:tcPr>
                    <a:solidFill>
                      <a:schemeClr val="accent1"/>
                    </a:solidFill>
                  </a:tcPr>
                </a:tc>
                <a:extLst>
                  <a:ext uri="{0D108BD9-81ED-4DB2-BD59-A6C34878D82A}">
                    <a16:rowId xmlns:a16="http://schemas.microsoft.com/office/drawing/2014/main" val="1982392499"/>
                  </a:ext>
                </a:extLst>
              </a:tr>
              <a:tr h="370840">
                <a:tc>
                  <a:txBody>
                    <a:bodyPr/>
                    <a:lstStyle/>
                    <a:p>
                      <a:r>
                        <a:rPr lang="en-US">
                          <a:latin typeface="Times New Roman" panose="02020603050405020304" pitchFamily="18" charset="0"/>
                          <a:cs typeface="Times New Roman" panose="02020603050405020304" pitchFamily="18" charset="0"/>
                        </a:rPr>
                        <a:t>Dilithium2</a:t>
                      </a:r>
                    </a:p>
                  </a:txBody>
                  <a:tcPr/>
                </a:tc>
                <a:tc>
                  <a:txBody>
                    <a:bodyPr/>
                    <a:lstStyle/>
                    <a:p>
                      <a:pPr algn="r"/>
                      <a:r>
                        <a:rPr lang="en-US">
                          <a:latin typeface="Times New Roman" panose="02020603050405020304" pitchFamily="18" charset="0"/>
                          <a:cs typeface="Times New Roman" panose="02020603050405020304" pitchFamily="18" charset="0"/>
                        </a:rPr>
                        <a:t>38,276</a:t>
                      </a:r>
                    </a:p>
                  </a:txBody>
                  <a:tcPr/>
                </a:tc>
                <a:tc>
                  <a:txBody>
                    <a:bodyPr/>
                    <a:lstStyle/>
                    <a:p>
                      <a:pPr algn="r"/>
                      <a:r>
                        <a:rPr lang="en-US">
                          <a:latin typeface="Times New Roman" panose="02020603050405020304" pitchFamily="18" charset="0"/>
                          <a:cs typeface="Times New Roman" panose="02020603050405020304" pitchFamily="18" charset="0"/>
                        </a:rPr>
                        <a:t>51,900</a:t>
                      </a:r>
                    </a:p>
                  </a:txBody>
                  <a:tcPr/>
                </a:tc>
                <a:tc>
                  <a:txBody>
                    <a:bodyPr/>
                    <a:lstStyle/>
                    <a:p>
                      <a:pPr algn="r"/>
                      <a:r>
                        <a:rPr lang="en-US">
                          <a:latin typeface="Times New Roman" panose="02020603050405020304" pitchFamily="18" charset="0"/>
                          <a:cs typeface="Times New Roman" panose="02020603050405020304" pitchFamily="18" charset="0"/>
                        </a:rPr>
                        <a:t>36,188</a:t>
                      </a:r>
                    </a:p>
                  </a:txBody>
                  <a:tcPr/>
                </a:tc>
                <a:tc>
                  <a:txBody>
                    <a:bodyPr/>
                    <a:lstStyle/>
                    <a:p>
                      <a:pPr algn="r"/>
                      <a:r>
                        <a:rPr lang="en-US">
                          <a:latin typeface="Times New Roman" panose="02020603050405020304" pitchFamily="18" charset="0"/>
                          <a:cs typeface="Times New Roman" panose="02020603050405020304" pitchFamily="18" charset="0"/>
                        </a:rPr>
                        <a:t>10,566</a:t>
                      </a:r>
                    </a:p>
                  </a:txBody>
                  <a:tcPr/>
                </a:tc>
                <a:tc>
                  <a:txBody>
                    <a:bodyPr/>
                    <a:lstStyle/>
                    <a:p>
                      <a:pPr algn="r"/>
                      <a:r>
                        <a:rPr lang="en-US">
                          <a:latin typeface="Times New Roman" panose="02020603050405020304" pitchFamily="18" charset="0"/>
                          <a:cs typeface="Times New Roman" panose="02020603050405020304" pitchFamily="18" charset="0"/>
                        </a:rPr>
                        <a:t>0</a:t>
                      </a:r>
                    </a:p>
                  </a:txBody>
                  <a:tcPr/>
                </a:tc>
                <a:extLst>
                  <a:ext uri="{0D108BD9-81ED-4DB2-BD59-A6C34878D82A}">
                    <a16:rowId xmlns:a16="http://schemas.microsoft.com/office/drawing/2014/main" val="70408892"/>
                  </a:ext>
                </a:extLst>
              </a:tr>
              <a:tr h="370840">
                <a:tc>
                  <a:txBody>
                    <a:bodyPr/>
                    <a:lstStyle/>
                    <a:p>
                      <a:r>
                        <a:rPr lang="en-US">
                          <a:latin typeface="Times New Roman" panose="02020603050405020304" pitchFamily="18" charset="0"/>
                          <a:cs typeface="Times New Roman" panose="02020603050405020304" pitchFamily="18" charset="0"/>
                        </a:rPr>
                        <a:t>Falcon512-dyn</a:t>
                      </a:r>
                    </a:p>
                  </a:txBody>
                  <a:tcPr/>
                </a:tc>
                <a:tc>
                  <a:txBody>
                    <a:bodyPr/>
                    <a:lstStyle/>
                    <a:p>
                      <a:pPr algn="r"/>
                      <a:r>
                        <a:rPr lang="en-US">
                          <a:latin typeface="Times New Roman" panose="02020603050405020304" pitchFamily="18" charset="0"/>
                          <a:cs typeface="Times New Roman" panose="02020603050405020304" pitchFamily="18" charset="0"/>
                        </a:rPr>
                        <a:t>1,488</a:t>
                      </a:r>
                    </a:p>
                  </a:txBody>
                  <a:tcPr/>
                </a:tc>
                <a:tc>
                  <a:txBody>
                    <a:bodyPr/>
                    <a:lstStyle/>
                    <a:p>
                      <a:pPr algn="r"/>
                      <a:r>
                        <a:rPr lang="en-US">
                          <a:latin typeface="Times New Roman" panose="02020603050405020304" pitchFamily="18" charset="0"/>
                          <a:cs typeface="Times New Roman" panose="02020603050405020304" pitchFamily="18" charset="0"/>
                        </a:rPr>
                        <a:t>2,592</a:t>
                      </a:r>
                    </a:p>
                  </a:txBody>
                  <a:tcPr/>
                </a:tc>
                <a:tc>
                  <a:txBody>
                    <a:bodyPr/>
                    <a:lstStyle/>
                    <a:p>
                      <a:pPr algn="r"/>
                      <a:r>
                        <a:rPr lang="en-US">
                          <a:latin typeface="Times New Roman" panose="02020603050405020304" pitchFamily="18" charset="0"/>
                          <a:cs typeface="Times New Roman" panose="02020603050405020304" pitchFamily="18" charset="0"/>
                        </a:rPr>
                        <a:t>388</a:t>
                      </a:r>
                    </a:p>
                  </a:txBody>
                  <a:tcPr/>
                </a:tc>
                <a:tc>
                  <a:txBody>
                    <a:bodyPr/>
                    <a:lstStyle/>
                    <a:p>
                      <a:pPr algn="r"/>
                      <a:r>
                        <a:rPr lang="en-US">
                          <a:latin typeface="Times New Roman" panose="02020603050405020304" pitchFamily="18" charset="0"/>
                          <a:cs typeface="Times New Roman" panose="02020603050405020304" pitchFamily="18" charset="0"/>
                        </a:rPr>
                        <a:t>81,265</a:t>
                      </a:r>
                    </a:p>
                  </a:txBody>
                  <a:tcPr/>
                </a:tc>
                <a:tc>
                  <a:txBody>
                    <a:bodyPr/>
                    <a:lstStyle/>
                    <a:p>
                      <a:pPr algn="r"/>
                      <a:r>
                        <a:rPr lang="en-US">
                          <a:latin typeface="Times New Roman" panose="02020603050405020304" pitchFamily="18" charset="0"/>
                          <a:cs typeface="Times New Roman" panose="02020603050405020304" pitchFamily="18" charset="0"/>
                        </a:rPr>
                        <a:t>39,936</a:t>
                      </a:r>
                    </a:p>
                  </a:txBody>
                  <a:tcPr/>
                </a:tc>
                <a:extLst>
                  <a:ext uri="{0D108BD9-81ED-4DB2-BD59-A6C34878D82A}">
                    <a16:rowId xmlns:a16="http://schemas.microsoft.com/office/drawing/2014/main" val="2745083315"/>
                  </a:ext>
                </a:extLst>
              </a:tr>
              <a:tr h="370840">
                <a:tc>
                  <a:txBody>
                    <a:bodyPr/>
                    <a:lstStyle/>
                    <a:p>
                      <a:r>
                        <a:rPr lang="en-US">
                          <a:latin typeface="Times New Roman" panose="02020603050405020304" pitchFamily="18" charset="0"/>
                          <a:cs typeface="Times New Roman" panose="02020603050405020304" pitchFamily="18" charset="0"/>
                        </a:rPr>
                        <a:t>Falcon512-tree</a:t>
                      </a:r>
                    </a:p>
                  </a:txBody>
                  <a:tcPr/>
                </a:tc>
                <a:tc>
                  <a:txBody>
                    <a:bodyPr/>
                    <a:lstStyle/>
                    <a:p>
                      <a:pPr algn="r"/>
                      <a:r>
                        <a:rPr lang="en-US">
                          <a:latin typeface="Times New Roman" panose="02020603050405020304" pitchFamily="18" charset="0"/>
                          <a:cs typeface="Times New Roman" panose="02020603050405020304" pitchFamily="18" charset="0"/>
                        </a:rPr>
                        <a:t>1,480</a:t>
                      </a:r>
                    </a:p>
                  </a:txBody>
                  <a:tcPr/>
                </a:tc>
                <a:tc>
                  <a:txBody>
                    <a:bodyPr/>
                    <a:lstStyle/>
                    <a:p>
                      <a:pPr algn="r"/>
                      <a:r>
                        <a:rPr lang="en-US">
                          <a:latin typeface="Times New Roman" panose="02020603050405020304" pitchFamily="18" charset="0"/>
                          <a:cs typeface="Times New Roman" panose="02020603050405020304" pitchFamily="18" charset="0"/>
                        </a:rPr>
                        <a:t>2,776</a:t>
                      </a:r>
                    </a:p>
                  </a:txBody>
                  <a:tcPr/>
                </a:tc>
                <a:tc>
                  <a:txBody>
                    <a:bodyPr/>
                    <a:lstStyle/>
                    <a:p>
                      <a:pPr algn="r"/>
                      <a:r>
                        <a:rPr lang="en-US">
                          <a:latin typeface="Times New Roman" panose="02020603050405020304" pitchFamily="18" charset="0"/>
                          <a:cs typeface="Times New Roman" panose="02020603050405020304" pitchFamily="18" charset="0"/>
                        </a:rPr>
                        <a:t>388</a:t>
                      </a:r>
                    </a:p>
                  </a:txBody>
                  <a:tcPr/>
                </a:tc>
                <a:tc>
                  <a:txBody>
                    <a:bodyPr/>
                    <a:lstStyle/>
                    <a:p>
                      <a:pPr algn="r"/>
                      <a:r>
                        <a:rPr lang="en-US">
                          <a:latin typeface="Times New Roman" panose="02020603050405020304" pitchFamily="18" charset="0"/>
                          <a:cs typeface="Times New Roman" panose="02020603050405020304" pitchFamily="18" charset="0"/>
                        </a:rPr>
                        <a:t>81,005</a:t>
                      </a:r>
                    </a:p>
                  </a:txBody>
                  <a:tcPr/>
                </a:tc>
                <a:tc>
                  <a:txBody>
                    <a:bodyPr/>
                    <a:lstStyle/>
                    <a:p>
                      <a:pPr algn="r"/>
                      <a:r>
                        <a:rPr lang="en-US">
                          <a:latin typeface="Times New Roman" panose="02020603050405020304" pitchFamily="18" charset="0"/>
                          <a:cs typeface="Times New Roman" panose="02020603050405020304" pitchFamily="18" charset="0"/>
                        </a:rPr>
                        <a:t>27,648</a:t>
                      </a:r>
                    </a:p>
                  </a:txBody>
                  <a:tcPr/>
                </a:tc>
                <a:extLst>
                  <a:ext uri="{0D108BD9-81ED-4DB2-BD59-A6C34878D82A}">
                    <a16:rowId xmlns:a16="http://schemas.microsoft.com/office/drawing/2014/main" val="2512099856"/>
                  </a:ext>
                </a:extLst>
              </a:tr>
              <a:tr h="134420">
                <a:tc>
                  <a:txBody>
                    <a:bodyPr/>
                    <a:lstStyle/>
                    <a:p>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80382940"/>
                  </a:ext>
                </a:extLst>
              </a:tr>
              <a:tr h="370840">
                <a:tc>
                  <a:txBody>
                    <a:bodyPr/>
                    <a:lstStyle/>
                    <a:p>
                      <a:r>
                        <a:rPr lang="en-US">
                          <a:latin typeface="Times New Roman" panose="02020603050405020304" pitchFamily="18" charset="0"/>
                          <a:cs typeface="Times New Roman" panose="02020603050405020304" pitchFamily="18" charset="0"/>
                        </a:rPr>
                        <a:t>Dilithium3</a:t>
                      </a:r>
                    </a:p>
                  </a:txBody>
                  <a:tcPr/>
                </a:tc>
                <a:tc>
                  <a:txBody>
                    <a:bodyPr/>
                    <a:lstStyle/>
                    <a:p>
                      <a:pPr algn="r"/>
                      <a:r>
                        <a:rPr lang="en-US">
                          <a:latin typeface="Times New Roman" panose="02020603050405020304" pitchFamily="18" charset="0"/>
                          <a:cs typeface="Times New Roman" panose="02020603050405020304" pitchFamily="18" charset="0"/>
                        </a:rPr>
                        <a:t>60,804</a:t>
                      </a:r>
                    </a:p>
                  </a:txBody>
                  <a:tcPr/>
                </a:tc>
                <a:tc>
                  <a:txBody>
                    <a:bodyPr/>
                    <a:lstStyle/>
                    <a:p>
                      <a:pPr algn="r"/>
                      <a:r>
                        <a:rPr lang="en-US">
                          <a:latin typeface="Times New Roman" panose="02020603050405020304" pitchFamily="18" charset="0"/>
                          <a:cs typeface="Times New Roman" panose="02020603050405020304" pitchFamily="18" charset="0"/>
                        </a:rPr>
                        <a:t>79,548</a:t>
                      </a:r>
                    </a:p>
                  </a:txBody>
                  <a:tcPr/>
                </a:tc>
                <a:tc>
                  <a:txBody>
                    <a:bodyPr/>
                    <a:lstStyle/>
                    <a:p>
                      <a:pPr algn="r"/>
                      <a:r>
                        <a:rPr lang="en-US">
                          <a:latin typeface="Times New Roman" panose="02020603050405020304" pitchFamily="18" charset="0"/>
                          <a:cs typeface="Times New Roman" panose="02020603050405020304" pitchFamily="18" charset="0"/>
                        </a:rPr>
                        <a:t>57,692</a:t>
                      </a:r>
                    </a:p>
                  </a:txBody>
                  <a:tcPr/>
                </a:tc>
                <a:tc>
                  <a:txBody>
                    <a:bodyPr/>
                    <a:lstStyle/>
                    <a:p>
                      <a:pPr algn="r"/>
                      <a:r>
                        <a:rPr lang="en-US">
                          <a:latin typeface="Times New Roman" panose="02020603050405020304" pitchFamily="18" charset="0"/>
                          <a:cs typeface="Times New Roman" panose="02020603050405020304" pitchFamily="18" charset="0"/>
                        </a:rPr>
                        <a:t>10,076</a:t>
                      </a:r>
                    </a:p>
                  </a:txBody>
                  <a:tcPr/>
                </a:tc>
                <a:tc>
                  <a:txBody>
                    <a:bodyPr/>
                    <a:lstStyle/>
                    <a:p>
                      <a:pPr algn="r"/>
                      <a:r>
                        <a:rPr lang="en-US">
                          <a:latin typeface="Times New Roman" panose="02020603050405020304" pitchFamily="18" charset="0"/>
                          <a:cs typeface="Times New Roman" panose="02020603050405020304" pitchFamily="18" charset="0"/>
                        </a:rPr>
                        <a:t>0</a:t>
                      </a:r>
                    </a:p>
                  </a:txBody>
                  <a:tcPr/>
                </a:tc>
                <a:extLst>
                  <a:ext uri="{0D108BD9-81ED-4DB2-BD59-A6C34878D82A}">
                    <a16:rowId xmlns:a16="http://schemas.microsoft.com/office/drawing/2014/main" val="966295411"/>
                  </a:ext>
                </a:extLst>
              </a:tr>
              <a:tr h="118832">
                <a:tc>
                  <a:txBody>
                    <a:bodyPr/>
                    <a:lstStyle/>
                    <a:p>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71089520"/>
                  </a:ext>
                </a:extLst>
              </a:tr>
              <a:tr h="370840">
                <a:tc>
                  <a:txBody>
                    <a:bodyPr/>
                    <a:lstStyle/>
                    <a:p>
                      <a:r>
                        <a:rPr lang="en-US">
                          <a:latin typeface="Times New Roman" panose="02020603050405020304" pitchFamily="18" charset="0"/>
                          <a:cs typeface="Times New Roman" panose="02020603050405020304" pitchFamily="18" charset="0"/>
                        </a:rPr>
                        <a:t>Falcon1024-dyn</a:t>
                      </a:r>
                    </a:p>
                  </a:txBody>
                  <a:tcPr/>
                </a:tc>
                <a:tc>
                  <a:txBody>
                    <a:bodyPr/>
                    <a:lstStyle/>
                    <a:p>
                      <a:pPr algn="r"/>
                      <a:r>
                        <a:rPr lang="en-US">
                          <a:latin typeface="Times New Roman" panose="02020603050405020304" pitchFamily="18" charset="0"/>
                          <a:cs typeface="Times New Roman" panose="02020603050405020304" pitchFamily="18" charset="0"/>
                        </a:rPr>
                        <a:t>1,488</a:t>
                      </a:r>
                    </a:p>
                  </a:txBody>
                  <a:tcPr/>
                </a:tc>
                <a:tc>
                  <a:txBody>
                    <a:bodyPr/>
                    <a:lstStyle/>
                    <a:p>
                      <a:pPr algn="r"/>
                      <a:r>
                        <a:rPr lang="en-US">
                          <a:latin typeface="Times New Roman" panose="02020603050405020304" pitchFamily="18" charset="0"/>
                          <a:cs typeface="Times New Roman" panose="02020603050405020304" pitchFamily="18" charset="0"/>
                        </a:rPr>
                        <a:t>2,568</a:t>
                      </a:r>
                    </a:p>
                  </a:txBody>
                  <a:tcPr/>
                </a:tc>
                <a:tc>
                  <a:txBody>
                    <a:bodyPr/>
                    <a:lstStyle/>
                    <a:p>
                      <a:pPr algn="r"/>
                      <a:r>
                        <a:rPr lang="en-US">
                          <a:latin typeface="Times New Roman" panose="02020603050405020304" pitchFamily="18" charset="0"/>
                          <a:cs typeface="Times New Roman" panose="02020603050405020304" pitchFamily="18" charset="0"/>
                        </a:rPr>
                        <a:t>496</a:t>
                      </a:r>
                    </a:p>
                  </a:txBody>
                  <a:tcPr/>
                </a:tc>
                <a:tc>
                  <a:txBody>
                    <a:bodyPr/>
                    <a:lstStyle/>
                    <a:p>
                      <a:pPr algn="r"/>
                      <a:r>
                        <a:rPr lang="en-US">
                          <a:latin typeface="Times New Roman" panose="02020603050405020304" pitchFamily="18" charset="0"/>
                          <a:cs typeface="Times New Roman" panose="02020603050405020304" pitchFamily="18" charset="0"/>
                        </a:rPr>
                        <a:t>81,265</a:t>
                      </a:r>
                    </a:p>
                  </a:txBody>
                  <a:tcPr/>
                </a:tc>
                <a:tc>
                  <a:txBody>
                    <a:bodyPr/>
                    <a:lstStyle/>
                    <a:p>
                      <a:pPr algn="r"/>
                      <a:r>
                        <a:rPr lang="en-US">
                          <a:latin typeface="Times New Roman" panose="02020603050405020304" pitchFamily="18" charset="0"/>
                          <a:cs typeface="Times New Roman" panose="02020603050405020304" pitchFamily="18" charset="0"/>
                        </a:rPr>
                        <a:t>79,872</a:t>
                      </a:r>
                    </a:p>
                  </a:txBody>
                  <a:tcPr/>
                </a:tc>
                <a:extLst>
                  <a:ext uri="{0D108BD9-81ED-4DB2-BD59-A6C34878D82A}">
                    <a16:rowId xmlns:a16="http://schemas.microsoft.com/office/drawing/2014/main" val="4258444176"/>
                  </a:ext>
                </a:extLst>
              </a:tr>
            </a:tbl>
          </a:graphicData>
        </a:graphic>
      </p:graphicFrame>
    </p:spTree>
    <p:extLst>
      <p:ext uri="{BB962C8B-B14F-4D97-AF65-F5344CB8AC3E}">
        <p14:creationId xmlns:p14="http://schemas.microsoft.com/office/powerpoint/2010/main" val="1239398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D8A9-AAF4-774A-A0DF-0CA8F146DA96}"/>
              </a:ext>
            </a:extLst>
          </p:cNvPr>
          <p:cNvSpPr>
            <a:spLocks noGrp="1"/>
          </p:cNvSpPr>
          <p:nvPr>
            <p:ph type="title"/>
          </p:nvPr>
        </p:nvSpPr>
        <p:spPr/>
        <p:txBody>
          <a:bodyPr/>
          <a:lstStyle/>
          <a:p>
            <a:r>
              <a:rPr lang="en-US"/>
              <a:t>Verification on M3</a:t>
            </a:r>
          </a:p>
        </p:txBody>
      </p:sp>
      <p:graphicFrame>
        <p:nvGraphicFramePr>
          <p:cNvPr id="4" name="Table 4">
            <a:extLst>
              <a:ext uri="{FF2B5EF4-FFF2-40B4-BE49-F238E27FC236}">
                <a16:creationId xmlns:a16="http://schemas.microsoft.com/office/drawing/2014/main" id="{BA1D1A3A-E42F-8446-B7BB-14EC495A8C90}"/>
              </a:ext>
            </a:extLst>
          </p:cNvPr>
          <p:cNvGraphicFramePr>
            <a:graphicFrameLocks noGrp="1"/>
          </p:cNvGraphicFramePr>
          <p:nvPr>
            <p:ph idx="1"/>
            <p:extLst>
              <p:ext uri="{D42A27DB-BD31-4B8C-83A1-F6EECF244321}">
                <p14:modId xmlns:p14="http://schemas.microsoft.com/office/powerpoint/2010/main" val="2618338149"/>
              </p:ext>
            </p:extLst>
          </p:nvPr>
        </p:nvGraphicFramePr>
        <p:xfrm>
          <a:off x="2640875" y="2674711"/>
          <a:ext cx="6659879" cy="1752600"/>
        </p:xfrm>
        <a:graphic>
          <a:graphicData uri="http://schemas.openxmlformats.org/drawingml/2006/table">
            <a:tbl>
              <a:tblPr firstRow="1" bandRow="1">
                <a:tableStyleId>{5C22544A-7EE6-4342-B048-85BDC9FD1C3A}</a:tableStyleId>
              </a:tblPr>
              <a:tblGrid>
                <a:gridCol w="1470047">
                  <a:extLst>
                    <a:ext uri="{9D8B030D-6E8A-4147-A177-3AD203B41FA5}">
                      <a16:colId xmlns:a16="http://schemas.microsoft.com/office/drawing/2014/main" val="431129426"/>
                    </a:ext>
                  </a:extLst>
                </a:gridCol>
                <a:gridCol w="892153">
                  <a:extLst>
                    <a:ext uri="{9D8B030D-6E8A-4147-A177-3AD203B41FA5}">
                      <a16:colId xmlns:a16="http://schemas.microsoft.com/office/drawing/2014/main" val="1997073727"/>
                    </a:ext>
                  </a:extLst>
                </a:gridCol>
                <a:gridCol w="796834">
                  <a:extLst>
                    <a:ext uri="{9D8B030D-6E8A-4147-A177-3AD203B41FA5}">
                      <a16:colId xmlns:a16="http://schemas.microsoft.com/office/drawing/2014/main" val="2790849417"/>
                    </a:ext>
                  </a:extLst>
                </a:gridCol>
                <a:gridCol w="953589">
                  <a:extLst>
                    <a:ext uri="{9D8B030D-6E8A-4147-A177-3AD203B41FA5}">
                      <a16:colId xmlns:a16="http://schemas.microsoft.com/office/drawing/2014/main" val="4112106646"/>
                    </a:ext>
                  </a:extLst>
                </a:gridCol>
                <a:gridCol w="940526">
                  <a:extLst>
                    <a:ext uri="{9D8B030D-6E8A-4147-A177-3AD203B41FA5}">
                      <a16:colId xmlns:a16="http://schemas.microsoft.com/office/drawing/2014/main" val="2386951292"/>
                    </a:ext>
                  </a:extLst>
                </a:gridCol>
                <a:gridCol w="796834">
                  <a:extLst>
                    <a:ext uri="{9D8B030D-6E8A-4147-A177-3AD203B41FA5}">
                      <a16:colId xmlns:a16="http://schemas.microsoft.com/office/drawing/2014/main" val="3011264943"/>
                    </a:ext>
                  </a:extLst>
                </a:gridCol>
                <a:gridCol w="809896">
                  <a:extLst>
                    <a:ext uri="{9D8B030D-6E8A-4147-A177-3AD203B41FA5}">
                      <a16:colId xmlns:a16="http://schemas.microsoft.com/office/drawing/2014/main" val="645099100"/>
                    </a:ext>
                  </a:extLst>
                </a:gridCol>
              </a:tblGrid>
              <a:tr h="370840">
                <a:tc>
                  <a:txBody>
                    <a:bodyPr/>
                    <a:lstStyle/>
                    <a:p>
                      <a:endParaRPr lang="en-US">
                        <a:latin typeface="Arial" panose="020B0604020202020204" pitchFamily="34" charset="0"/>
                        <a:cs typeface="Arial" panose="020B0604020202020204" pitchFamily="34" charset="0"/>
                      </a:endParaRPr>
                    </a:p>
                  </a:txBody>
                  <a:tcPr>
                    <a:solidFill>
                      <a:schemeClr val="accent1"/>
                    </a:solidFill>
                  </a:tcPr>
                </a:tc>
                <a:tc>
                  <a:txBody>
                    <a:bodyPr/>
                    <a:lstStyle/>
                    <a:p>
                      <a:pPr marL="0" algn="ctr" defTabSz="914400" rtl="0" eaLnBrk="1" latinLnBrk="0" hangingPunct="1"/>
                      <a:endParaRPr lang="en-US" sz="1800" b="1" kern="1200">
                        <a:solidFill>
                          <a:schemeClr val="lt1"/>
                        </a:solidFill>
                        <a:latin typeface="Arial" panose="020B0604020202020204" pitchFamily="34" charset="0"/>
                        <a:ea typeface="+mn-ea"/>
                        <a:cs typeface="Arial" panose="020B0604020202020204" pitchFamily="34" charset="0"/>
                      </a:endParaRPr>
                    </a:p>
                  </a:txBody>
                  <a:tcPr>
                    <a:solidFill>
                      <a:schemeClr val="accent1"/>
                    </a:solidFill>
                  </a:tcPr>
                </a:tc>
                <a:tc gridSpan="4">
                  <a:txBody>
                    <a:bodyPr/>
                    <a:lstStyle/>
                    <a:p>
                      <a:pPr marL="0" algn="ctr" defTabSz="914400" rtl="0" eaLnBrk="1" latinLnBrk="0" hangingPunct="1"/>
                      <a:r>
                        <a:rPr lang="en-US" sz="1800" b="1" kern="1200">
                          <a:solidFill>
                            <a:schemeClr val="lt1"/>
                          </a:solidFill>
                          <a:latin typeface="Arial" panose="020B0604020202020204" pitchFamily="34" charset="0"/>
                          <a:ea typeface="+mn-ea"/>
                          <a:cs typeface="Arial" panose="020B0604020202020204" pitchFamily="34" charset="0"/>
                        </a:rPr>
                        <a:t>memory</a:t>
                      </a:r>
                    </a:p>
                  </a:txBody>
                  <a:tcPr>
                    <a:solidFill>
                      <a:schemeClr val="accent1"/>
                    </a:solidFill>
                  </a:tcPr>
                </a:tc>
                <a:tc hMerge="1">
                  <a:txBody>
                    <a:bodyPr/>
                    <a:lstStyle/>
                    <a:p>
                      <a:pPr marL="0" algn="ctr" defTabSz="914400" rtl="0" eaLnBrk="1" latinLnBrk="0" hangingPunct="1"/>
                      <a:endParaRPr lang="en-US" sz="1800" b="1" kern="1200">
                        <a:solidFill>
                          <a:schemeClr val="lt1"/>
                        </a:solidFill>
                        <a:latin typeface="Arial" panose="020B0604020202020204" pitchFamily="34" charset="0"/>
                        <a:ea typeface="+mn-ea"/>
                        <a:cs typeface="Arial" panose="020B0604020202020204" pitchFamily="34" charset="0"/>
                      </a:endParaRPr>
                    </a:p>
                  </a:txBody>
                  <a:tcPr>
                    <a:solidFill>
                      <a:schemeClr val="accent1"/>
                    </a:solidFill>
                  </a:tcPr>
                </a:tc>
                <a:tc hMerge="1">
                  <a:txBody>
                    <a:bodyPr/>
                    <a:lstStyle/>
                    <a:p>
                      <a:endParaRPr lang="en-US" sz="1800" b="1" kern="1200">
                        <a:solidFill>
                          <a:schemeClr val="lt1"/>
                        </a:solidFill>
                        <a:latin typeface="Arial" panose="020B0604020202020204" pitchFamily="34" charset="0"/>
                        <a:ea typeface="+mn-ea"/>
                        <a:cs typeface="Arial" panose="020B0604020202020204" pitchFamily="34" charset="0"/>
                      </a:endParaRPr>
                    </a:p>
                  </a:txBody>
                  <a:tcPr>
                    <a:solidFill>
                      <a:schemeClr val="accent1"/>
                    </a:solidFill>
                  </a:tcPr>
                </a:tc>
                <a:tc hMerge="1">
                  <a:txBody>
                    <a:bodyPr/>
                    <a:lstStyle/>
                    <a:p>
                      <a:endParaRPr lang="en-US" sz="1800" b="1" kern="1200">
                        <a:solidFill>
                          <a:schemeClr val="lt1"/>
                        </a:solidFill>
                        <a:latin typeface="Arial" panose="020B0604020202020204" pitchFamily="34" charset="0"/>
                        <a:ea typeface="+mn-ea"/>
                        <a:cs typeface="Arial" panose="020B0604020202020204" pitchFamily="34" charset="0"/>
                      </a:endParaRPr>
                    </a:p>
                  </a:txBody>
                  <a:tcPr>
                    <a:solidFill>
                      <a:schemeClr val="accent1"/>
                    </a:solidFill>
                  </a:tcPr>
                </a:tc>
                <a:tc>
                  <a:txBody>
                    <a:bodyPr/>
                    <a:lstStyle/>
                    <a:p>
                      <a:r>
                        <a:rPr lang="en-US" sz="1800" b="1" kern="1200">
                          <a:solidFill>
                            <a:schemeClr val="lt1"/>
                          </a:solidFill>
                          <a:latin typeface="Arial" panose="020B0604020202020204" pitchFamily="34" charset="0"/>
                          <a:ea typeface="+mn-ea"/>
                          <a:cs typeface="Arial" panose="020B0604020202020204" pitchFamily="34" charset="0"/>
                        </a:rPr>
                        <a:t>code</a:t>
                      </a:r>
                    </a:p>
                  </a:txBody>
                  <a:tcPr>
                    <a:solidFill>
                      <a:schemeClr val="accent1"/>
                    </a:solidFill>
                  </a:tcPr>
                </a:tc>
                <a:extLst>
                  <a:ext uri="{0D108BD9-81ED-4DB2-BD59-A6C34878D82A}">
                    <a16:rowId xmlns:a16="http://schemas.microsoft.com/office/drawing/2014/main" val="2967687887"/>
                  </a:ext>
                </a:extLst>
              </a:tr>
              <a:tr h="370840">
                <a:tc>
                  <a:txBody>
                    <a:bodyPr/>
                    <a:lstStyle/>
                    <a:p>
                      <a:endParaRPr lang="en-US">
                        <a:latin typeface="Arial" panose="020B0604020202020204" pitchFamily="34" charset="0"/>
                        <a:cs typeface="Arial" panose="020B0604020202020204" pitchFamily="34" charset="0"/>
                      </a:endParaRPr>
                    </a:p>
                  </a:txBody>
                  <a:tcPr>
                    <a:solidFill>
                      <a:schemeClr val="accent1"/>
                    </a:solidFill>
                  </a:tcPr>
                </a:tc>
                <a:tc>
                  <a:txBody>
                    <a:bodyPr/>
                    <a:lstStyle/>
                    <a:p>
                      <a:pPr marL="0" algn="ctr" defTabSz="914400" rtl="0" eaLnBrk="1" latinLnBrk="0" hangingPunct="1"/>
                      <a:r>
                        <a:rPr lang="en-US" sz="1800" b="1" kern="1200">
                          <a:solidFill>
                            <a:schemeClr val="lt1"/>
                          </a:solidFill>
                          <a:latin typeface="Arial" panose="020B0604020202020204" pitchFamily="34" charset="0"/>
                          <a:ea typeface="+mn-ea"/>
                          <a:cs typeface="Arial" panose="020B0604020202020204" pitchFamily="34" charset="0"/>
                        </a:rPr>
                        <a:t>Time [</a:t>
                      </a:r>
                      <a:r>
                        <a:rPr lang="en-US" sz="1800" b="1" kern="1200" err="1">
                          <a:solidFill>
                            <a:schemeClr val="lt1"/>
                          </a:solidFill>
                          <a:latin typeface="Arial" panose="020B0604020202020204" pitchFamily="34" charset="0"/>
                          <a:ea typeface="+mn-ea"/>
                          <a:cs typeface="Arial" panose="020B0604020202020204" pitchFamily="34" charset="0"/>
                        </a:rPr>
                        <a:t>kcc</a:t>
                      </a:r>
                      <a:r>
                        <a:rPr lang="en-US" sz="1800" b="1" kern="1200">
                          <a:solidFill>
                            <a:schemeClr val="lt1"/>
                          </a:solidFill>
                          <a:latin typeface="Arial" panose="020B0604020202020204" pitchFamily="34" charset="0"/>
                          <a:ea typeface="+mn-ea"/>
                          <a:cs typeface="Arial" panose="020B0604020202020204" pitchFamily="34" charset="0"/>
                        </a:rPr>
                        <a:t>]</a:t>
                      </a:r>
                    </a:p>
                  </a:txBody>
                  <a:tcPr>
                    <a:solidFill>
                      <a:schemeClr val="accent1"/>
                    </a:solidFill>
                  </a:tcPr>
                </a:tc>
                <a:tc>
                  <a:txBody>
                    <a:bodyPr/>
                    <a:lstStyle/>
                    <a:p>
                      <a:pPr marL="0" algn="ctr" defTabSz="914400" rtl="0" eaLnBrk="1" latinLnBrk="0" hangingPunct="1"/>
                      <a:r>
                        <a:rPr lang="en-US" sz="1800" b="1" kern="1200">
                          <a:solidFill>
                            <a:schemeClr val="lt1"/>
                          </a:solidFill>
                          <a:latin typeface="Arial" panose="020B0604020202020204" pitchFamily="34" charset="0"/>
                          <a:ea typeface="+mn-ea"/>
                          <a:cs typeface="Arial" panose="020B0604020202020204" pitchFamily="34" charset="0"/>
                        </a:rPr>
                        <a:t>total</a:t>
                      </a:r>
                    </a:p>
                  </a:txBody>
                  <a:tcPr>
                    <a:solidFill>
                      <a:schemeClr val="accent1"/>
                    </a:solidFill>
                  </a:tcPr>
                </a:tc>
                <a:tc>
                  <a:txBody>
                    <a:bodyPr/>
                    <a:lstStyle/>
                    <a:p>
                      <a:pPr marL="0" algn="ctr" defTabSz="914400" rtl="0" eaLnBrk="1" latinLnBrk="0" hangingPunct="1"/>
                      <a:r>
                        <a:rPr lang="en-US" sz="1800" b="1" kern="1200">
                          <a:solidFill>
                            <a:schemeClr val="lt1"/>
                          </a:solidFill>
                          <a:latin typeface="Arial" panose="020B0604020202020204" pitchFamily="34" charset="0"/>
                          <a:ea typeface="+mn-ea"/>
                          <a:cs typeface="Arial" panose="020B0604020202020204" pitchFamily="34" charset="0"/>
                        </a:rPr>
                        <a:t>buffer</a:t>
                      </a:r>
                    </a:p>
                  </a:txBody>
                  <a:tcPr>
                    <a:solidFill>
                      <a:schemeClr val="accent1"/>
                    </a:solidFill>
                  </a:tcPr>
                </a:tc>
                <a:tc>
                  <a:txBody>
                    <a:bodyPr/>
                    <a:lstStyle/>
                    <a:p>
                      <a:r>
                        <a:rPr lang="en-US" sz="1800" b="1" kern="1200">
                          <a:solidFill>
                            <a:schemeClr val="lt1"/>
                          </a:solidFill>
                          <a:latin typeface="Arial" panose="020B0604020202020204" pitchFamily="34" charset="0"/>
                          <a:ea typeface="+mn-ea"/>
                          <a:cs typeface="Arial" panose="020B0604020202020204" pitchFamily="34" charset="0"/>
                        </a:rPr>
                        <a:t>.</a:t>
                      </a:r>
                      <a:r>
                        <a:rPr lang="en-US" sz="1800" b="1" kern="1200" err="1">
                          <a:solidFill>
                            <a:schemeClr val="lt1"/>
                          </a:solidFill>
                          <a:latin typeface="Arial" panose="020B0604020202020204" pitchFamily="34" charset="0"/>
                          <a:ea typeface="+mn-ea"/>
                          <a:cs typeface="Arial" panose="020B0604020202020204" pitchFamily="34" charset="0"/>
                        </a:rPr>
                        <a:t>bss</a:t>
                      </a:r>
                      <a:r>
                        <a:rPr lang="en-US" sz="1800" b="1" kern="1200">
                          <a:solidFill>
                            <a:schemeClr val="lt1"/>
                          </a:solidFill>
                          <a:latin typeface="Arial" panose="020B0604020202020204" pitchFamily="34" charset="0"/>
                          <a:ea typeface="+mn-ea"/>
                          <a:cs typeface="Arial" panose="020B0604020202020204" pitchFamily="34" charset="0"/>
                        </a:rPr>
                        <a:t> (heap)</a:t>
                      </a:r>
                    </a:p>
                  </a:txBody>
                  <a:tcPr>
                    <a:solidFill>
                      <a:schemeClr val="accent1"/>
                    </a:solidFill>
                  </a:tcPr>
                </a:tc>
                <a:tc>
                  <a:txBody>
                    <a:bodyPr/>
                    <a:lstStyle/>
                    <a:p>
                      <a:r>
                        <a:rPr lang="en-US" sz="1800" b="1" kern="1200">
                          <a:solidFill>
                            <a:schemeClr val="lt1"/>
                          </a:solidFill>
                          <a:latin typeface="Arial" panose="020B0604020202020204" pitchFamily="34" charset="0"/>
                          <a:ea typeface="+mn-ea"/>
                          <a:cs typeface="Arial" panose="020B0604020202020204" pitchFamily="34" charset="0"/>
                        </a:rPr>
                        <a:t>stack</a:t>
                      </a:r>
                    </a:p>
                  </a:txBody>
                  <a:tcPr>
                    <a:solidFill>
                      <a:schemeClr val="accent1"/>
                    </a:solidFill>
                  </a:tcPr>
                </a:tc>
                <a:tc>
                  <a:txBody>
                    <a:bodyPr/>
                    <a:lstStyle/>
                    <a:p>
                      <a:r>
                        <a:rPr lang="en-US" sz="1800" b="1" kern="1200">
                          <a:solidFill>
                            <a:schemeClr val="lt1"/>
                          </a:solidFill>
                          <a:latin typeface="Arial" panose="020B0604020202020204" pitchFamily="34" charset="0"/>
                          <a:ea typeface="+mn-ea"/>
                          <a:cs typeface="Arial" panose="020B0604020202020204" pitchFamily="34" charset="0"/>
                        </a:rPr>
                        <a:t>.text</a:t>
                      </a:r>
                    </a:p>
                  </a:txBody>
                  <a:tcPr>
                    <a:solidFill>
                      <a:schemeClr val="accent1"/>
                    </a:solidFill>
                  </a:tcPr>
                </a:tc>
                <a:extLst>
                  <a:ext uri="{0D108BD9-81ED-4DB2-BD59-A6C34878D82A}">
                    <a16:rowId xmlns:a16="http://schemas.microsoft.com/office/drawing/2014/main" val="1982392499"/>
                  </a:ext>
                </a:extLst>
              </a:tr>
              <a:tr h="370840">
                <a:tc>
                  <a:txBody>
                    <a:bodyPr/>
                    <a:lstStyle/>
                    <a:p>
                      <a:r>
                        <a:rPr lang="en-US">
                          <a:latin typeface="Times New Roman" panose="02020603050405020304" pitchFamily="18" charset="0"/>
                          <a:cs typeface="Times New Roman" panose="02020603050405020304" pitchFamily="18" charset="0"/>
                        </a:rPr>
                        <a:t>Dilithium2</a:t>
                      </a:r>
                    </a:p>
                  </a:txBody>
                  <a:tcPr/>
                </a:tc>
                <a:tc>
                  <a:txBody>
                    <a:bodyPr/>
                    <a:lstStyle/>
                    <a:p>
                      <a:pPr algn="r"/>
                      <a:r>
                        <a:rPr lang="en-US">
                          <a:latin typeface="Times New Roman" panose="02020603050405020304" pitchFamily="18" charset="0"/>
                          <a:cs typeface="Times New Roman" panose="02020603050405020304" pitchFamily="18" charset="0"/>
                        </a:rPr>
                        <a:t>2,123</a:t>
                      </a:r>
                    </a:p>
                  </a:txBody>
                  <a:tcPr/>
                </a:tc>
                <a:tc>
                  <a:txBody>
                    <a:bodyPr/>
                    <a:lstStyle/>
                    <a:p>
                      <a:pPr algn="r"/>
                      <a:r>
                        <a:rPr lang="en-US">
                          <a:latin typeface="Times New Roman" panose="02020603050405020304" pitchFamily="18" charset="0"/>
                          <a:cs typeface="Times New Roman" panose="02020603050405020304" pitchFamily="18" charset="0"/>
                        </a:rPr>
                        <a:t>8,048</a:t>
                      </a:r>
                    </a:p>
                  </a:txBody>
                  <a:tcPr/>
                </a:tc>
                <a:tc>
                  <a:txBody>
                    <a:bodyPr/>
                    <a:lstStyle/>
                    <a:p>
                      <a:pPr algn="r"/>
                      <a:r>
                        <a:rPr lang="en-US">
                          <a:latin typeface="Times New Roman" panose="02020603050405020304" pitchFamily="18" charset="0"/>
                          <a:cs typeface="Times New Roman" panose="02020603050405020304" pitchFamily="18" charset="0"/>
                        </a:rPr>
                        <a:t>4,560</a:t>
                      </a:r>
                    </a:p>
                  </a:txBody>
                  <a:tcPr/>
                </a:tc>
                <a:tc>
                  <a:txBody>
                    <a:bodyPr/>
                    <a:lstStyle/>
                    <a:p>
                      <a:pPr algn="r"/>
                      <a:r>
                        <a:rPr lang="en-US">
                          <a:latin typeface="Times New Roman" panose="02020603050405020304" pitchFamily="18" charset="0"/>
                          <a:cs typeface="Times New Roman" panose="02020603050405020304" pitchFamily="18" charset="0"/>
                        </a:rPr>
                        <a:t>496</a:t>
                      </a:r>
                    </a:p>
                  </a:txBody>
                  <a:tcPr/>
                </a:tc>
                <a:tc>
                  <a:txBody>
                    <a:bodyPr/>
                    <a:lstStyle/>
                    <a:p>
                      <a:pPr algn="r"/>
                      <a:r>
                        <a:rPr lang="en-US">
                          <a:latin typeface="Times New Roman" panose="02020603050405020304" pitchFamily="18" charset="0"/>
                          <a:cs typeface="Times New Roman" panose="02020603050405020304" pitchFamily="18" charset="0"/>
                        </a:rPr>
                        <a:t>3,120</a:t>
                      </a:r>
                    </a:p>
                  </a:txBody>
                  <a:tcPr/>
                </a:tc>
                <a:tc>
                  <a:txBody>
                    <a:bodyPr/>
                    <a:lstStyle/>
                    <a:p>
                      <a:pPr algn="r"/>
                      <a:r>
                        <a:rPr lang="en-US">
                          <a:latin typeface="Times New Roman" panose="02020603050405020304" pitchFamily="18" charset="0"/>
                          <a:cs typeface="Times New Roman" panose="02020603050405020304" pitchFamily="18" charset="0"/>
                        </a:rPr>
                        <a:t>7,940</a:t>
                      </a:r>
                    </a:p>
                  </a:txBody>
                  <a:tcPr/>
                </a:tc>
                <a:extLst>
                  <a:ext uri="{0D108BD9-81ED-4DB2-BD59-A6C34878D82A}">
                    <a16:rowId xmlns:a16="http://schemas.microsoft.com/office/drawing/2014/main" val="70408892"/>
                  </a:ext>
                </a:extLst>
              </a:tr>
              <a:tr h="370840">
                <a:tc>
                  <a:txBody>
                    <a:bodyPr/>
                    <a:lstStyle/>
                    <a:p>
                      <a:r>
                        <a:rPr lang="en-US">
                          <a:latin typeface="Times New Roman" panose="02020603050405020304" pitchFamily="18" charset="0"/>
                          <a:cs typeface="Times New Roman" panose="02020603050405020304" pitchFamily="18" charset="0"/>
                        </a:rPr>
                        <a:t>Falcon512</a:t>
                      </a:r>
                    </a:p>
                  </a:txBody>
                  <a:tcPr/>
                </a:tc>
                <a:tc>
                  <a:txBody>
                    <a:bodyPr/>
                    <a:lstStyle/>
                    <a:p>
                      <a:pPr algn="r"/>
                      <a:r>
                        <a:rPr lang="en-US">
                          <a:latin typeface="Times New Roman" panose="02020603050405020304" pitchFamily="18" charset="0"/>
                          <a:cs typeface="Times New Roman" panose="02020603050405020304" pitchFamily="18" charset="0"/>
                        </a:rPr>
                        <a:t>672</a:t>
                      </a:r>
                    </a:p>
                  </a:txBody>
                  <a:tcPr/>
                </a:tc>
                <a:tc>
                  <a:txBody>
                    <a:bodyPr/>
                    <a:lstStyle/>
                    <a:p>
                      <a:pPr algn="r"/>
                      <a:r>
                        <a:rPr lang="en-US">
                          <a:latin typeface="Times New Roman" panose="02020603050405020304" pitchFamily="18" charset="0"/>
                          <a:cs typeface="Times New Roman" panose="02020603050405020304" pitchFamily="18" charset="0"/>
                        </a:rPr>
                        <a:t>6,552</a:t>
                      </a:r>
                    </a:p>
                  </a:txBody>
                  <a:tcPr/>
                </a:tc>
                <a:tc>
                  <a:txBody>
                    <a:bodyPr/>
                    <a:lstStyle/>
                    <a:p>
                      <a:pPr algn="r"/>
                      <a:r>
                        <a:rPr lang="en-US">
                          <a:latin typeface="Times New Roman" panose="02020603050405020304" pitchFamily="18" charset="0"/>
                          <a:cs typeface="Times New Roman" panose="02020603050405020304" pitchFamily="18" charset="0"/>
                        </a:rPr>
                        <a:t>897</a:t>
                      </a:r>
                    </a:p>
                  </a:txBody>
                  <a:tcPr/>
                </a:tc>
                <a:tc>
                  <a:txBody>
                    <a:bodyPr/>
                    <a:lstStyle/>
                    <a:p>
                      <a:pPr algn="r"/>
                      <a:r>
                        <a:rPr lang="en-US">
                          <a:latin typeface="Times New Roman" panose="02020603050405020304" pitchFamily="18" charset="0"/>
                          <a:cs typeface="Times New Roman" panose="02020603050405020304" pitchFamily="18" charset="0"/>
                        </a:rPr>
                        <a:t>5,255</a:t>
                      </a:r>
                    </a:p>
                  </a:txBody>
                  <a:tcPr/>
                </a:tc>
                <a:tc>
                  <a:txBody>
                    <a:bodyPr/>
                    <a:lstStyle/>
                    <a:p>
                      <a:pPr algn="r"/>
                      <a:r>
                        <a:rPr lang="en-US">
                          <a:latin typeface="Times New Roman" panose="02020603050405020304" pitchFamily="18" charset="0"/>
                          <a:cs typeface="Times New Roman" panose="02020603050405020304" pitchFamily="18" charset="0"/>
                        </a:rPr>
                        <a:t>400</a:t>
                      </a:r>
                    </a:p>
                  </a:txBody>
                  <a:tcPr/>
                </a:tc>
                <a:tc>
                  <a:txBody>
                    <a:bodyPr/>
                    <a:lstStyle/>
                    <a:p>
                      <a:pPr algn="r"/>
                      <a:r>
                        <a:rPr lang="en-US">
                          <a:latin typeface="Times New Roman" panose="02020603050405020304" pitchFamily="18" charset="0"/>
                          <a:cs typeface="Times New Roman" panose="02020603050405020304" pitchFamily="18" charset="0"/>
                        </a:rPr>
                        <a:t>5,784</a:t>
                      </a:r>
                    </a:p>
                  </a:txBody>
                  <a:tcPr/>
                </a:tc>
                <a:extLst>
                  <a:ext uri="{0D108BD9-81ED-4DB2-BD59-A6C34878D82A}">
                    <a16:rowId xmlns:a16="http://schemas.microsoft.com/office/drawing/2014/main" val="2745083315"/>
                  </a:ext>
                </a:extLst>
              </a:tr>
            </a:tbl>
          </a:graphicData>
        </a:graphic>
      </p:graphicFrame>
      <p:sp>
        <p:nvSpPr>
          <p:cNvPr id="5" name="TextBox 4">
            <a:extLst>
              <a:ext uri="{FF2B5EF4-FFF2-40B4-BE49-F238E27FC236}">
                <a16:creationId xmlns:a16="http://schemas.microsoft.com/office/drawing/2014/main" id="{B41E04BA-1CCB-DB4F-A2F6-781CEEAA1004}"/>
              </a:ext>
            </a:extLst>
          </p:cNvPr>
          <p:cNvSpPr txBox="1"/>
          <p:nvPr/>
        </p:nvSpPr>
        <p:spPr>
          <a:xfrm>
            <a:off x="939452" y="1506022"/>
            <a:ext cx="9544833"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From “Verifying Post-Quantum Signatures in 8 kB of RAM”: </a:t>
            </a:r>
            <a:r>
              <a:rPr lang="en-US">
                <a:latin typeface="Times New Roman" panose="02020603050405020304" pitchFamily="18" charset="0"/>
                <a:cs typeface="Times New Roman" panose="02020603050405020304" pitchFamily="18" charset="0"/>
                <a:hlinkClick r:id="rId2"/>
              </a:rPr>
              <a:t>https://eprint.iacr.org/2021/662</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3349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9D12-D363-FA42-8F93-336CE06DA5A3}"/>
              </a:ext>
            </a:extLst>
          </p:cNvPr>
          <p:cNvSpPr>
            <a:spLocks noGrp="1"/>
          </p:cNvSpPr>
          <p:nvPr>
            <p:ph type="title"/>
          </p:nvPr>
        </p:nvSpPr>
        <p:spPr/>
        <p:txBody>
          <a:bodyPr/>
          <a:lstStyle/>
          <a:p>
            <a:r>
              <a:rPr lang="en-US" err="1"/>
              <a:t>Dilithium</a:t>
            </a:r>
            <a:r>
              <a:rPr lang="en-US"/>
              <a:t> (Round 2)</a:t>
            </a:r>
          </a:p>
        </p:txBody>
      </p:sp>
      <p:graphicFrame>
        <p:nvGraphicFramePr>
          <p:cNvPr id="4" name="Table 4">
            <a:extLst>
              <a:ext uri="{FF2B5EF4-FFF2-40B4-BE49-F238E27FC236}">
                <a16:creationId xmlns:a16="http://schemas.microsoft.com/office/drawing/2014/main" id="{F0F436C6-5E50-8F4C-82D1-367590D91C30}"/>
              </a:ext>
            </a:extLst>
          </p:cNvPr>
          <p:cNvGraphicFramePr>
            <a:graphicFrameLocks noGrp="1"/>
          </p:cNvGraphicFramePr>
          <p:nvPr>
            <p:ph idx="1"/>
            <p:extLst>
              <p:ext uri="{D42A27DB-BD31-4B8C-83A1-F6EECF244321}">
                <p14:modId xmlns:p14="http://schemas.microsoft.com/office/powerpoint/2010/main" val="3415799627"/>
              </p:ext>
            </p:extLst>
          </p:nvPr>
        </p:nvGraphicFramePr>
        <p:xfrm>
          <a:off x="3075704" y="2589713"/>
          <a:ext cx="5807038" cy="3078480"/>
        </p:xfrm>
        <a:graphic>
          <a:graphicData uri="http://schemas.openxmlformats.org/drawingml/2006/table">
            <a:tbl>
              <a:tblPr firstRow="1" bandRow="1">
                <a:tableStyleId>{5C22544A-7EE6-4342-B048-85BDC9FD1C3A}</a:tableStyleId>
              </a:tblPr>
              <a:tblGrid>
                <a:gridCol w="1521167">
                  <a:extLst>
                    <a:ext uri="{9D8B030D-6E8A-4147-A177-3AD203B41FA5}">
                      <a16:colId xmlns:a16="http://schemas.microsoft.com/office/drawing/2014/main" val="594233535"/>
                    </a:ext>
                  </a:extLst>
                </a:gridCol>
                <a:gridCol w="1521167">
                  <a:extLst>
                    <a:ext uri="{9D8B030D-6E8A-4147-A177-3AD203B41FA5}">
                      <a16:colId xmlns:a16="http://schemas.microsoft.com/office/drawing/2014/main" val="2754793506"/>
                    </a:ext>
                  </a:extLst>
                </a:gridCol>
                <a:gridCol w="1471481">
                  <a:extLst>
                    <a:ext uri="{9D8B030D-6E8A-4147-A177-3AD203B41FA5}">
                      <a16:colId xmlns:a16="http://schemas.microsoft.com/office/drawing/2014/main" val="3230942430"/>
                    </a:ext>
                  </a:extLst>
                </a:gridCol>
                <a:gridCol w="1293223">
                  <a:extLst>
                    <a:ext uri="{9D8B030D-6E8A-4147-A177-3AD203B41FA5}">
                      <a16:colId xmlns:a16="http://schemas.microsoft.com/office/drawing/2014/main" val="950035763"/>
                    </a:ext>
                  </a:extLst>
                </a:gridCol>
              </a:tblGrid>
              <a:tr h="370840">
                <a:tc>
                  <a:txBody>
                    <a:bodyPr/>
                    <a:lstStyle/>
                    <a:p>
                      <a:endParaRPr lang="en-US">
                        <a:latin typeface="Arial" panose="020B0604020202020204" pitchFamily="34" charset="0"/>
                        <a:cs typeface="Arial" panose="020B0604020202020204" pitchFamily="34" charset="0"/>
                      </a:endParaRPr>
                    </a:p>
                  </a:txBody>
                  <a:tcPr/>
                </a:tc>
                <a:tc>
                  <a:txBody>
                    <a:bodyPr/>
                    <a:lstStyle/>
                    <a:p>
                      <a:pPr algn="ctr"/>
                      <a:r>
                        <a:rPr lang="en-US">
                          <a:latin typeface="Arial" panose="020B0604020202020204" pitchFamily="34" charset="0"/>
                          <a:cs typeface="Arial" panose="020B0604020202020204" pitchFamily="34" charset="0"/>
                        </a:rPr>
                        <a:t>Key Gen Speed [</a:t>
                      </a:r>
                      <a:r>
                        <a:rPr lang="en-US" err="1">
                          <a:latin typeface="Arial" panose="020B0604020202020204" pitchFamily="34" charset="0"/>
                          <a:cs typeface="Arial" panose="020B0604020202020204" pitchFamily="34" charset="0"/>
                        </a:rPr>
                        <a:t>kcc</a:t>
                      </a:r>
                      <a:r>
                        <a:rPr lang="en-US">
                          <a:latin typeface="Arial" panose="020B0604020202020204" pitchFamily="34" charset="0"/>
                          <a:cs typeface="Arial" panose="020B0604020202020204" pitchFamily="34" charset="0"/>
                        </a:rPr>
                        <a:t>]</a:t>
                      </a:r>
                    </a:p>
                  </a:txBody>
                  <a:tcPr/>
                </a:tc>
                <a:tc>
                  <a:txBody>
                    <a:bodyPr/>
                    <a:lstStyle/>
                    <a:p>
                      <a:pPr algn="ctr"/>
                      <a:r>
                        <a:rPr lang="en-US">
                          <a:latin typeface="Arial" panose="020B0604020202020204" pitchFamily="34" charset="0"/>
                          <a:cs typeface="Arial" panose="020B0604020202020204" pitchFamily="34" charset="0"/>
                        </a:rPr>
                        <a:t>Sign Speed [</a:t>
                      </a:r>
                      <a:r>
                        <a:rPr lang="en-US" err="1">
                          <a:latin typeface="Arial" panose="020B0604020202020204" pitchFamily="34" charset="0"/>
                          <a:cs typeface="Arial" panose="020B0604020202020204" pitchFamily="34" charset="0"/>
                        </a:rPr>
                        <a:t>kcc</a:t>
                      </a:r>
                      <a:r>
                        <a:rPr lang="en-US">
                          <a:latin typeface="Arial" panose="020B0604020202020204" pitchFamily="34" charset="0"/>
                          <a:cs typeface="Arial" panose="020B0604020202020204" pitchFamily="34" charset="0"/>
                        </a:rPr>
                        <a:t>]</a:t>
                      </a:r>
                    </a:p>
                  </a:txBody>
                  <a:tcPr/>
                </a:tc>
                <a:tc>
                  <a:txBody>
                    <a:bodyPr/>
                    <a:lstStyle/>
                    <a:p>
                      <a:pPr algn="ctr"/>
                      <a:r>
                        <a:rPr lang="en-US">
                          <a:latin typeface="Arial" panose="020B0604020202020204" pitchFamily="34" charset="0"/>
                          <a:cs typeface="Arial" panose="020B0604020202020204" pitchFamily="34" charset="0"/>
                        </a:rPr>
                        <a:t>Stack [B]</a:t>
                      </a:r>
                    </a:p>
                  </a:txBody>
                  <a:tcPr/>
                </a:tc>
                <a:extLst>
                  <a:ext uri="{0D108BD9-81ED-4DB2-BD59-A6C34878D82A}">
                    <a16:rowId xmlns:a16="http://schemas.microsoft.com/office/drawing/2014/main" val="2547334722"/>
                  </a:ext>
                </a:extLst>
              </a:tr>
              <a:tr h="370840">
                <a:tc>
                  <a:txBody>
                    <a:bodyPr/>
                    <a:lstStyle/>
                    <a:p>
                      <a:r>
                        <a:rPr lang="en-US">
                          <a:latin typeface="Times New Roman" panose="02020603050405020304" pitchFamily="18" charset="0"/>
                          <a:cs typeface="Times New Roman" panose="02020603050405020304" pitchFamily="18" charset="0"/>
                        </a:rPr>
                        <a:t>Dilithium2</a:t>
                      </a:r>
                    </a:p>
                  </a:txBody>
                  <a:tcPr/>
                </a:tc>
                <a:tc>
                  <a:txBody>
                    <a:bodyPr/>
                    <a:lstStyle/>
                    <a:p>
                      <a:pPr algn="r"/>
                      <a:r>
                        <a:rPr lang="en-US">
                          <a:latin typeface="Times New Roman" panose="02020603050405020304" pitchFamily="18" charset="0"/>
                          <a:cs typeface="Times New Roman" panose="02020603050405020304" pitchFamily="18" charset="0"/>
                        </a:rPr>
                        <a:t>2,267</a:t>
                      </a:r>
                    </a:p>
                  </a:txBody>
                  <a:tcPr/>
                </a:tc>
                <a:tc>
                  <a:txBody>
                    <a:bodyPr/>
                    <a:lstStyle/>
                    <a:p>
                      <a:pPr algn="r"/>
                      <a:r>
                        <a:rPr lang="en-US">
                          <a:latin typeface="Times New Roman" panose="02020603050405020304" pitchFamily="18" charset="0"/>
                          <a:cs typeface="Times New Roman" panose="02020603050405020304" pitchFamily="18" charset="0"/>
                        </a:rPr>
                        <a:t>3,097</a:t>
                      </a:r>
                    </a:p>
                  </a:txBody>
                  <a:tcPr/>
                </a:tc>
                <a:tc>
                  <a:txBody>
                    <a:bodyPr/>
                    <a:lstStyle/>
                    <a:p>
                      <a:pPr algn="r"/>
                      <a:r>
                        <a:rPr lang="en-US">
                          <a:latin typeface="Times New Roman" panose="02020603050405020304" pitchFamily="18" charset="0"/>
                          <a:cs typeface="Times New Roman" panose="02020603050405020304" pitchFamily="18" charset="0"/>
                        </a:rPr>
                        <a:t>14,428</a:t>
                      </a:r>
                    </a:p>
                  </a:txBody>
                  <a:tcPr/>
                </a:tc>
                <a:extLst>
                  <a:ext uri="{0D108BD9-81ED-4DB2-BD59-A6C34878D82A}">
                    <a16:rowId xmlns:a16="http://schemas.microsoft.com/office/drawing/2014/main" val="3149046546"/>
                  </a:ext>
                </a:extLst>
              </a:tr>
              <a:tr h="370840">
                <a:tc>
                  <a:txBody>
                    <a:bodyPr/>
                    <a:lstStyle/>
                    <a:p>
                      <a:r>
                        <a:rPr lang="en-US">
                          <a:latin typeface="Times New Roman" panose="02020603050405020304" pitchFamily="18" charset="0"/>
                          <a:cs typeface="Times New Roman" panose="02020603050405020304" pitchFamily="18" charset="0"/>
                        </a:rPr>
                        <a:t>Dilithium3</a:t>
                      </a:r>
                    </a:p>
                  </a:txBody>
                  <a:tcPr/>
                </a:tc>
                <a:tc>
                  <a:txBody>
                    <a:bodyPr/>
                    <a:lstStyle/>
                    <a:p>
                      <a:pPr algn="r"/>
                      <a:r>
                        <a:rPr lang="en-US">
                          <a:latin typeface="Times New Roman" panose="02020603050405020304" pitchFamily="18" charset="0"/>
                          <a:cs typeface="Times New Roman" panose="02020603050405020304" pitchFamily="18" charset="0"/>
                        </a:rPr>
                        <a:t>3,545</a:t>
                      </a:r>
                    </a:p>
                  </a:txBody>
                  <a:tcPr/>
                </a:tc>
                <a:tc>
                  <a:txBody>
                    <a:bodyPr/>
                    <a:lstStyle/>
                    <a:p>
                      <a:pPr algn="r"/>
                      <a:r>
                        <a:rPr lang="en-US">
                          <a:latin typeface="Times New Roman" panose="02020603050405020304" pitchFamily="18" charset="0"/>
                          <a:cs typeface="Times New Roman" panose="02020603050405020304" pitchFamily="18" charset="0"/>
                        </a:rPr>
                        <a:t>4,578</a:t>
                      </a:r>
                    </a:p>
                  </a:txBody>
                  <a:tcPr/>
                </a:tc>
                <a:tc>
                  <a:txBody>
                    <a:bodyPr/>
                    <a:lstStyle/>
                    <a:p>
                      <a:pPr algn="r"/>
                      <a:r>
                        <a:rPr lang="en-US">
                          <a:latin typeface="Times New Roman" panose="02020603050405020304" pitchFamily="18" charset="0"/>
                          <a:cs typeface="Times New Roman" panose="02020603050405020304" pitchFamily="18" charset="0"/>
                        </a:rPr>
                        <a:t>17,628</a:t>
                      </a:r>
                    </a:p>
                  </a:txBody>
                  <a:tcPr/>
                </a:tc>
                <a:extLst>
                  <a:ext uri="{0D108BD9-81ED-4DB2-BD59-A6C34878D82A}">
                    <a16:rowId xmlns:a16="http://schemas.microsoft.com/office/drawing/2014/main" val="3150909328"/>
                  </a:ext>
                </a:extLst>
              </a:tr>
              <a:tr h="370840">
                <a:tc>
                  <a:txBody>
                    <a:bodyPr/>
                    <a:lstStyle/>
                    <a:p>
                      <a:r>
                        <a:rPr lang="en-US">
                          <a:latin typeface="Times New Roman" panose="02020603050405020304" pitchFamily="18" charset="0"/>
                          <a:cs typeface="Times New Roman" panose="02020603050405020304" pitchFamily="18" charset="0"/>
                        </a:rPr>
                        <a:t>Dilithium4</a:t>
                      </a:r>
                    </a:p>
                  </a:txBody>
                  <a:tcPr/>
                </a:tc>
                <a:tc>
                  <a:txBody>
                    <a:bodyPr/>
                    <a:lstStyle/>
                    <a:p>
                      <a:pPr algn="r"/>
                      <a:r>
                        <a:rPr lang="en-US">
                          <a:latin typeface="Times New Roman" panose="02020603050405020304" pitchFamily="18" charset="0"/>
                          <a:cs typeface="Times New Roman" panose="02020603050405020304" pitchFamily="18" charset="0"/>
                        </a:rPr>
                        <a:t>5,086</a:t>
                      </a:r>
                    </a:p>
                  </a:txBody>
                  <a:tcPr/>
                </a:tc>
                <a:tc>
                  <a:txBody>
                    <a:bodyPr/>
                    <a:lstStyle/>
                    <a:p>
                      <a:pPr algn="r"/>
                      <a:r>
                        <a:rPr lang="en-US">
                          <a:latin typeface="Times New Roman" panose="02020603050405020304" pitchFamily="18" charset="0"/>
                          <a:cs typeface="Times New Roman" panose="02020603050405020304" pitchFamily="18" charset="0"/>
                        </a:rPr>
                        <a:t>3,768</a:t>
                      </a:r>
                    </a:p>
                  </a:txBody>
                  <a:tcPr/>
                </a:tc>
                <a:tc>
                  <a:txBody>
                    <a:bodyPr/>
                    <a:lstStyle/>
                    <a:p>
                      <a:pPr algn="r"/>
                      <a:r>
                        <a:rPr lang="en-US">
                          <a:latin typeface="Times New Roman" panose="02020603050405020304" pitchFamily="18" charset="0"/>
                          <a:cs typeface="Times New Roman" panose="02020603050405020304" pitchFamily="18" charset="0"/>
                        </a:rPr>
                        <a:t>20,828</a:t>
                      </a:r>
                    </a:p>
                  </a:txBody>
                  <a:tcPr/>
                </a:tc>
                <a:extLst>
                  <a:ext uri="{0D108BD9-81ED-4DB2-BD59-A6C34878D82A}">
                    <a16:rowId xmlns:a16="http://schemas.microsoft.com/office/drawing/2014/main" val="489569689"/>
                  </a:ext>
                </a:extLst>
              </a:tr>
              <a:tr h="0">
                <a:tc>
                  <a:txBody>
                    <a:bodyPr/>
                    <a:lstStyle/>
                    <a:p>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tc>
                  <a:txBody>
                    <a:bodyPr/>
                    <a:lstStyle/>
                    <a:p>
                      <a:pPr algn="r"/>
                      <a:endParaRPr lang="en-US" sz="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75872947"/>
                  </a:ext>
                </a:extLst>
              </a:tr>
              <a:tr h="370840">
                <a:tc>
                  <a:txBody>
                    <a:bodyPr/>
                    <a:lstStyle/>
                    <a:p>
                      <a:r>
                        <a:rPr lang="en-US">
                          <a:latin typeface="Times New Roman" panose="02020603050405020304" pitchFamily="18" charset="0"/>
                          <a:cs typeface="Times New Roman" panose="02020603050405020304" pitchFamily="18" charset="0"/>
                        </a:rPr>
                        <a:t>Dilithium2</a:t>
                      </a:r>
                    </a:p>
                  </a:txBody>
                  <a:tcPr/>
                </a:tc>
                <a:tc>
                  <a:txBody>
                    <a:bodyPr/>
                    <a:lstStyle/>
                    <a:p>
                      <a:pPr algn="r"/>
                      <a:r>
                        <a:rPr lang="en-US">
                          <a:latin typeface="Times New Roman" panose="02020603050405020304" pitchFamily="18" charset="0"/>
                          <a:cs typeface="Times New Roman" panose="02020603050405020304" pitchFamily="18" charset="0"/>
                        </a:rPr>
                        <a:t>1,315</a:t>
                      </a:r>
                    </a:p>
                  </a:txBody>
                  <a:tcPr/>
                </a:tc>
                <a:tc>
                  <a:txBody>
                    <a:bodyPr/>
                    <a:lstStyle/>
                    <a:p>
                      <a:pPr algn="r"/>
                      <a:r>
                        <a:rPr lang="en-US">
                          <a:latin typeface="Times New Roman" panose="02020603050405020304" pitchFamily="18" charset="0"/>
                          <a:cs typeface="Times New Roman" panose="02020603050405020304" pitchFamily="18" charset="0"/>
                        </a:rPr>
                        <a:t>13,332</a:t>
                      </a:r>
                    </a:p>
                  </a:txBody>
                  <a:tcPr/>
                </a:tc>
                <a:tc>
                  <a:txBody>
                    <a:bodyPr/>
                    <a:lstStyle/>
                    <a:p>
                      <a:pPr algn="r"/>
                      <a:r>
                        <a:rPr lang="en-US">
                          <a:latin typeface="Times New Roman" panose="02020603050405020304" pitchFamily="18" charset="0"/>
                          <a:cs typeface="Times New Roman" panose="02020603050405020304" pitchFamily="18" charset="0"/>
                        </a:rPr>
                        <a:t>8,924</a:t>
                      </a:r>
                    </a:p>
                  </a:txBody>
                  <a:tcPr/>
                </a:tc>
                <a:extLst>
                  <a:ext uri="{0D108BD9-81ED-4DB2-BD59-A6C34878D82A}">
                    <a16:rowId xmlns:a16="http://schemas.microsoft.com/office/drawing/2014/main" val="1844716720"/>
                  </a:ext>
                </a:extLst>
              </a:tr>
              <a:tr h="370840">
                <a:tc>
                  <a:txBody>
                    <a:bodyPr/>
                    <a:lstStyle/>
                    <a:p>
                      <a:r>
                        <a:rPr lang="en-US">
                          <a:latin typeface="Times New Roman" panose="02020603050405020304" pitchFamily="18" charset="0"/>
                          <a:cs typeface="Times New Roman" panose="02020603050405020304" pitchFamily="18" charset="0"/>
                        </a:rPr>
                        <a:t>Dilithium3</a:t>
                      </a:r>
                    </a:p>
                  </a:txBody>
                  <a:tcPr/>
                </a:tc>
                <a:tc>
                  <a:txBody>
                    <a:bodyPr/>
                    <a:lstStyle/>
                    <a:p>
                      <a:pPr algn="r"/>
                      <a:r>
                        <a:rPr lang="en-US">
                          <a:latin typeface="Times New Roman" panose="02020603050405020304" pitchFamily="18" charset="0"/>
                          <a:cs typeface="Times New Roman" panose="02020603050405020304" pitchFamily="18" charset="0"/>
                        </a:rPr>
                        <a:t>2,013</a:t>
                      </a:r>
                    </a:p>
                  </a:txBody>
                  <a:tcPr/>
                </a:tc>
                <a:tc>
                  <a:txBody>
                    <a:bodyPr/>
                    <a:lstStyle/>
                    <a:p>
                      <a:pPr algn="r"/>
                      <a:r>
                        <a:rPr lang="en-US">
                          <a:latin typeface="Times New Roman" panose="02020603050405020304" pitchFamily="18" charset="0"/>
                          <a:cs typeface="Times New Roman" panose="02020603050405020304" pitchFamily="18" charset="0"/>
                        </a:rPr>
                        <a:t>23,550</a:t>
                      </a:r>
                    </a:p>
                  </a:txBody>
                  <a:tcPr/>
                </a:tc>
                <a:tc>
                  <a:txBody>
                    <a:bodyPr/>
                    <a:lstStyle/>
                    <a:p>
                      <a:pPr algn="r"/>
                      <a:r>
                        <a:rPr lang="en-US">
                          <a:latin typeface="Times New Roman" panose="02020603050405020304" pitchFamily="18" charset="0"/>
                          <a:cs typeface="Times New Roman" panose="02020603050405020304" pitchFamily="18" charset="0"/>
                        </a:rPr>
                        <a:t>9,948</a:t>
                      </a:r>
                    </a:p>
                  </a:txBody>
                  <a:tcPr/>
                </a:tc>
                <a:extLst>
                  <a:ext uri="{0D108BD9-81ED-4DB2-BD59-A6C34878D82A}">
                    <a16:rowId xmlns:a16="http://schemas.microsoft.com/office/drawing/2014/main" val="669443242"/>
                  </a:ext>
                </a:extLst>
              </a:tr>
              <a:tr h="370840">
                <a:tc>
                  <a:txBody>
                    <a:bodyPr/>
                    <a:lstStyle/>
                    <a:p>
                      <a:r>
                        <a:rPr lang="en-US">
                          <a:latin typeface="Times New Roman" panose="02020603050405020304" pitchFamily="18" charset="0"/>
                          <a:cs typeface="Times New Roman" panose="02020603050405020304" pitchFamily="18" charset="0"/>
                        </a:rPr>
                        <a:t>Dilithium4</a:t>
                      </a:r>
                    </a:p>
                  </a:txBody>
                  <a:tcPr/>
                </a:tc>
                <a:tc>
                  <a:txBody>
                    <a:bodyPr/>
                    <a:lstStyle/>
                    <a:p>
                      <a:pPr algn="r"/>
                      <a:r>
                        <a:rPr lang="en-US">
                          <a:latin typeface="Times New Roman" panose="02020603050405020304" pitchFamily="18" charset="0"/>
                          <a:cs typeface="Times New Roman" panose="02020603050405020304" pitchFamily="18" charset="0"/>
                        </a:rPr>
                        <a:t>2,837</a:t>
                      </a:r>
                    </a:p>
                  </a:txBody>
                  <a:tcPr/>
                </a:tc>
                <a:tc>
                  <a:txBody>
                    <a:bodyPr/>
                    <a:lstStyle/>
                    <a:p>
                      <a:pPr algn="r"/>
                      <a:r>
                        <a:rPr lang="en-US">
                          <a:latin typeface="Times New Roman" panose="02020603050405020304" pitchFamily="18" charset="0"/>
                          <a:cs typeface="Times New Roman" panose="02020603050405020304" pitchFamily="18" charset="0"/>
                        </a:rPr>
                        <a:t>22,658</a:t>
                      </a:r>
                    </a:p>
                  </a:txBody>
                  <a:tcPr/>
                </a:tc>
                <a:tc>
                  <a:txBody>
                    <a:bodyPr/>
                    <a:lstStyle/>
                    <a:p>
                      <a:pPr algn="r"/>
                      <a:r>
                        <a:rPr lang="en-US">
                          <a:latin typeface="Times New Roman" panose="02020603050405020304" pitchFamily="18" charset="0"/>
                          <a:cs typeface="Times New Roman" panose="02020603050405020304" pitchFamily="18" charset="0"/>
                        </a:rPr>
                        <a:t>10,972</a:t>
                      </a:r>
                    </a:p>
                  </a:txBody>
                  <a:tcPr/>
                </a:tc>
                <a:extLst>
                  <a:ext uri="{0D108BD9-81ED-4DB2-BD59-A6C34878D82A}">
                    <a16:rowId xmlns:a16="http://schemas.microsoft.com/office/drawing/2014/main" val="1213958295"/>
                  </a:ext>
                </a:extLst>
              </a:tr>
            </a:tbl>
          </a:graphicData>
        </a:graphic>
      </p:graphicFrame>
      <p:sp>
        <p:nvSpPr>
          <p:cNvPr id="5" name="TextBox 4">
            <a:extLst>
              <a:ext uri="{FF2B5EF4-FFF2-40B4-BE49-F238E27FC236}">
                <a16:creationId xmlns:a16="http://schemas.microsoft.com/office/drawing/2014/main" id="{144B8576-DD05-5845-A5A4-BD13FD45E11E}"/>
              </a:ext>
            </a:extLst>
          </p:cNvPr>
          <p:cNvSpPr txBox="1"/>
          <p:nvPr/>
        </p:nvSpPr>
        <p:spPr>
          <a:xfrm>
            <a:off x="939452" y="1506022"/>
            <a:ext cx="9544833" cy="646331"/>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From “Compact </a:t>
            </a:r>
            <a:r>
              <a:rPr lang="en-US" err="1">
                <a:latin typeface="Times New Roman" panose="02020603050405020304" pitchFamily="18" charset="0"/>
                <a:cs typeface="Times New Roman" panose="02020603050405020304" pitchFamily="18" charset="0"/>
              </a:rPr>
              <a:t>Dilithium</a:t>
            </a:r>
            <a:r>
              <a:rPr lang="en-US">
                <a:latin typeface="Times New Roman" panose="02020603050405020304" pitchFamily="18" charset="0"/>
                <a:cs typeface="Times New Roman" panose="02020603050405020304" pitchFamily="18" charset="0"/>
              </a:rPr>
              <a:t> Implementations on Cortex-M3 and Cortex-M4”</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hlinkClick r:id="rId2"/>
              </a:rPr>
              <a:t>https://eprint.iacr.org/2020/1278</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750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This Talk</a:t>
            </a:r>
          </a:p>
        </p:txBody>
      </p:sp>
      <p:sp>
        <p:nvSpPr>
          <p:cNvPr id="3" name="Content Placeholder 2"/>
          <p:cNvSpPr>
            <a:spLocks noGrp="1"/>
          </p:cNvSpPr>
          <p:nvPr>
            <p:ph idx="1"/>
          </p:nvPr>
        </p:nvSpPr>
        <p:spPr/>
        <p:txBody>
          <a:bodyPr>
            <a:normAutofit lnSpcReduction="10000"/>
          </a:bodyPr>
          <a:lstStyle/>
          <a:p>
            <a:r>
              <a:rPr lang="en-US" err="1">
                <a:solidFill>
                  <a:schemeClr val="tx2"/>
                </a:solidFill>
              </a:rPr>
              <a:t>Dilithium</a:t>
            </a:r>
            <a:r>
              <a:rPr lang="en-US">
                <a:solidFill>
                  <a:schemeClr val="tx2"/>
                </a:solidFill>
              </a:rPr>
              <a:t> / Fiat-Shamir</a:t>
            </a:r>
          </a:p>
          <a:p>
            <a:pPr lvl="1"/>
            <a:r>
              <a:rPr lang="en-US">
                <a:solidFill>
                  <a:schemeClr val="tx2"/>
                </a:solidFill>
              </a:rPr>
              <a:t>Overview of Scheme</a:t>
            </a:r>
          </a:p>
          <a:p>
            <a:pPr lvl="1"/>
            <a:r>
              <a:rPr lang="en-US">
                <a:solidFill>
                  <a:schemeClr val="tx2"/>
                </a:solidFill>
              </a:rPr>
              <a:t>Security: Theory</a:t>
            </a:r>
          </a:p>
          <a:p>
            <a:r>
              <a:rPr lang="en-US">
                <a:solidFill>
                  <a:schemeClr val="tx2"/>
                </a:solidFill>
              </a:rPr>
              <a:t>Falcon / Hash-and-Sign</a:t>
            </a:r>
          </a:p>
          <a:p>
            <a:pPr lvl="1"/>
            <a:r>
              <a:rPr lang="en-US">
                <a:solidFill>
                  <a:schemeClr val="tx2"/>
                </a:solidFill>
              </a:rPr>
              <a:t>Overview of Scheme</a:t>
            </a:r>
          </a:p>
          <a:p>
            <a:pPr lvl="1"/>
            <a:r>
              <a:rPr lang="en-US">
                <a:solidFill>
                  <a:schemeClr val="tx2"/>
                </a:solidFill>
              </a:rPr>
              <a:t>Security: Theory</a:t>
            </a:r>
          </a:p>
          <a:p>
            <a:r>
              <a:rPr lang="en-US">
                <a:solidFill>
                  <a:schemeClr val="bg1">
                    <a:lumMod val="85000"/>
                  </a:schemeClr>
                </a:solidFill>
              </a:rPr>
              <a:t>Security Comparison: Practical</a:t>
            </a:r>
          </a:p>
          <a:p>
            <a:r>
              <a:rPr lang="en-US">
                <a:solidFill>
                  <a:schemeClr val="bg1">
                    <a:lumMod val="85000"/>
                  </a:schemeClr>
                </a:solidFill>
              </a:rPr>
              <a:t>Implementation Issues</a:t>
            </a:r>
          </a:p>
          <a:p>
            <a:r>
              <a:rPr lang="en-US">
                <a:solidFill>
                  <a:schemeClr val="bg1">
                    <a:lumMod val="85000"/>
                  </a:schemeClr>
                </a:solidFill>
              </a:rPr>
              <a:t>Performance Data &amp; Application Scenarios</a:t>
            </a:r>
          </a:p>
          <a:p>
            <a:r>
              <a:rPr lang="en-US">
                <a:solidFill>
                  <a:schemeClr val="bg1">
                    <a:lumMod val="85000"/>
                  </a:schemeClr>
                </a:solidFill>
              </a:rPr>
              <a:t>Opinions from the Presenters</a:t>
            </a:r>
          </a:p>
          <a:p>
            <a:pPr lvl="1"/>
            <a:endParaRPr lang="en-US"/>
          </a:p>
        </p:txBody>
      </p:sp>
    </p:spTree>
    <p:extLst>
      <p:ext uri="{BB962C8B-B14F-4D97-AF65-F5344CB8AC3E}">
        <p14:creationId xmlns:p14="http://schemas.microsoft.com/office/powerpoint/2010/main" val="3256164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5C50-6434-1941-9D87-6BC09B765945}"/>
              </a:ext>
            </a:extLst>
          </p:cNvPr>
          <p:cNvSpPr>
            <a:spLocks noGrp="1"/>
          </p:cNvSpPr>
          <p:nvPr>
            <p:ph type="title"/>
          </p:nvPr>
        </p:nvSpPr>
        <p:spPr/>
        <p:txBody>
          <a:bodyPr/>
          <a:lstStyle/>
          <a:p>
            <a:r>
              <a:rPr lang="en-US"/>
              <a:t>Falcon (RAM)</a:t>
            </a:r>
          </a:p>
        </p:txBody>
      </p:sp>
      <p:graphicFrame>
        <p:nvGraphicFramePr>
          <p:cNvPr id="4" name="Table 4">
            <a:extLst>
              <a:ext uri="{FF2B5EF4-FFF2-40B4-BE49-F238E27FC236}">
                <a16:creationId xmlns:a16="http://schemas.microsoft.com/office/drawing/2014/main" id="{B12F02E3-5B7B-324E-A119-704A9F18C12C}"/>
              </a:ext>
            </a:extLst>
          </p:cNvPr>
          <p:cNvGraphicFramePr>
            <a:graphicFrameLocks noGrp="1"/>
          </p:cNvGraphicFramePr>
          <p:nvPr>
            <p:ph idx="1"/>
            <p:extLst>
              <p:ext uri="{D42A27DB-BD31-4B8C-83A1-F6EECF244321}">
                <p14:modId xmlns:p14="http://schemas.microsoft.com/office/powerpoint/2010/main" val="2992699240"/>
              </p:ext>
            </p:extLst>
          </p:nvPr>
        </p:nvGraphicFramePr>
        <p:xfrm>
          <a:off x="2860766" y="2463890"/>
          <a:ext cx="6139543" cy="1473200"/>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1332571367"/>
                    </a:ext>
                  </a:extLst>
                </a:gridCol>
                <a:gridCol w="1031965">
                  <a:extLst>
                    <a:ext uri="{9D8B030D-6E8A-4147-A177-3AD203B41FA5}">
                      <a16:colId xmlns:a16="http://schemas.microsoft.com/office/drawing/2014/main" val="3183335603"/>
                    </a:ext>
                  </a:extLst>
                </a:gridCol>
                <a:gridCol w="1227909">
                  <a:extLst>
                    <a:ext uri="{9D8B030D-6E8A-4147-A177-3AD203B41FA5}">
                      <a16:colId xmlns:a16="http://schemas.microsoft.com/office/drawing/2014/main" val="271220021"/>
                    </a:ext>
                  </a:extLst>
                </a:gridCol>
                <a:gridCol w="992777">
                  <a:extLst>
                    <a:ext uri="{9D8B030D-6E8A-4147-A177-3AD203B41FA5}">
                      <a16:colId xmlns:a16="http://schemas.microsoft.com/office/drawing/2014/main" val="2212819648"/>
                    </a:ext>
                  </a:extLst>
                </a:gridCol>
                <a:gridCol w="1384663">
                  <a:extLst>
                    <a:ext uri="{9D8B030D-6E8A-4147-A177-3AD203B41FA5}">
                      <a16:colId xmlns:a16="http://schemas.microsoft.com/office/drawing/2014/main" val="869850214"/>
                    </a:ext>
                  </a:extLst>
                </a:gridCol>
              </a:tblGrid>
              <a:tr h="185420">
                <a:tc rowSpan="2">
                  <a:txBody>
                    <a:bodyPr/>
                    <a:lstStyle/>
                    <a:p>
                      <a:endParaRPr lang="en-US">
                        <a:solidFill>
                          <a:schemeClr val="bg1"/>
                        </a:solidFill>
                        <a:latin typeface="Arial" panose="020B0604020202020204" pitchFamily="34" charset="0"/>
                        <a:cs typeface="Arial" panose="020B0604020202020204" pitchFamily="34" charset="0"/>
                      </a:endParaRPr>
                    </a:p>
                    <a:p>
                      <a:r>
                        <a:rPr lang="en-US">
                          <a:solidFill>
                            <a:schemeClr val="bg1"/>
                          </a:solidFill>
                          <a:latin typeface="Arial" panose="020B0604020202020204" pitchFamily="34" charset="0"/>
                          <a:cs typeface="Arial" panose="020B0604020202020204" pitchFamily="34" charset="0"/>
                        </a:rPr>
                        <a:t>Operation</a:t>
                      </a:r>
                    </a:p>
                  </a:txBody>
                  <a:tcPr/>
                </a:tc>
                <a:tc gridSpan="2">
                  <a:txBody>
                    <a:bodyPr/>
                    <a:lstStyle/>
                    <a:p>
                      <a:pPr algn="ctr"/>
                      <a:r>
                        <a:rPr lang="en-US">
                          <a:solidFill>
                            <a:schemeClr val="bg1"/>
                          </a:solidFill>
                          <a:latin typeface="Arial" panose="020B0604020202020204" pitchFamily="34" charset="0"/>
                          <a:cs typeface="Arial" panose="020B0604020202020204" pitchFamily="34" charset="0"/>
                        </a:rPr>
                        <a:t>M4</a:t>
                      </a:r>
                    </a:p>
                  </a:txBody>
                  <a:tcPr/>
                </a:tc>
                <a:tc hMerge="1">
                  <a:txBody>
                    <a:bodyPr/>
                    <a:lstStyle/>
                    <a:p>
                      <a:endParaRPr lang="en-US"/>
                    </a:p>
                  </a:txBody>
                  <a:tcPr/>
                </a:tc>
                <a:tc gridSpan="2">
                  <a:txBody>
                    <a:bodyPr/>
                    <a:lstStyle/>
                    <a:p>
                      <a:pPr algn="ctr"/>
                      <a:r>
                        <a:rPr lang="en-US">
                          <a:solidFill>
                            <a:schemeClr val="bg1"/>
                          </a:solidFill>
                          <a:latin typeface="Arial" panose="020B0604020202020204" pitchFamily="34" charset="0"/>
                          <a:cs typeface="Arial" panose="020B0604020202020204" pitchFamily="34" charset="0"/>
                        </a:rPr>
                        <a:t>Fixed Keys M4</a:t>
                      </a:r>
                    </a:p>
                  </a:txBody>
                  <a:tcPr/>
                </a:tc>
                <a:tc hMerge="1">
                  <a:txBody>
                    <a:bodyPr/>
                    <a:lstStyle/>
                    <a:p>
                      <a:endParaRPr lang="en-US"/>
                    </a:p>
                  </a:txBody>
                  <a:tcPr/>
                </a:tc>
                <a:extLst>
                  <a:ext uri="{0D108BD9-81ED-4DB2-BD59-A6C34878D82A}">
                    <a16:rowId xmlns:a16="http://schemas.microsoft.com/office/drawing/2014/main" val="1061934913"/>
                  </a:ext>
                </a:extLst>
              </a:tr>
              <a:tr h="185420">
                <a:tc vMerge="1">
                  <a:txBody>
                    <a:bodyPr/>
                    <a:lstStyle/>
                    <a:p>
                      <a:endParaRPr lang="en-US"/>
                    </a:p>
                  </a:txBody>
                  <a:tcPr/>
                </a:tc>
                <a:tc>
                  <a:txBody>
                    <a:bodyPr/>
                    <a:lstStyle/>
                    <a:p>
                      <a:pPr algn="ctr"/>
                      <a:r>
                        <a:rPr lang="en-US" i="1">
                          <a:solidFill>
                            <a:schemeClr val="bg1"/>
                          </a:solidFill>
                          <a:latin typeface="Arial" panose="020B0604020202020204" pitchFamily="34" charset="0"/>
                          <a:cs typeface="Arial" panose="020B0604020202020204" pitchFamily="34" charset="0"/>
                        </a:rPr>
                        <a:t>n </a:t>
                      </a:r>
                      <a:r>
                        <a:rPr lang="en-US">
                          <a:solidFill>
                            <a:schemeClr val="bg1"/>
                          </a:solidFill>
                          <a:latin typeface="Arial" panose="020B0604020202020204" pitchFamily="34" charset="0"/>
                          <a:cs typeface="Arial" panose="020B0604020202020204" pitchFamily="34" charset="0"/>
                        </a:rPr>
                        <a:t>= 512</a:t>
                      </a:r>
                    </a:p>
                  </a:txBody>
                  <a:tcPr>
                    <a:solidFill>
                      <a:schemeClr val="accent1"/>
                    </a:solidFill>
                  </a:tcPr>
                </a:tc>
                <a:tc>
                  <a:txBody>
                    <a:bodyPr/>
                    <a:lstStyle/>
                    <a:p>
                      <a:pPr algn="ctr"/>
                      <a:r>
                        <a:rPr lang="en-US" i="1">
                          <a:solidFill>
                            <a:schemeClr val="bg1"/>
                          </a:solidFill>
                          <a:latin typeface="Arial" panose="020B0604020202020204" pitchFamily="34" charset="0"/>
                          <a:cs typeface="Arial" panose="020B0604020202020204" pitchFamily="34" charset="0"/>
                        </a:rPr>
                        <a:t>n </a:t>
                      </a:r>
                      <a:r>
                        <a:rPr lang="en-US">
                          <a:solidFill>
                            <a:schemeClr val="bg1"/>
                          </a:solidFill>
                          <a:latin typeface="Arial" panose="020B0604020202020204" pitchFamily="34" charset="0"/>
                          <a:cs typeface="Arial" panose="020B0604020202020204" pitchFamily="34" charset="0"/>
                        </a:rPr>
                        <a:t>= 1024</a:t>
                      </a:r>
                    </a:p>
                  </a:txBody>
                  <a:tcPr>
                    <a:solidFill>
                      <a:schemeClr val="accent1"/>
                    </a:solidFill>
                  </a:tcPr>
                </a:tc>
                <a:tc>
                  <a:txBody>
                    <a:bodyPr/>
                    <a:lstStyle/>
                    <a:p>
                      <a:pPr algn="ctr"/>
                      <a:r>
                        <a:rPr lang="en-US" i="1">
                          <a:solidFill>
                            <a:schemeClr val="bg1"/>
                          </a:solidFill>
                          <a:latin typeface="Arial" panose="020B0604020202020204" pitchFamily="34" charset="0"/>
                          <a:cs typeface="Arial" panose="020B0604020202020204" pitchFamily="34" charset="0"/>
                        </a:rPr>
                        <a:t>n </a:t>
                      </a:r>
                      <a:r>
                        <a:rPr lang="en-US">
                          <a:solidFill>
                            <a:schemeClr val="bg1"/>
                          </a:solidFill>
                          <a:latin typeface="Arial" panose="020B0604020202020204" pitchFamily="34" charset="0"/>
                          <a:cs typeface="Arial" panose="020B0604020202020204" pitchFamily="34" charset="0"/>
                        </a:rPr>
                        <a:t>= 512</a:t>
                      </a:r>
                    </a:p>
                  </a:txBody>
                  <a:tcPr>
                    <a:solidFill>
                      <a:schemeClr val="accent1"/>
                    </a:solidFill>
                  </a:tcPr>
                </a:tc>
                <a:tc>
                  <a:txBody>
                    <a:bodyPr/>
                    <a:lstStyle/>
                    <a:p>
                      <a:pPr algn="ctr"/>
                      <a:r>
                        <a:rPr lang="en-US" i="1">
                          <a:solidFill>
                            <a:schemeClr val="bg1"/>
                          </a:solidFill>
                          <a:latin typeface="Arial" panose="020B0604020202020204" pitchFamily="34" charset="0"/>
                          <a:cs typeface="Arial" panose="020B0604020202020204" pitchFamily="34" charset="0"/>
                        </a:rPr>
                        <a:t>n </a:t>
                      </a:r>
                      <a:r>
                        <a:rPr lang="en-US">
                          <a:solidFill>
                            <a:schemeClr val="bg1"/>
                          </a:solidFill>
                          <a:latin typeface="Arial" panose="020B0604020202020204" pitchFamily="34" charset="0"/>
                          <a:cs typeface="Arial" panose="020B0604020202020204" pitchFamily="34" charset="0"/>
                        </a:rPr>
                        <a:t>= 1024</a:t>
                      </a:r>
                    </a:p>
                  </a:txBody>
                  <a:tcPr>
                    <a:solidFill>
                      <a:schemeClr val="accent1"/>
                    </a:solidFill>
                  </a:tcPr>
                </a:tc>
                <a:extLst>
                  <a:ext uri="{0D108BD9-81ED-4DB2-BD59-A6C34878D82A}">
                    <a16:rowId xmlns:a16="http://schemas.microsoft.com/office/drawing/2014/main" val="1263484015"/>
                  </a:ext>
                </a:extLst>
              </a:tr>
              <a:tr h="370840">
                <a:tc>
                  <a:txBody>
                    <a:bodyPr/>
                    <a:lstStyle/>
                    <a:p>
                      <a:r>
                        <a:rPr lang="en-US">
                          <a:latin typeface="Times New Roman" panose="02020603050405020304" pitchFamily="18" charset="0"/>
                          <a:cs typeface="Times New Roman" panose="02020603050405020304" pitchFamily="18" charset="0"/>
                        </a:rPr>
                        <a:t>Key Gen</a:t>
                      </a:r>
                    </a:p>
                  </a:txBody>
                  <a:tcPr/>
                </a:tc>
                <a:tc>
                  <a:txBody>
                    <a:bodyPr/>
                    <a:lstStyle/>
                    <a:p>
                      <a:pPr algn="r"/>
                      <a:r>
                        <a:rPr lang="en-US">
                          <a:latin typeface="Times New Roman" panose="02020603050405020304" pitchFamily="18" charset="0"/>
                          <a:cs typeface="Times New Roman" panose="02020603050405020304" pitchFamily="18" charset="0"/>
                        </a:rPr>
                        <a:t>40,560</a:t>
                      </a:r>
                    </a:p>
                  </a:txBody>
                  <a:tcPr/>
                </a:tc>
                <a:tc>
                  <a:txBody>
                    <a:bodyPr/>
                    <a:lstStyle/>
                    <a:p>
                      <a:pPr algn="r"/>
                      <a:r>
                        <a:rPr lang="en-US">
                          <a:latin typeface="Times New Roman" panose="02020603050405020304" pitchFamily="18" charset="0"/>
                          <a:cs typeface="Times New Roman" panose="02020603050405020304" pitchFamily="18" charset="0"/>
                        </a:rPr>
                        <a:t>51,704</a:t>
                      </a:r>
                    </a:p>
                  </a:txBody>
                  <a:tcPr/>
                </a:tc>
                <a:tc>
                  <a:txBody>
                    <a:bodyPr/>
                    <a:lstStyle/>
                    <a:p>
                      <a:pPr algn="r"/>
                      <a:r>
                        <a:rPr lang="en-US">
                          <a:latin typeface="Times New Roman" panose="02020603050405020304" pitchFamily="18" charset="0"/>
                          <a:cs typeface="Times New Roman" panose="02020603050405020304" pitchFamily="18" charset="0"/>
                        </a:rPr>
                        <a:t>-</a:t>
                      </a:r>
                    </a:p>
                  </a:txBody>
                  <a:tcPr/>
                </a:tc>
                <a:tc>
                  <a:txBody>
                    <a:bodyPr/>
                    <a:lstStyle/>
                    <a:p>
                      <a:pPr algn="r"/>
                      <a:r>
                        <a:rPr lang="en-US">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4043843533"/>
                  </a:ext>
                </a:extLst>
              </a:tr>
              <a:tr h="370840">
                <a:tc>
                  <a:txBody>
                    <a:bodyPr/>
                    <a:lstStyle/>
                    <a:p>
                      <a:r>
                        <a:rPr lang="en-US">
                          <a:latin typeface="Times New Roman" panose="02020603050405020304" pitchFamily="18" charset="0"/>
                          <a:cs typeface="Times New Roman" panose="02020603050405020304" pitchFamily="18" charset="0"/>
                        </a:rPr>
                        <a:t>Sign</a:t>
                      </a:r>
                    </a:p>
                  </a:txBody>
                  <a:tcPr/>
                </a:tc>
                <a:tc>
                  <a:txBody>
                    <a:bodyPr/>
                    <a:lstStyle/>
                    <a:p>
                      <a:pPr algn="r"/>
                      <a:r>
                        <a:rPr lang="en-US">
                          <a:latin typeface="Times New Roman" panose="02020603050405020304" pitchFamily="18" charset="0"/>
                          <a:cs typeface="Times New Roman" panose="02020603050405020304" pitchFamily="18" charset="0"/>
                        </a:rPr>
                        <a:t>63,652</a:t>
                      </a:r>
                    </a:p>
                  </a:txBody>
                  <a:tcPr/>
                </a:tc>
                <a:tc>
                  <a:txBody>
                    <a:bodyPr/>
                    <a:lstStyle/>
                    <a:p>
                      <a:pPr algn="r"/>
                      <a:r>
                        <a:rPr lang="en-US">
                          <a:latin typeface="Times New Roman" panose="02020603050405020304" pitchFamily="18" charset="0"/>
                          <a:cs typeface="Times New Roman" panose="02020603050405020304" pitchFamily="18" charset="0"/>
                        </a:rPr>
                        <a:t>120,596</a:t>
                      </a:r>
                    </a:p>
                  </a:txBody>
                  <a:tcPr/>
                </a:tc>
                <a:tc>
                  <a:txBody>
                    <a:bodyPr/>
                    <a:lstStyle/>
                    <a:p>
                      <a:pPr algn="r"/>
                      <a:r>
                        <a:rPr lang="en-US">
                          <a:latin typeface="Times New Roman" panose="02020603050405020304" pitchFamily="18" charset="0"/>
                          <a:cs typeface="Times New Roman" panose="02020603050405020304" pitchFamily="18" charset="0"/>
                        </a:rPr>
                        <a:t>50,508</a:t>
                      </a:r>
                    </a:p>
                  </a:txBody>
                  <a:tcPr/>
                </a:tc>
                <a:tc>
                  <a:txBody>
                    <a:bodyPr/>
                    <a:lstStyle/>
                    <a:p>
                      <a:pPr algn="r"/>
                      <a:r>
                        <a:rPr lang="en-US">
                          <a:latin typeface="Times New Roman" panose="02020603050405020304" pitchFamily="18" charset="0"/>
                          <a:cs typeface="Times New Roman" panose="02020603050405020304" pitchFamily="18" charset="0"/>
                        </a:rPr>
                        <a:t>94,260</a:t>
                      </a:r>
                    </a:p>
                  </a:txBody>
                  <a:tcPr/>
                </a:tc>
                <a:extLst>
                  <a:ext uri="{0D108BD9-81ED-4DB2-BD59-A6C34878D82A}">
                    <a16:rowId xmlns:a16="http://schemas.microsoft.com/office/drawing/2014/main" val="1884189589"/>
                  </a:ext>
                </a:extLst>
              </a:tr>
            </a:tbl>
          </a:graphicData>
        </a:graphic>
      </p:graphicFrame>
      <p:sp>
        <p:nvSpPr>
          <p:cNvPr id="5" name="TextBox 4">
            <a:extLst>
              <a:ext uri="{FF2B5EF4-FFF2-40B4-BE49-F238E27FC236}">
                <a16:creationId xmlns:a16="http://schemas.microsoft.com/office/drawing/2014/main" id="{F71A0A56-F728-2642-BCB4-8F90DEAD14B5}"/>
              </a:ext>
            </a:extLst>
          </p:cNvPr>
          <p:cNvSpPr txBox="1"/>
          <p:nvPr/>
        </p:nvSpPr>
        <p:spPr>
          <a:xfrm>
            <a:off x="1136469" y="1567543"/>
            <a:ext cx="9830255" cy="646331"/>
          </a:xfrm>
          <a:prstGeom prst="rect">
            <a:avLst/>
          </a:prstGeom>
          <a:noFill/>
        </p:spPr>
        <p:txBody>
          <a:bodyPr wrap="none" rtlCol="0">
            <a:spAutoFit/>
          </a:bodyPr>
          <a:lstStyle/>
          <a:p>
            <a:r>
              <a:rPr lang="en-US">
                <a:latin typeface="Times New Roman" panose="02020603050405020304" pitchFamily="18" charset="0"/>
                <a:cs typeface="Times New Roman" panose="02020603050405020304" pitchFamily="18" charset="0"/>
              </a:rPr>
              <a:t>“Towards Practical Microcontroller Implementation of the Signature Scheme Falcon”</a:t>
            </a:r>
          </a:p>
          <a:p>
            <a:r>
              <a:rPr lang="en-US">
                <a:latin typeface="Times New Roman" panose="02020603050405020304" pitchFamily="18" charset="0"/>
                <a:cs typeface="Times New Roman" panose="02020603050405020304" pitchFamily="18" charset="0"/>
                <a:hlinkClick r:id="rId2"/>
              </a:rPr>
              <a:t>https://</a:t>
            </a:r>
            <a:r>
              <a:rPr lang="en-US" err="1">
                <a:latin typeface="Times New Roman" panose="02020603050405020304" pitchFamily="18" charset="0"/>
                <a:cs typeface="Times New Roman" panose="02020603050405020304" pitchFamily="18" charset="0"/>
                <a:hlinkClick r:id="rId2"/>
              </a:rPr>
              <a:t>www.emsec.ruhr-uni-bochum.de</a:t>
            </a:r>
            <a:r>
              <a:rPr lang="en-US">
                <a:latin typeface="Times New Roman" panose="02020603050405020304" pitchFamily="18" charset="0"/>
                <a:cs typeface="Times New Roman" panose="02020603050405020304" pitchFamily="18" charset="0"/>
                <a:hlinkClick r:id="rId2"/>
              </a:rPr>
              <a:t>/media/</a:t>
            </a:r>
            <a:r>
              <a:rPr lang="en-US" err="1">
                <a:latin typeface="Times New Roman" panose="02020603050405020304" pitchFamily="18" charset="0"/>
                <a:cs typeface="Times New Roman" panose="02020603050405020304" pitchFamily="18" charset="0"/>
                <a:hlinkClick r:id="rId2"/>
              </a:rPr>
              <a:t>seceng</a:t>
            </a:r>
            <a:r>
              <a:rPr lang="en-US">
                <a:latin typeface="Times New Roman" panose="02020603050405020304" pitchFamily="18" charset="0"/>
                <a:cs typeface="Times New Roman" panose="02020603050405020304" pitchFamily="18" charset="0"/>
                <a:hlinkClick r:id="rId2"/>
              </a:rPr>
              <a:t>/</a:t>
            </a:r>
            <a:r>
              <a:rPr lang="en-US" err="1">
                <a:latin typeface="Times New Roman" panose="02020603050405020304" pitchFamily="18" charset="0"/>
                <a:cs typeface="Times New Roman" panose="02020603050405020304" pitchFamily="18" charset="0"/>
                <a:hlinkClick r:id="rId2"/>
              </a:rPr>
              <a:t>veroeffentlichungen</a:t>
            </a:r>
            <a:r>
              <a:rPr lang="en-US">
                <a:latin typeface="Times New Roman" panose="02020603050405020304" pitchFamily="18" charset="0"/>
                <a:cs typeface="Times New Roman" panose="02020603050405020304" pitchFamily="18" charset="0"/>
                <a:hlinkClick r:id="rId2"/>
              </a:rPr>
              <a:t>/2019/01/25/</a:t>
            </a:r>
            <a:r>
              <a:rPr lang="en-US" err="1">
                <a:latin typeface="Times New Roman" panose="02020603050405020304" pitchFamily="18" charset="0"/>
                <a:cs typeface="Times New Roman" panose="02020603050405020304" pitchFamily="18" charset="0"/>
                <a:hlinkClick r:id="rId2"/>
              </a:rPr>
              <a:t>falcon_paper.pdf</a:t>
            </a:r>
            <a:endParaRPr lang="en-US">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2CCCF70-2549-5946-867E-4FC04CDF9468}"/>
              </a:ext>
            </a:extLst>
          </p:cNvPr>
          <p:cNvSpPr txBox="1"/>
          <p:nvPr/>
        </p:nvSpPr>
        <p:spPr>
          <a:xfrm>
            <a:off x="1136469" y="4441371"/>
            <a:ext cx="9151480" cy="369332"/>
          </a:xfrm>
          <a:prstGeom prst="rect">
            <a:avLst/>
          </a:prstGeom>
          <a:noFill/>
        </p:spPr>
        <p:txBody>
          <a:bodyPr wrap="none" rtlCol="0">
            <a:spAutoFit/>
          </a:bodyPr>
          <a:lstStyle/>
          <a:p>
            <a:r>
              <a:rPr lang="en-US">
                <a:latin typeface="Times New Roman" panose="02020603050405020304" pitchFamily="18" charset="0"/>
                <a:cs typeface="Times New Roman" panose="02020603050405020304" pitchFamily="18" charset="0"/>
              </a:rPr>
              <a:t>“New Efficient, Constant-Time Implementations of Falcon” - </a:t>
            </a:r>
            <a:r>
              <a:rPr lang="en-US">
                <a:latin typeface="Times New Roman" panose="02020603050405020304" pitchFamily="18" charset="0"/>
                <a:cs typeface="Times New Roman" panose="02020603050405020304" pitchFamily="18" charset="0"/>
                <a:hlinkClick r:id="rId3"/>
              </a:rPr>
              <a:t>https://</a:t>
            </a:r>
            <a:r>
              <a:rPr lang="en-US" err="1">
                <a:latin typeface="Times New Roman" panose="02020603050405020304" pitchFamily="18" charset="0"/>
                <a:cs typeface="Times New Roman" panose="02020603050405020304" pitchFamily="18" charset="0"/>
                <a:hlinkClick r:id="rId3"/>
              </a:rPr>
              <a:t>eprint.iacr.org</a:t>
            </a:r>
            <a:r>
              <a:rPr lang="en-US">
                <a:latin typeface="Times New Roman" panose="02020603050405020304" pitchFamily="18" charset="0"/>
                <a:cs typeface="Times New Roman" panose="02020603050405020304" pitchFamily="18" charset="0"/>
                <a:hlinkClick r:id="rId3"/>
              </a:rPr>
              <a:t>/2019/893.pdf</a:t>
            </a:r>
            <a:endParaRPr lang="en-US">
              <a:latin typeface="Times New Roman" panose="02020603050405020304" pitchFamily="18" charset="0"/>
              <a:cs typeface="Times New Roman" panose="02020603050405020304" pitchFamily="18" charset="0"/>
            </a:endParaRPr>
          </a:p>
        </p:txBody>
      </p:sp>
      <p:graphicFrame>
        <p:nvGraphicFramePr>
          <p:cNvPr id="7" name="Table 7">
            <a:extLst>
              <a:ext uri="{FF2B5EF4-FFF2-40B4-BE49-F238E27FC236}">
                <a16:creationId xmlns:a16="http://schemas.microsoft.com/office/drawing/2014/main" id="{61063561-6D8C-BC4C-8960-20BD68A62722}"/>
              </a:ext>
            </a:extLst>
          </p:cNvPr>
          <p:cNvGraphicFramePr>
            <a:graphicFrameLocks noGrp="1"/>
          </p:cNvGraphicFramePr>
          <p:nvPr>
            <p:extLst>
              <p:ext uri="{D42A27DB-BD31-4B8C-83A1-F6EECF244321}">
                <p14:modId xmlns:p14="http://schemas.microsoft.com/office/powerpoint/2010/main" val="3080919933"/>
              </p:ext>
            </p:extLst>
          </p:nvPr>
        </p:nvGraphicFramePr>
        <p:xfrm>
          <a:off x="1884544" y="4952032"/>
          <a:ext cx="8334103" cy="1112520"/>
        </p:xfrm>
        <a:graphic>
          <a:graphicData uri="http://schemas.openxmlformats.org/drawingml/2006/table">
            <a:tbl>
              <a:tblPr firstRow="1" bandRow="1">
                <a:tableStyleId>{5C22544A-7EE6-4342-B048-85BDC9FD1C3A}</a:tableStyleId>
              </a:tblPr>
              <a:tblGrid>
                <a:gridCol w="940526">
                  <a:extLst>
                    <a:ext uri="{9D8B030D-6E8A-4147-A177-3AD203B41FA5}">
                      <a16:colId xmlns:a16="http://schemas.microsoft.com/office/drawing/2014/main" val="3789039020"/>
                    </a:ext>
                  </a:extLst>
                </a:gridCol>
                <a:gridCol w="1332411">
                  <a:extLst>
                    <a:ext uri="{9D8B030D-6E8A-4147-A177-3AD203B41FA5}">
                      <a16:colId xmlns:a16="http://schemas.microsoft.com/office/drawing/2014/main" val="3102729220"/>
                    </a:ext>
                  </a:extLst>
                </a:gridCol>
                <a:gridCol w="927463">
                  <a:extLst>
                    <a:ext uri="{9D8B030D-6E8A-4147-A177-3AD203B41FA5}">
                      <a16:colId xmlns:a16="http://schemas.microsoft.com/office/drawing/2014/main" val="109692269"/>
                    </a:ext>
                  </a:extLst>
                </a:gridCol>
                <a:gridCol w="992777">
                  <a:extLst>
                    <a:ext uri="{9D8B030D-6E8A-4147-A177-3AD203B41FA5}">
                      <a16:colId xmlns:a16="http://schemas.microsoft.com/office/drawing/2014/main" val="1921614426"/>
                    </a:ext>
                  </a:extLst>
                </a:gridCol>
                <a:gridCol w="1319349">
                  <a:extLst>
                    <a:ext uri="{9D8B030D-6E8A-4147-A177-3AD203B41FA5}">
                      <a16:colId xmlns:a16="http://schemas.microsoft.com/office/drawing/2014/main" val="762714046"/>
                    </a:ext>
                  </a:extLst>
                </a:gridCol>
                <a:gridCol w="1502229">
                  <a:extLst>
                    <a:ext uri="{9D8B030D-6E8A-4147-A177-3AD203B41FA5}">
                      <a16:colId xmlns:a16="http://schemas.microsoft.com/office/drawing/2014/main" val="1373550975"/>
                    </a:ext>
                  </a:extLst>
                </a:gridCol>
                <a:gridCol w="1319348">
                  <a:extLst>
                    <a:ext uri="{9D8B030D-6E8A-4147-A177-3AD203B41FA5}">
                      <a16:colId xmlns:a16="http://schemas.microsoft.com/office/drawing/2014/main" val="239921369"/>
                    </a:ext>
                  </a:extLst>
                </a:gridCol>
              </a:tblGrid>
              <a:tr h="370840">
                <a:tc>
                  <a:txBody>
                    <a:bodyPr/>
                    <a:lstStyle/>
                    <a:p>
                      <a:pPr algn="ctr"/>
                      <a:r>
                        <a:rPr lang="en-US">
                          <a:latin typeface="Arial" panose="020B0604020202020204" pitchFamily="34" charset="0"/>
                          <a:cs typeface="Arial" panose="020B0604020202020204" pitchFamily="34" charset="0"/>
                        </a:rPr>
                        <a:t>degree</a:t>
                      </a:r>
                    </a:p>
                  </a:txBody>
                  <a:tcPr/>
                </a:tc>
                <a:tc>
                  <a:txBody>
                    <a:bodyPr/>
                    <a:lstStyle/>
                    <a:p>
                      <a:pPr algn="ctr"/>
                      <a:r>
                        <a:rPr lang="en-US">
                          <a:latin typeface="Arial" panose="020B0604020202020204" pitchFamily="34" charset="0"/>
                          <a:cs typeface="Arial" panose="020B0604020202020204" pitchFamily="34" charset="0"/>
                        </a:rPr>
                        <a:t>make pub</a:t>
                      </a:r>
                    </a:p>
                  </a:txBody>
                  <a:tcPr/>
                </a:tc>
                <a:tc>
                  <a:txBody>
                    <a:bodyPr/>
                    <a:lstStyle/>
                    <a:p>
                      <a:pPr algn="ctr"/>
                      <a:r>
                        <a:rPr lang="en-US">
                          <a:latin typeface="Arial" panose="020B0604020202020204" pitchFamily="34" charset="0"/>
                          <a:cs typeface="Arial" panose="020B0604020202020204" pitchFamily="34" charset="0"/>
                        </a:rPr>
                        <a:t>verify</a:t>
                      </a:r>
                    </a:p>
                  </a:txBody>
                  <a:tcPr/>
                </a:tc>
                <a:tc>
                  <a:txBody>
                    <a:bodyPr/>
                    <a:lstStyle/>
                    <a:p>
                      <a:pPr algn="ctr"/>
                      <a:r>
                        <a:rPr lang="en-US">
                          <a:latin typeface="Arial" panose="020B0604020202020204" pitchFamily="34" charset="0"/>
                          <a:cs typeface="Arial" panose="020B0604020202020204" pitchFamily="34" charset="0"/>
                        </a:rPr>
                        <a:t>keygen</a:t>
                      </a:r>
                    </a:p>
                  </a:txBody>
                  <a:tcPr/>
                </a:tc>
                <a:tc>
                  <a:txBody>
                    <a:bodyPr/>
                    <a:lstStyle/>
                    <a:p>
                      <a:pPr algn="ctr"/>
                      <a:r>
                        <a:rPr lang="en-US">
                          <a:latin typeface="Arial" panose="020B0604020202020204" pitchFamily="34" charset="0"/>
                          <a:cs typeface="Arial" panose="020B0604020202020204" pitchFamily="34" charset="0"/>
                        </a:rPr>
                        <a:t>sign (tree)</a:t>
                      </a:r>
                    </a:p>
                  </a:txBody>
                  <a:tcPr/>
                </a:tc>
                <a:tc>
                  <a:txBody>
                    <a:bodyPr/>
                    <a:lstStyle/>
                    <a:p>
                      <a:pPr algn="ctr"/>
                      <a:r>
                        <a:rPr lang="en-US">
                          <a:latin typeface="Arial" panose="020B0604020202020204" pitchFamily="34" charset="0"/>
                          <a:cs typeface="Arial" panose="020B0604020202020204" pitchFamily="34" charset="0"/>
                        </a:rPr>
                        <a:t>expand key</a:t>
                      </a:r>
                    </a:p>
                  </a:txBody>
                  <a:tcPr/>
                </a:tc>
                <a:tc>
                  <a:txBody>
                    <a:bodyPr/>
                    <a:lstStyle/>
                    <a:p>
                      <a:pPr algn="ctr"/>
                      <a:r>
                        <a:rPr lang="en-US">
                          <a:latin typeface="Arial" panose="020B0604020202020204" pitchFamily="34" charset="0"/>
                          <a:cs typeface="Arial" panose="020B0604020202020204" pitchFamily="34" charset="0"/>
                        </a:rPr>
                        <a:t>sign (</a:t>
                      </a:r>
                      <a:r>
                        <a:rPr lang="en-US" err="1">
                          <a:latin typeface="Arial" panose="020B0604020202020204" pitchFamily="34" charset="0"/>
                          <a:cs typeface="Arial" panose="020B0604020202020204" pitchFamily="34" charset="0"/>
                        </a:rPr>
                        <a:t>dyn</a:t>
                      </a:r>
                      <a:r>
                        <a:rPr lang="en-US">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643422562"/>
                  </a:ext>
                </a:extLst>
              </a:tr>
              <a:tr h="370840">
                <a:tc>
                  <a:txBody>
                    <a:bodyPr/>
                    <a:lstStyle/>
                    <a:p>
                      <a:pPr algn="r"/>
                      <a:r>
                        <a:rPr lang="en-US">
                          <a:latin typeface="Times New Roman" panose="02020603050405020304" pitchFamily="18" charset="0"/>
                          <a:cs typeface="Times New Roman" panose="02020603050405020304" pitchFamily="18" charset="0"/>
                        </a:rPr>
                        <a:t>512</a:t>
                      </a:r>
                    </a:p>
                  </a:txBody>
                  <a:tcPr/>
                </a:tc>
                <a:tc>
                  <a:txBody>
                    <a:bodyPr/>
                    <a:lstStyle/>
                    <a:p>
                      <a:pPr algn="r"/>
                      <a:r>
                        <a:rPr lang="en-US">
                          <a:latin typeface="Times New Roman" panose="02020603050405020304" pitchFamily="18" charset="0"/>
                          <a:cs typeface="Times New Roman" panose="02020603050405020304" pitchFamily="18" charset="0"/>
                        </a:rPr>
                        <a:t>3073</a:t>
                      </a:r>
                    </a:p>
                  </a:txBody>
                  <a:tcPr/>
                </a:tc>
                <a:tc>
                  <a:txBody>
                    <a:bodyPr/>
                    <a:lstStyle/>
                    <a:p>
                      <a:pPr algn="r"/>
                      <a:r>
                        <a:rPr lang="en-US">
                          <a:latin typeface="Times New Roman" panose="02020603050405020304" pitchFamily="18" charset="0"/>
                          <a:cs typeface="Times New Roman" panose="02020603050405020304" pitchFamily="18" charset="0"/>
                        </a:rPr>
                        <a:t>4097</a:t>
                      </a:r>
                    </a:p>
                  </a:txBody>
                  <a:tcPr/>
                </a:tc>
                <a:tc>
                  <a:txBody>
                    <a:bodyPr/>
                    <a:lstStyle/>
                    <a:p>
                      <a:pPr algn="r"/>
                      <a:r>
                        <a:rPr lang="en-US">
                          <a:latin typeface="Times New Roman" panose="02020603050405020304" pitchFamily="18" charset="0"/>
                          <a:cs typeface="Times New Roman" panose="02020603050405020304" pitchFamily="18" charset="0"/>
                        </a:rPr>
                        <a:t>15,879</a:t>
                      </a:r>
                    </a:p>
                  </a:txBody>
                  <a:tcPr/>
                </a:tc>
                <a:tc>
                  <a:txBody>
                    <a:bodyPr/>
                    <a:lstStyle/>
                    <a:p>
                      <a:pPr algn="r"/>
                      <a:r>
                        <a:rPr lang="en-US">
                          <a:latin typeface="Times New Roman" panose="02020603050405020304" pitchFamily="18" charset="0"/>
                          <a:cs typeface="Times New Roman" panose="02020603050405020304" pitchFamily="18" charset="0"/>
                        </a:rPr>
                        <a:t>25,607</a:t>
                      </a:r>
                    </a:p>
                  </a:txBody>
                  <a:tcPr/>
                </a:tc>
                <a:tc>
                  <a:txBody>
                    <a:bodyPr/>
                    <a:lstStyle/>
                    <a:p>
                      <a:pPr algn="r"/>
                      <a:r>
                        <a:rPr lang="en-US">
                          <a:latin typeface="Times New Roman" panose="02020603050405020304" pitchFamily="18" charset="0"/>
                          <a:cs typeface="Times New Roman" panose="02020603050405020304" pitchFamily="18" charset="0"/>
                        </a:rPr>
                        <a:t>26,631</a:t>
                      </a:r>
                    </a:p>
                  </a:txBody>
                  <a:tcPr/>
                </a:tc>
                <a:tc>
                  <a:txBody>
                    <a:bodyPr/>
                    <a:lstStyle/>
                    <a:p>
                      <a:pPr algn="r"/>
                      <a:r>
                        <a:rPr lang="en-US">
                          <a:latin typeface="Times New Roman" panose="02020603050405020304" pitchFamily="18" charset="0"/>
                          <a:cs typeface="Times New Roman" panose="02020603050405020304" pitchFamily="18" charset="0"/>
                        </a:rPr>
                        <a:t>39,943</a:t>
                      </a:r>
                    </a:p>
                  </a:txBody>
                  <a:tcPr/>
                </a:tc>
                <a:extLst>
                  <a:ext uri="{0D108BD9-81ED-4DB2-BD59-A6C34878D82A}">
                    <a16:rowId xmlns:a16="http://schemas.microsoft.com/office/drawing/2014/main" val="1947748760"/>
                  </a:ext>
                </a:extLst>
              </a:tr>
              <a:tr h="370840">
                <a:tc>
                  <a:txBody>
                    <a:bodyPr/>
                    <a:lstStyle/>
                    <a:p>
                      <a:pPr algn="r"/>
                      <a:r>
                        <a:rPr lang="en-US">
                          <a:latin typeface="Times New Roman" panose="02020603050405020304" pitchFamily="18" charset="0"/>
                          <a:cs typeface="Times New Roman" panose="02020603050405020304" pitchFamily="18" charset="0"/>
                        </a:rPr>
                        <a:t>1024</a:t>
                      </a:r>
                    </a:p>
                  </a:txBody>
                  <a:tcPr/>
                </a:tc>
                <a:tc>
                  <a:txBody>
                    <a:bodyPr/>
                    <a:lstStyle/>
                    <a:p>
                      <a:pPr algn="r"/>
                      <a:r>
                        <a:rPr lang="en-US">
                          <a:latin typeface="Times New Roman" panose="02020603050405020304" pitchFamily="18" charset="0"/>
                          <a:cs typeface="Times New Roman" panose="02020603050405020304" pitchFamily="18" charset="0"/>
                        </a:rPr>
                        <a:t>6145</a:t>
                      </a:r>
                    </a:p>
                  </a:txBody>
                  <a:tcPr/>
                </a:tc>
                <a:tc>
                  <a:txBody>
                    <a:bodyPr/>
                    <a:lstStyle/>
                    <a:p>
                      <a:pPr algn="r"/>
                      <a:r>
                        <a:rPr lang="en-US">
                          <a:latin typeface="Times New Roman" panose="02020603050405020304" pitchFamily="18" charset="0"/>
                          <a:cs typeface="Times New Roman" panose="02020603050405020304" pitchFamily="18" charset="0"/>
                        </a:rPr>
                        <a:t>8193</a:t>
                      </a:r>
                    </a:p>
                  </a:txBody>
                  <a:tcPr/>
                </a:tc>
                <a:tc>
                  <a:txBody>
                    <a:bodyPr/>
                    <a:lstStyle/>
                    <a:p>
                      <a:pPr algn="r"/>
                      <a:r>
                        <a:rPr lang="en-US">
                          <a:latin typeface="Times New Roman" panose="02020603050405020304" pitchFamily="18" charset="0"/>
                          <a:cs typeface="Times New Roman" panose="02020603050405020304" pitchFamily="18" charset="0"/>
                        </a:rPr>
                        <a:t>31,751</a:t>
                      </a:r>
                    </a:p>
                  </a:txBody>
                  <a:tcPr/>
                </a:tc>
                <a:tc>
                  <a:txBody>
                    <a:bodyPr/>
                    <a:lstStyle/>
                    <a:p>
                      <a:pPr algn="r"/>
                      <a:r>
                        <a:rPr lang="en-US">
                          <a:latin typeface="Times New Roman" panose="02020603050405020304" pitchFamily="18" charset="0"/>
                          <a:cs typeface="Times New Roman" panose="02020603050405020304" pitchFamily="18" charset="0"/>
                        </a:rPr>
                        <a:t>51,207</a:t>
                      </a:r>
                    </a:p>
                  </a:txBody>
                  <a:tcPr/>
                </a:tc>
                <a:tc>
                  <a:txBody>
                    <a:bodyPr/>
                    <a:lstStyle/>
                    <a:p>
                      <a:pPr algn="r"/>
                      <a:r>
                        <a:rPr lang="en-US">
                          <a:latin typeface="Times New Roman" panose="02020603050405020304" pitchFamily="18" charset="0"/>
                          <a:cs typeface="Times New Roman" panose="02020603050405020304" pitchFamily="18" charset="0"/>
                        </a:rPr>
                        <a:t>53,255</a:t>
                      </a:r>
                    </a:p>
                  </a:txBody>
                  <a:tcPr/>
                </a:tc>
                <a:tc>
                  <a:txBody>
                    <a:bodyPr/>
                    <a:lstStyle/>
                    <a:p>
                      <a:pPr algn="r"/>
                      <a:r>
                        <a:rPr lang="en-US">
                          <a:latin typeface="Times New Roman" panose="02020603050405020304" pitchFamily="18" charset="0"/>
                          <a:cs typeface="Times New Roman" panose="02020603050405020304" pitchFamily="18" charset="0"/>
                        </a:rPr>
                        <a:t>79,879</a:t>
                      </a:r>
                    </a:p>
                  </a:txBody>
                  <a:tcPr/>
                </a:tc>
                <a:extLst>
                  <a:ext uri="{0D108BD9-81ED-4DB2-BD59-A6C34878D82A}">
                    <a16:rowId xmlns:a16="http://schemas.microsoft.com/office/drawing/2014/main" val="3736986693"/>
                  </a:ext>
                </a:extLst>
              </a:tr>
            </a:tbl>
          </a:graphicData>
        </a:graphic>
      </p:graphicFrame>
    </p:spTree>
    <p:extLst>
      <p:ext uri="{BB962C8B-B14F-4D97-AF65-F5344CB8AC3E}">
        <p14:creationId xmlns:p14="http://schemas.microsoft.com/office/powerpoint/2010/main" val="441849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E0108-6063-2F4A-BA0F-9DF5C14A860E}"/>
              </a:ext>
            </a:extLst>
          </p:cNvPr>
          <p:cNvSpPr>
            <a:spLocks noGrp="1"/>
          </p:cNvSpPr>
          <p:nvPr>
            <p:ph type="title"/>
          </p:nvPr>
        </p:nvSpPr>
        <p:spPr/>
        <p:txBody>
          <a:bodyPr/>
          <a:lstStyle/>
          <a:p>
            <a:r>
              <a:rPr lang="en-US"/>
              <a:t>Hardware Implementations</a:t>
            </a:r>
          </a:p>
        </p:txBody>
      </p:sp>
      <p:sp>
        <p:nvSpPr>
          <p:cNvPr id="3" name="Content Placeholder 2">
            <a:extLst>
              <a:ext uri="{FF2B5EF4-FFF2-40B4-BE49-F238E27FC236}">
                <a16:creationId xmlns:a16="http://schemas.microsoft.com/office/drawing/2014/main" id="{603211C5-1647-604D-92B1-274472ADECEA}"/>
              </a:ext>
            </a:extLst>
          </p:cNvPr>
          <p:cNvSpPr>
            <a:spLocks noGrp="1"/>
          </p:cNvSpPr>
          <p:nvPr>
            <p:ph idx="1"/>
          </p:nvPr>
        </p:nvSpPr>
        <p:spPr/>
        <p:txBody>
          <a:bodyPr vert="horz" lIns="91440" tIns="45720" rIns="91440" bIns="45720" rtlCol="0" anchor="t">
            <a:normAutofit lnSpcReduction="10000"/>
          </a:bodyPr>
          <a:lstStyle/>
          <a:p>
            <a:r>
              <a:rPr lang="en-US" b="1">
                <a:ea typeface="+mn-lt"/>
                <a:cs typeface="+mn-lt"/>
              </a:rPr>
              <a:t>Sapphire: A Configurable Crypto-Processor for Post-Quantum Lattice-based Protocols (Extended Version)</a:t>
            </a:r>
            <a:br>
              <a:rPr lang="en-US" b="1">
                <a:ea typeface="+mn-lt"/>
                <a:cs typeface="+mn-lt"/>
              </a:rPr>
            </a:br>
            <a:r>
              <a:rPr lang="en-US" sz="1400">
                <a:ea typeface="+mn-lt"/>
                <a:cs typeface="+mn-lt"/>
                <a:hlinkClick r:id="rId2"/>
              </a:rPr>
              <a:t>https://eprint.iacr.org/2019/1140.pdf</a:t>
            </a:r>
            <a:endParaRPr lang="en-US" sz="1400">
              <a:cs typeface="Calibri" panose="020F0502020204030204"/>
            </a:endParaRPr>
          </a:p>
          <a:p>
            <a:r>
              <a:rPr lang="en-US" b="1">
                <a:ea typeface="+mn-lt"/>
                <a:cs typeface="+mn-lt"/>
              </a:rPr>
              <a:t>Implementing CRYSTALS-Dilithium Signature Scheme on FPGAs</a:t>
            </a:r>
            <a:br>
              <a:rPr lang="en-US" b="1">
                <a:ea typeface="+mn-lt"/>
                <a:cs typeface="+mn-lt"/>
              </a:rPr>
            </a:br>
            <a:r>
              <a:rPr lang="en-US" sz="1400">
                <a:ea typeface="+mn-lt"/>
                <a:cs typeface="+mn-lt"/>
                <a:hlinkClick r:id="rId3"/>
              </a:rPr>
              <a:t>https://eprint.iacr.org/2021/108.pdf</a:t>
            </a:r>
            <a:endParaRPr lang="en-US" sz="1400">
              <a:cs typeface="Calibri" panose="020F0502020204030204"/>
            </a:endParaRPr>
          </a:p>
          <a:p>
            <a:r>
              <a:rPr lang="en-US" b="1">
                <a:ea typeface="+mn-lt"/>
                <a:cs typeface="+mn-lt"/>
              </a:rPr>
              <a:t>A Hard Crystal - Implementing Dilithium on Reconfigurable Hardware</a:t>
            </a:r>
            <a:br>
              <a:rPr lang="en-US" b="1">
                <a:ea typeface="+mn-lt"/>
                <a:cs typeface="+mn-lt"/>
              </a:rPr>
            </a:br>
            <a:r>
              <a:rPr lang="en-US" sz="1400">
                <a:ea typeface="+mn-lt"/>
                <a:cs typeface="+mn-lt"/>
                <a:hlinkClick r:id="rId4"/>
              </a:rPr>
              <a:t>https://eprint.iacr.org/2021/355.pdf</a:t>
            </a:r>
            <a:endParaRPr lang="en-US" sz="1400">
              <a:cs typeface="Calibri" panose="020F0502020204030204"/>
            </a:endParaRPr>
          </a:p>
          <a:p>
            <a:r>
              <a:rPr lang="en-US"/>
              <a:t>High-Performance Hardware Implementation of CRYSTALS-</a:t>
            </a:r>
            <a:r>
              <a:rPr lang="en-US" err="1"/>
              <a:t>Dilithium</a:t>
            </a:r>
            <a:br>
              <a:rPr lang="en-US"/>
            </a:br>
            <a:r>
              <a:rPr lang="en-US" sz="1400">
                <a:hlinkClick r:id="rId5"/>
              </a:rPr>
              <a:t>https://</a:t>
            </a:r>
            <a:r>
              <a:rPr lang="en-US" sz="1400" err="1">
                <a:hlinkClick r:id="rId5"/>
              </a:rPr>
              <a:t>eprint.iacr.org</a:t>
            </a:r>
            <a:r>
              <a:rPr lang="en-US" sz="1400">
                <a:hlinkClick r:id="rId5"/>
              </a:rPr>
              <a:t>/2021/1451.pdf</a:t>
            </a:r>
            <a:endParaRPr lang="en-US" sz="1400">
              <a:cs typeface="Calibri"/>
            </a:endParaRPr>
          </a:p>
          <a:p>
            <a:pPr lvl="1"/>
            <a:r>
              <a:rPr lang="en-US"/>
              <a:t>“It is worth noting that </a:t>
            </a:r>
            <a:r>
              <a:rPr lang="en-US" err="1"/>
              <a:t>GeMSS</a:t>
            </a:r>
            <a:r>
              <a:rPr lang="en-US"/>
              <a:t> and FALCON are also candidates still under consideration, but they lack any reported hardware implementations and thus are not included in our comparisons.”</a:t>
            </a:r>
          </a:p>
          <a:p>
            <a:endParaRPr lang="en-US"/>
          </a:p>
        </p:txBody>
      </p:sp>
    </p:spTree>
    <p:extLst>
      <p:ext uri="{BB962C8B-B14F-4D97-AF65-F5344CB8AC3E}">
        <p14:creationId xmlns:p14="http://schemas.microsoft.com/office/powerpoint/2010/main" val="3726940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DC3A-9DB8-B549-8907-B6EC9D664693}"/>
              </a:ext>
            </a:extLst>
          </p:cNvPr>
          <p:cNvSpPr>
            <a:spLocks noGrp="1"/>
          </p:cNvSpPr>
          <p:nvPr>
            <p:ph type="title"/>
          </p:nvPr>
        </p:nvSpPr>
        <p:spPr/>
        <p:txBody>
          <a:bodyPr/>
          <a:lstStyle/>
          <a:p>
            <a:r>
              <a:rPr lang="en-US"/>
              <a:t>Constrained Devices</a:t>
            </a:r>
          </a:p>
        </p:txBody>
      </p:sp>
      <p:sp>
        <p:nvSpPr>
          <p:cNvPr id="3" name="Content Placeholder 2">
            <a:extLst>
              <a:ext uri="{FF2B5EF4-FFF2-40B4-BE49-F238E27FC236}">
                <a16:creationId xmlns:a16="http://schemas.microsoft.com/office/drawing/2014/main" id="{BBB42F7D-8D07-FE4A-BC16-3986569A4993}"/>
              </a:ext>
            </a:extLst>
          </p:cNvPr>
          <p:cNvSpPr>
            <a:spLocks noGrp="1"/>
          </p:cNvSpPr>
          <p:nvPr>
            <p:ph idx="1"/>
          </p:nvPr>
        </p:nvSpPr>
        <p:spPr>
          <a:xfrm>
            <a:off x="838200" y="1825625"/>
            <a:ext cx="10800806" cy="4351338"/>
          </a:xfrm>
        </p:spPr>
        <p:txBody>
          <a:bodyPr/>
          <a:lstStyle/>
          <a:p>
            <a:r>
              <a:rPr lang="en-US"/>
              <a:t>Smartcard and Post-Quantum Crypto</a:t>
            </a:r>
            <a:br>
              <a:rPr lang="en-US"/>
            </a:br>
            <a:r>
              <a:rPr lang="en-US" sz="1400">
                <a:hlinkClick r:id="rId2"/>
              </a:rPr>
              <a:t>https://csrc.nist.gov/CSRC/media/Presentations/smartcard-and-post-quantum-crypto/images-media/session-5-greuet-smartcard-pqc.pdf</a:t>
            </a:r>
            <a:endParaRPr lang="en-US" sz="1400"/>
          </a:p>
          <a:p>
            <a:pPr lvl="1"/>
            <a:r>
              <a:rPr lang="en-US" b="1">
                <a:solidFill>
                  <a:schemeClr val="bg2">
                    <a:lumMod val="50000"/>
                  </a:schemeClr>
                </a:solidFill>
              </a:rPr>
              <a:t>Falcon: too much RAM, too slow with countermeasures</a:t>
            </a:r>
          </a:p>
          <a:p>
            <a:pPr lvl="1"/>
            <a:r>
              <a:rPr lang="en-US"/>
              <a:t>RAM:</a:t>
            </a:r>
          </a:p>
          <a:p>
            <a:pPr lvl="1"/>
            <a:r>
              <a:rPr lang="en-US"/>
              <a:t>Time: key gen &gt; 171 </a:t>
            </a:r>
            <a:r>
              <a:rPr lang="en-US" err="1"/>
              <a:t>Mcycles</a:t>
            </a:r>
            <a:r>
              <a:rPr lang="en-US"/>
              <a:t> </a:t>
            </a:r>
            <a:r>
              <a:rPr lang="en-US">
                <a:solidFill>
                  <a:srgbClr val="FF0000"/>
                </a:solidFill>
              </a:rPr>
              <a:t>+ countermeasures overhead</a:t>
            </a:r>
            <a:r>
              <a:rPr lang="en-US"/>
              <a:t>          &gt; 3.5 s</a:t>
            </a:r>
          </a:p>
          <a:p>
            <a:endParaRPr lang="en-US"/>
          </a:p>
          <a:p>
            <a:endParaRPr lang="en-US" sz="1400"/>
          </a:p>
        </p:txBody>
      </p:sp>
      <p:cxnSp>
        <p:nvCxnSpPr>
          <p:cNvPr id="7" name="Straight Arrow Connector 6">
            <a:extLst>
              <a:ext uri="{FF2B5EF4-FFF2-40B4-BE49-F238E27FC236}">
                <a16:creationId xmlns:a16="http://schemas.microsoft.com/office/drawing/2014/main" id="{C7D268A7-82AA-0C40-AADD-8F99DFFE1CB2}"/>
              </a:ext>
            </a:extLst>
          </p:cNvPr>
          <p:cNvCxnSpPr>
            <a:cxnSpLocks/>
          </p:cNvCxnSpPr>
          <p:nvPr/>
        </p:nvCxnSpPr>
        <p:spPr>
          <a:xfrm>
            <a:off x="8931366" y="3461294"/>
            <a:ext cx="431074"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2" name="Table 12">
            <a:extLst>
              <a:ext uri="{FF2B5EF4-FFF2-40B4-BE49-F238E27FC236}">
                <a16:creationId xmlns:a16="http://schemas.microsoft.com/office/drawing/2014/main" id="{8C282745-FD9C-CF4F-AE89-AF4A25709615}"/>
              </a:ext>
            </a:extLst>
          </p:cNvPr>
          <p:cNvGraphicFramePr>
            <a:graphicFrameLocks noGrp="1"/>
          </p:cNvGraphicFramePr>
          <p:nvPr>
            <p:extLst>
              <p:ext uri="{D42A27DB-BD31-4B8C-83A1-F6EECF244321}">
                <p14:modId xmlns:p14="http://schemas.microsoft.com/office/powerpoint/2010/main" val="2120417982"/>
              </p:ext>
            </p:extLst>
          </p:nvPr>
        </p:nvGraphicFramePr>
        <p:xfrm>
          <a:off x="2371634" y="2858158"/>
          <a:ext cx="4877578" cy="370840"/>
        </p:xfrm>
        <a:graphic>
          <a:graphicData uri="http://schemas.openxmlformats.org/drawingml/2006/table">
            <a:tbl>
              <a:tblPr bandRow="1">
                <a:tableStyleId>{5C22544A-7EE6-4342-B048-85BDC9FD1C3A}</a:tableStyleId>
              </a:tblPr>
              <a:tblGrid>
                <a:gridCol w="528609">
                  <a:extLst>
                    <a:ext uri="{9D8B030D-6E8A-4147-A177-3AD203B41FA5}">
                      <a16:colId xmlns:a16="http://schemas.microsoft.com/office/drawing/2014/main" val="1447151597"/>
                    </a:ext>
                  </a:extLst>
                </a:gridCol>
                <a:gridCol w="2180804">
                  <a:extLst>
                    <a:ext uri="{9D8B030D-6E8A-4147-A177-3AD203B41FA5}">
                      <a16:colId xmlns:a16="http://schemas.microsoft.com/office/drawing/2014/main" val="2228377657"/>
                    </a:ext>
                  </a:extLst>
                </a:gridCol>
                <a:gridCol w="1318244">
                  <a:extLst>
                    <a:ext uri="{9D8B030D-6E8A-4147-A177-3AD203B41FA5}">
                      <a16:colId xmlns:a16="http://schemas.microsoft.com/office/drawing/2014/main" val="718138937"/>
                    </a:ext>
                  </a:extLst>
                </a:gridCol>
                <a:gridCol w="849921">
                  <a:extLst>
                    <a:ext uri="{9D8B030D-6E8A-4147-A177-3AD203B41FA5}">
                      <a16:colId xmlns:a16="http://schemas.microsoft.com/office/drawing/2014/main" val="2029622479"/>
                    </a:ext>
                  </a:extLst>
                </a:gridCol>
              </a:tblGrid>
              <a:tr h="370840">
                <a:tc>
                  <a:txBody>
                    <a:bodyPr/>
                    <a:lstStyle/>
                    <a:p>
                      <a:r>
                        <a:rPr lang="en-US"/>
                        <a:t>OS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a:t>  Falcon &gt; 25 kB</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ACCAC"/>
                    </a:solidFill>
                  </a:tcPr>
                </a:tc>
                <a:tc>
                  <a:txBody>
                    <a:bodyPr/>
                    <a:lstStyle/>
                    <a:p>
                      <a:r>
                        <a:rPr lang="en-US"/>
                        <a:t> </a:t>
                      </a:r>
                    </a:p>
                  </a:txBody>
                  <a:tcPr>
                    <a:lnL w="12700" cmpd="sng">
                      <a:noFill/>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A90"/>
                    </a:solidFill>
                  </a:tcPr>
                </a:tc>
                <a:tc>
                  <a:txBody>
                    <a:bodyPr/>
                    <a:lstStyle/>
                    <a:p>
                      <a:endParaRPr lang="en-US"/>
                    </a:p>
                  </a:txBody>
                  <a:tcPr>
                    <a:lnL w="12700" cap="flat" cmpd="sng" algn="ctr">
                      <a:solidFill>
                        <a:schemeClr val="tx1"/>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7A90"/>
                    </a:solidFill>
                  </a:tcPr>
                </a:tc>
                <a:extLst>
                  <a:ext uri="{0D108BD9-81ED-4DB2-BD59-A6C34878D82A}">
                    <a16:rowId xmlns:a16="http://schemas.microsoft.com/office/drawing/2014/main" val="3278279822"/>
                  </a:ext>
                </a:extLst>
              </a:tr>
            </a:tbl>
          </a:graphicData>
        </a:graphic>
      </p:graphicFrame>
      <p:sp>
        <p:nvSpPr>
          <p:cNvPr id="13" name="TextBox 12">
            <a:extLst>
              <a:ext uri="{FF2B5EF4-FFF2-40B4-BE49-F238E27FC236}">
                <a16:creationId xmlns:a16="http://schemas.microsoft.com/office/drawing/2014/main" id="{6D90EAEB-6884-C942-975C-3561AE9CEC0F}"/>
              </a:ext>
            </a:extLst>
          </p:cNvPr>
          <p:cNvSpPr txBox="1"/>
          <p:nvPr/>
        </p:nvSpPr>
        <p:spPr>
          <a:xfrm>
            <a:off x="5533185" y="2858158"/>
            <a:ext cx="1125629" cy="369332"/>
          </a:xfrm>
          <a:prstGeom prst="rect">
            <a:avLst/>
          </a:prstGeom>
          <a:noFill/>
        </p:spPr>
        <p:txBody>
          <a:bodyPr wrap="none" rtlCol="0">
            <a:spAutoFit/>
          </a:bodyPr>
          <a:lstStyle/>
          <a:p>
            <a:r>
              <a:rPr lang="en-US"/>
              <a:t>+ masking</a:t>
            </a:r>
          </a:p>
        </p:txBody>
      </p:sp>
    </p:spTree>
    <p:extLst>
      <p:ext uri="{BB962C8B-B14F-4D97-AF65-F5344CB8AC3E}">
        <p14:creationId xmlns:p14="http://schemas.microsoft.com/office/powerpoint/2010/main" val="1333721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DC3A-9DB8-B549-8907-B6EC9D664693}"/>
              </a:ext>
            </a:extLst>
          </p:cNvPr>
          <p:cNvSpPr>
            <a:spLocks noGrp="1"/>
          </p:cNvSpPr>
          <p:nvPr>
            <p:ph type="title"/>
          </p:nvPr>
        </p:nvSpPr>
        <p:spPr>
          <a:xfrm>
            <a:off x="838200" y="365125"/>
            <a:ext cx="10983686" cy="1325563"/>
          </a:xfrm>
        </p:spPr>
        <p:txBody>
          <a:bodyPr>
            <a:noAutofit/>
          </a:bodyPr>
          <a:lstStyle/>
          <a:p>
            <a:r>
              <a:rPr lang="en-US" sz="3600"/>
              <a:t>Suitability of 3rd Round Signature Candidates for Vehicle-to-Vehicle Communication</a:t>
            </a:r>
            <a:br>
              <a:rPr lang="en-US" sz="2400"/>
            </a:br>
            <a:r>
              <a:rPr lang="en-US" sz="1400">
                <a:hlinkClick r:id="rId3"/>
              </a:rPr>
              <a:t>https://csrc.nist.gov/CSRC/media/Presentations/suitability-of-3rd-round-signature-candidates-for/images-media/session-5-bindel-suitability-vehicle.pdf</a:t>
            </a:r>
            <a:br>
              <a:rPr lang="en-US" sz="2400"/>
            </a:br>
            <a:endParaRPr lang="en-US" sz="2400"/>
          </a:p>
        </p:txBody>
      </p:sp>
      <p:sp>
        <p:nvSpPr>
          <p:cNvPr id="3" name="Content Placeholder 2">
            <a:extLst>
              <a:ext uri="{FF2B5EF4-FFF2-40B4-BE49-F238E27FC236}">
                <a16:creationId xmlns:a16="http://schemas.microsoft.com/office/drawing/2014/main" id="{BBB42F7D-8D07-FE4A-BC16-3986569A4993}"/>
              </a:ext>
            </a:extLst>
          </p:cNvPr>
          <p:cNvSpPr>
            <a:spLocks noGrp="1"/>
          </p:cNvSpPr>
          <p:nvPr>
            <p:ph idx="1"/>
          </p:nvPr>
        </p:nvSpPr>
        <p:spPr>
          <a:xfrm>
            <a:off x="838200" y="1825625"/>
            <a:ext cx="10800806" cy="4351338"/>
          </a:xfrm>
        </p:spPr>
        <p:txBody>
          <a:bodyPr/>
          <a:lstStyle/>
          <a:p>
            <a:endParaRPr lang="en-US"/>
          </a:p>
          <a:p>
            <a:endParaRPr lang="en-US"/>
          </a:p>
          <a:p>
            <a:endParaRPr lang="en-US" sz="1400"/>
          </a:p>
        </p:txBody>
      </p:sp>
      <p:pic>
        <p:nvPicPr>
          <p:cNvPr id="10" name="Picture 9">
            <a:extLst>
              <a:ext uri="{FF2B5EF4-FFF2-40B4-BE49-F238E27FC236}">
                <a16:creationId xmlns:a16="http://schemas.microsoft.com/office/drawing/2014/main" id="{F498C70F-E6EA-114B-B290-A822F77A165E}"/>
              </a:ext>
            </a:extLst>
          </p:cNvPr>
          <p:cNvPicPr>
            <a:picLocks noChangeAspect="1"/>
          </p:cNvPicPr>
          <p:nvPr/>
        </p:nvPicPr>
        <p:blipFill>
          <a:blip r:embed="rId4"/>
          <a:stretch>
            <a:fillRect/>
          </a:stretch>
        </p:blipFill>
        <p:spPr>
          <a:xfrm>
            <a:off x="-2926" y="1746250"/>
            <a:ext cx="12194926" cy="5111750"/>
          </a:xfrm>
          <a:prstGeom prst="rect">
            <a:avLst/>
          </a:prstGeom>
        </p:spPr>
      </p:pic>
    </p:spTree>
    <p:extLst>
      <p:ext uri="{BB962C8B-B14F-4D97-AF65-F5344CB8AC3E}">
        <p14:creationId xmlns:p14="http://schemas.microsoft.com/office/powerpoint/2010/main" val="1006583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C1874-ACFC-4848-A164-E33834D67A98}"/>
              </a:ext>
            </a:extLst>
          </p:cNvPr>
          <p:cNvSpPr>
            <a:spLocks noGrp="1"/>
          </p:cNvSpPr>
          <p:nvPr>
            <p:ph type="title"/>
          </p:nvPr>
        </p:nvSpPr>
        <p:spPr/>
        <p:txBody>
          <a:bodyPr>
            <a:normAutofit fontScale="90000"/>
          </a:bodyPr>
          <a:lstStyle/>
          <a:p>
            <a:r>
              <a:rPr lang="en-US"/>
              <a:t>Sizing Up Post-Quantum Signature for the Web</a:t>
            </a:r>
            <a:br>
              <a:rPr lang="en-US"/>
            </a:br>
            <a:r>
              <a:rPr lang="en-US" sz="1800">
                <a:hlinkClick r:id="rId2"/>
              </a:rPr>
              <a:t>https://</a:t>
            </a:r>
            <a:r>
              <a:rPr lang="en-US" sz="1800" err="1">
                <a:hlinkClick r:id="rId2"/>
              </a:rPr>
              <a:t>groups.google.com</a:t>
            </a:r>
            <a:r>
              <a:rPr lang="en-US" sz="1800">
                <a:hlinkClick r:id="rId2"/>
              </a:rPr>
              <a:t>/a/</a:t>
            </a:r>
            <a:r>
              <a:rPr lang="en-US" sz="1800" err="1">
                <a:hlinkClick r:id="rId2"/>
              </a:rPr>
              <a:t>list.nist.gov</a:t>
            </a:r>
            <a:r>
              <a:rPr lang="en-US" sz="1800">
                <a:hlinkClick r:id="rId2"/>
              </a:rPr>
              <a:t>/g/</a:t>
            </a:r>
            <a:r>
              <a:rPr lang="en-US" sz="1800" err="1">
                <a:hlinkClick r:id="rId2"/>
              </a:rPr>
              <a:t>pqc</a:t>
            </a:r>
            <a:r>
              <a:rPr lang="en-US" sz="1800">
                <a:hlinkClick r:id="rId2"/>
              </a:rPr>
              <a:t>-forum/c/anE3sBUWZS0</a:t>
            </a:r>
            <a:endParaRPr lang="en-US" sz="1800"/>
          </a:p>
        </p:txBody>
      </p:sp>
      <p:sp>
        <p:nvSpPr>
          <p:cNvPr id="3" name="Content Placeholder 2">
            <a:extLst>
              <a:ext uri="{FF2B5EF4-FFF2-40B4-BE49-F238E27FC236}">
                <a16:creationId xmlns:a16="http://schemas.microsoft.com/office/drawing/2014/main" id="{658CE142-9FF0-5C4D-8482-FF624676D106}"/>
              </a:ext>
            </a:extLst>
          </p:cNvPr>
          <p:cNvSpPr>
            <a:spLocks noGrp="1"/>
          </p:cNvSpPr>
          <p:nvPr>
            <p:ph idx="1"/>
          </p:nvPr>
        </p:nvSpPr>
        <p:spPr/>
        <p:txBody>
          <a:bodyPr vert="horz" lIns="91440" tIns="45720" rIns="91440" bIns="45720" rtlCol="0" anchor="t">
            <a:normAutofit/>
          </a:bodyPr>
          <a:lstStyle/>
          <a:p>
            <a:r>
              <a:rPr lang="en-US" dirty="0"/>
              <a:t>Bas </a:t>
            </a:r>
            <a:r>
              <a:rPr lang="en-US" dirty="0" err="1"/>
              <a:t>Westerbaan</a:t>
            </a:r>
            <a:r>
              <a:rPr lang="en-US" dirty="0"/>
              <a:t>:</a:t>
            </a:r>
          </a:p>
          <a:p>
            <a:pPr marL="914400" lvl="1" indent="-457200">
              <a:buFont typeface="+mj-lt"/>
              <a:buAutoNum type="arabicPeriod"/>
            </a:pPr>
            <a:r>
              <a:rPr lang="en-US" dirty="0"/>
              <a:t>In a typical TLS handshake on the Web there are at least six signatures and two public keys.</a:t>
            </a:r>
            <a:endParaRPr lang="en-US" dirty="0">
              <a:cs typeface="Calibri"/>
            </a:endParaRPr>
          </a:p>
          <a:p>
            <a:pPr marL="914400" lvl="1" indent="-457200">
              <a:buFont typeface="+mj-lt"/>
              <a:buAutoNum type="arabicPeriod"/>
            </a:pPr>
            <a:r>
              <a:rPr lang="en-US" dirty="0"/>
              <a:t>Even if they fit in the congestion window, with larger signatures, we see a double-digit percentage slowdown which can be a hard sell for browser vendors and content servers to adopt.</a:t>
            </a:r>
            <a:endParaRPr lang="en-US" dirty="0">
              <a:cs typeface="Calibri"/>
            </a:endParaRPr>
          </a:p>
          <a:p>
            <a:pPr marL="914400" lvl="1" indent="-457200">
              <a:buFont typeface="+mj-lt"/>
              <a:buAutoNum type="arabicPeriod"/>
            </a:pPr>
            <a:r>
              <a:rPr lang="en-US" dirty="0"/>
              <a:t>Because of the lead time, we shouldn’t wait too long to adopt PQ signatures on the web. It would be ideal if these six signatures and two public keys would fit together within 9kB.</a:t>
            </a:r>
            <a:endParaRPr lang="en-US" dirty="0">
              <a:cs typeface="Calibri"/>
            </a:endParaRPr>
          </a:p>
          <a:p>
            <a:r>
              <a:rPr lang="en-US" dirty="0" err="1"/>
              <a:t>Dilithium</a:t>
            </a:r>
            <a:r>
              <a:rPr lang="en-US" dirty="0"/>
              <a:t>: 6 * 2420 + 2 * 1312 = 17,144</a:t>
            </a:r>
            <a:endParaRPr lang="en-US" dirty="0">
              <a:cs typeface="Calibri"/>
            </a:endParaRPr>
          </a:p>
          <a:p>
            <a:r>
              <a:rPr lang="en-US" dirty="0"/>
              <a:t>Falcon:      6 *   666 + 2 *   897 </a:t>
            </a:r>
            <a:r>
              <a:rPr lang="en-US" sz="1400" dirty="0"/>
              <a:t> </a:t>
            </a:r>
            <a:r>
              <a:rPr lang="en-US" dirty="0"/>
              <a:t>=   5,790</a:t>
            </a:r>
            <a:endParaRPr lang="en-US" dirty="0">
              <a:cs typeface="Calibri"/>
            </a:endParaRPr>
          </a:p>
        </p:txBody>
      </p:sp>
    </p:spTree>
    <p:extLst>
      <p:ext uri="{BB962C8B-B14F-4D97-AF65-F5344CB8AC3E}">
        <p14:creationId xmlns:p14="http://schemas.microsoft.com/office/powerpoint/2010/main" val="449458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C1874-ACFC-4848-A164-E33834D67A98}"/>
              </a:ext>
            </a:extLst>
          </p:cNvPr>
          <p:cNvSpPr>
            <a:spLocks noGrp="1"/>
          </p:cNvSpPr>
          <p:nvPr>
            <p:ph type="title"/>
          </p:nvPr>
        </p:nvSpPr>
        <p:spPr/>
        <p:txBody>
          <a:bodyPr>
            <a:normAutofit fontScale="90000"/>
          </a:bodyPr>
          <a:lstStyle/>
          <a:p>
            <a:r>
              <a:rPr lang="en-US"/>
              <a:t>Sizing Up Post-Quantum Signature for the Web</a:t>
            </a:r>
            <a:br>
              <a:rPr lang="en-US"/>
            </a:br>
            <a:r>
              <a:rPr lang="en-US" sz="1800">
                <a:hlinkClick r:id="rId2"/>
              </a:rPr>
              <a:t>https://</a:t>
            </a:r>
            <a:r>
              <a:rPr lang="en-US" sz="1800" err="1">
                <a:hlinkClick r:id="rId2"/>
              </a:rPr>
              <a:t>groups.google.com</a:t>
            </a:r>
            <a:r>
              <a:rPr lang="en-US" sz="1800">
                <a:hlinkClick r:id="rId2"/>
              </a:rPr>
              <a:t>/a/</a:t>
            </a:r>
            <a:r>
              <a:rPr lang="en-US" sz="1800" err="1">
                <a:hlinkClick r:id="rId2"/>
              </a:rPr>
              <a:t>list.nist.gov</a:t>
            </a:r>
            <a:r>
              <a:rPr lang="en-US" sz="1800">
                <a:hlinkClick r:id="rId2"/>
              </a:rPr>
              <a:t>/g/</a:t>
            </a:r>
            <a:r>
              <a:rPr lang="en-US" sz="1800" err="1">
                <a:hlinkClick r:id="rId2"/>
              </a:rPr>
              <a:t>pqc</a:t>
            </a:r>
            <a:r>
              <a:rPr lang="en-US" sz="1800">
                <a:hlinkClick r:id="rId2"/>
              </a:rPr>
              <a:t>-forum/c/anE3sBUWZS0</a:t>
            </a:r>
            <a:endParaRPr lang="en-US" sz="1800"/>
          </a:p>
        </p:txBody>
      </p:sp>
      <p:sp>
        <p:nvSpPr>
          <p:cNvPr id="3" name="Content Placeholder 2">
            <a:extLst>
              <a:ext uri="{FF2B5EF4-FFF2-40B4-BE49-F238E27FC236}">
                <a16:creationId xmlns:a16="http://schemas.microsoft.com/office/drawing/2014/main" id="{658CE142-9FF0-5C4D-8482-FF624676D106}"/>
              </a:ext>
            </a:extLst>
          </p:cNvPr>
          <p:cNvSpPr>
            <a:spLocks noGrp="1"/>
          </p:cNvSpPr>
          <p:nvPr>
            <p:ph idx="1"/>
          </p:nvPr>
        </p:nvSpPr>
        <p:spPr/>
        <p:txBody>
          <a:bodyPr vert="horz" lIns="91440" tIns="45720" rIns="91440" bIns="45720" rtlCol="0" anchor="t">
            <a:normAutofit/>
          </a:bodyPr>
          <a:lstStyle/>
          <a:p>
            <a:r>
              <a:rPr lang="en-US" dirty="0">
                <a:cs typeface="Calibri"/>
              </a:rPr>
              <a:t>Intermediate certificate: </a:t>
            </a:r>
            <a:r>
              <a:rPr lang="en-US" dirty="0">
                <a:solidFill>
                  <a:schemeClr val="accent6">
                    <a:lumMod val="75000"/>
                  </a:schemeClr>
                </a:solidFill>
                <a:cs typeface="Calibri"/>
              </a:rPr>
              <a:t>signature </a:t>
            </a:r>
            <a:r>
              <a:rPr lang="en-US" dirty="0">
                <a:cs typeface="Calibri"/>
              </a:rPr>
              <a:t>+ public key</a:t>
            </a:r>
          </a:p>
          <a:p>
            <a:r>
              <a:rPr lang="en-US" dirty="0">
                <a:cs typeface="Calibri"/>
              </a:rPr>
              <a:t>Server certificate: </a:t>
            </a:r>
            <a:r>
              <a:rPr lang="en-US" dirty="0">
                <a:solidFill>
                  <a:srgbClr val="000000"/>
                </a:solidFill>
                <a:cs typeface="Calibri"/>
              </a:rPr>
              <a:t>signature </a:t>
            </a:r>
            <a:r>
              <a:rPr lang="en-US" dirty="0">
                <a:cs typeface="Calibri"/>
              </a:rPr>
              <a:t>+ public key</a:t>
            </a:r>
          </a:p>
          <a:p>
            <a:r>
              <a:rPr lang="en-US" dirty="0">
                <a:cs typeface="Calibri"/>
              </a:rPr>
              <a:t>TLS handshake: signature</a:t>
            </a:r>
          </a:p>
          <a:p>
            <a:r>
              <a:rPr lang="en-US" dirty="0">
                <a:cs typeface="Calibri"/>
              </a:rPr>
              <a:t>Stapled OCSP response: signature</a:t>
            </a:r>
          </a:p>
          <a:p>
            <a:r>
              <a:rPr lang="en-US" dirty="0">
                <a:cs typeface="Calibri"/>
              </a:rPr>
              <a:t>Certificate Transparency: </a:t>
            </a:r>
            <a:r>
              <a:rPr lang="en-US" dirty="0">
                <a:solidFill>
                  <a:schemeClr val="accent6">
                    <a:lumMod val="75000"/>
                  </a:schemeClr>
                </a:solidFill>
                <a:cs typeface="Calibri"/>
              </a:rPr>
              <a:t>2 signatures</a:t>
            </a:r>
          </a:p>
          <a:p>
            <a:r>
              <a:rPr lang="en-US" dirty="0" err="1">
                <a:ea typeface="+mn-lt"/>
                <a:cs typeface="+mn-lt"/>
              </a:rPr>
              <a:t>Dilithium</a:t>
            </a:r>
            <a:r>
              <a:rPr lang="en-US" dirty="0">
                <a:ea typeface="+mn-lt"/>
                <a:cs typeface="+mn-lt"/>
              </a:rPr>
              <a:t>: </a:t>
            </a:r>
            <a:r>
              <a:rPr lang="en-US" dirty="0">
                <a:solidFill>
                  <a:schemeClr val="accent6">
                    <a:lumMod val="75000"/>
                  </a:schemeClr>
                </a:solidFill>
                <a:ea typeface="+mn-lt"/>
                <a:cs typeface="+mn-lt"/>
              </a:rPr>
              <a:t>3 * 66</a:t>
            </a:r>
            <a:r>
              <a:rPr lang="en-US" dirty="0">
                <a:ea typeface="+mn-lt"/>
                <a:cs typeface="+mn-lt"/>
              </a:rPr>
              <a:t> + 3 * 2420 + 2 * 1312 = </a:t>
            </a:r>
            <a:r>
              <a:rPr lang="en-US" strike="sngStrike" dirty="0">
                <a:solidFill>
                  <a:srgbClr val="FF0000"/>
                </a:solidFill>
                <a:ea typeface="+mn-lt"/>
                <a:cs typeface="+mn-lt"/>
              </a:rPr>
              <a:t>17,144</a:t>
            </a:r>
            <a:r>
              <a:rPr lang="en-US" dirty="0">
                <a:ea typeface="+mn-lt"/>
                <a:cs typeface="+mn-lt"/>
              </a:rPr>
              <a:t>   10,082</a:t>
            </a:r>
          </a:p>
          <a:p>
            <a:r>
              <a:rPr lang="en-US" dirty="0">
                <a:ea typeface="+mn-lt"/>
                <a:cs typeface="+mn-lt"/>
              </a:rPr>
              <a:t>Falcon:      </a:t>
            </a:r>
            <a:r>
              <a:rPr lang="en-US" dirty="0">
                <a:solidFill>
                  <a:schemeClr val="accent6">
                    <a:lumMod val="75000"/>
                  </a:schemeClr>
                </a:solidFill>
                <a:ea typeface="+mn-lt"/>
                <a:cs typeface="+mn-lt"/>
              </a:rPr>
              <a:t>3 * 66</a:t>
            </a:r>
            <a:r>
              <a:rPr lang="en-US" dirty="0">
                <a:ea typeface="+mn-lt"/>
                <a:cs typeface="+mn-lt"/>
              </a:rPr>
              <a:t> + 3 *   666 + 2 *   897  = </a:t>
            </a:r>
            <a:r>
              <a:rPr lang="en-US" dirty="0">
                <a:solidFill>
                  <a:srgbClr val="FF0000"/>
                </a:solidFill>
                <a:ea typeface="+mn-lt"/>
                <a:cs typeface="+mn-lt"/>
              </a:rPr>
              <a:t>  </a:t>
            </a:r>
            <a:r>
              <a:rPr lang="en-US" strike="sngStrike" dirty="0">
                <a:solidFill>
                  <a:srgbClr val="FF0000"/>
                </a:solidFill>
                <a:ea typeface="+mn-lt"/>
                <a:cs typeface="+mn-lt"/>
              </a:rPr>
              <a:t>5,790</a:t>
            </a:r>
            <a:r>
              <a:rPr lang="en-US" dirty="0">
                <a:ea typeface="+mn-lt"/>
                <a:cs typeface="+mn-lt"/>
              </a:rPr>
              <a:t>     3,990</a:t>
            </a:r>
          </a:p>
          <a:p>
            <a:endParaRPr lang="en-US" dirty="0">
              <a:solidFill>
                <a:srgbClr val="000000"/>
              </a:solidFill>
              <a:cs typeface="Calibri"/>
            </a:endParaRPr>
          </a:p>
        </p:txBody>
      </p:sp>
      <p:cxnSp>
        <p:nvCxnSpPr>
          <p:cNvPr id="4" name="Straight Arrow Connector 3">
            <a:extLst>
              <a:ext uri="{FF2B5EF4-FFF2-40B4-BE49-F238E27FC236}">
                <a16:creationId xmlns:a16="http://schemas.microsoft.com/office/drawing/2014/main" id="{7B2102A2-6584-4DA1-9918-3644BC94DED5}"/>
              </a:ext>
            </a:extLst>
          </p:cNvPr>
          <p:cNvCxnSpPr/>
          <p:nvPr/>
        </p:nvCxnSpPr>
        <p:spPr>
          <a:xfrm flipH="1">
            <a:off x="4729019" y="2244438"/>
            <a:ext cx="1879599" cy="2216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a:extLst>
              <a:ext uri="{FF2B5EF4-FFF2-40B4-BE49-F238E27FC236}">
                <a16:creationId xmlns:a16="http://schemas.microsoft.com/office/drawing/2014/main" id="{782A37F2-43D6-4336-A09D-4FB4E7E70334}"/>
              </a:ext>
            </a:extLst>
          </p:cNvPr>
          <p:cNvCxnSpPr>
            <a:cxnSpLocks/>
          </p:cNvCxnSpPr>
          <p:nvPr/>
        </p:nvCxnSpPr>
        <p:spPr>
          <a:xfrm flipH="1">
            <a:off x="4469246" y="2723574"/>
            <a:ext cx="1879599" cy="2216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2C0B2FB7-B13C-4439-9BDB-219A60F2E3EF}"/>
              </a:ext>
            </a:extLst>
          </p:cNvPr>
          <p:cNvSpPr txBox="1"/>
          <p:nvPr/>
        </p:nvSpPr>
        <p:spPr>
          <a:xfrm>
            <a:off x="5267036" y="1595582"/>
            <a:ext cx="49183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a:t>
            </a:r>
            <a:endParaRPr lang="en-US"/>
          </a:p>
        </p:txBody>
      </p:sp>
      <p:sp>
        <p:nvSpPr>
          <p:cNvPr id="8" name="TextBox 7">
            <a:extLst>
              <a:ext uri="{FF2B5EF4-FFF2-40B4-BE49-F238E27FC236}">
                <a16:creationId xmlns:a16="http://schemas.microsoft.com/office/drawing/2014/main" id="{BAC84F67-C915-4805-B65E-C7AD4E0F789D}"/>
              </a:ext>
            </a:extLst>
          </p:cNvPr>
          <p:cNvSpPr txBox="1"/>
          <p:nvPr/>
        </p:nvSpPr>
        <p:spPr>
          <a:xfrm>
            <a:off x="4828309" y="3633355"/>
            <a:ext cx="158865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a:t>
            </a:r>
            <a:r>
              <a:rPr lang="en-US" sz="2400">
                <a:ea typeface="+mn-lt"/>
                <a:cs typeface="+mn-lt"/>
              </a:rPr>
              <a:t>🌈</a:t>
            </a:r>
            <a:endParaRPr lang="en-US"/>
          </a:p>
        </p:txBody>
      </p:sp>
      <p:sp>
        <p:nvSpPr>
          <p:cNvPr id="10" name="TextBox 9">
            <a:extLst>
              <a:ext uri="{FF2B5EF4-FFF2-40B4-BE49-F238E27FC236}">
                <a16:creationId xmlns:a16="http://schemas.microsoft.com/office/drawing/2014/main" id="{6CF45C19-8755-4795-878F-014EBCA4BDC8}"/>
              </a:ext>
            </a:extLst>
          </p:cNvPr>
          <p:cNvSpPr txBox="1"/>
          <p:nvPr/>
        </p:nvSpPr>
        <p:spPr>
          <a:xfrm>
            <a:off x="1838035" y="4643581"/>
            <a:ext cx="255847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a:t>
            </a:r>
            <a:endParaRPr lang="en-US" sz="2000" dirty="0">
              <a:cs typeface="Calibri"/>
            </a:endParaRPr>
          </a:p>
        </p:txBody>
      </p:sp>
      <p:cxnSp>
        <p:nvCxnSpPr>
          <p:cNvPr id="12" name="Straight Arrow Connector 11">
            <a:extLst>
              <a:ext uri="{FF2B5EF4-FFF2-40B4-BE49-F238E27FC236}">
                <a16:creationId xmlns:a16="http://schemas.microsoft.com/office/drawing/2014/main" id="{890CC860-B2A6-4FB9-92FA-491629BDA0F6}"/>
              </a:ext>
            </a:extLst>
          </p:cNvPr>
          <p:cNvCxnSpPr>
            <a:cxnSpLocks/>
          </p:cNvCxnSpPr>
          <p:nvPr/>
        </p:nvCxnSpPr>
        <p:spPr>
          <a:xfrm flipH="1">
            <a:off x="6010563" y="2232892"/>
            <a:ext cx="1614054" cy="12838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10110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60C46-B884-3549-9AFC-2343E91AE0A5}"/>
              </a:ext>
            </a:extLst>
          </p:cNvPr>
          <p:cNvSpPr>
            <a:spLocks noGrp="1"/>
          </p:cNvSpPr>
          <p:nvPr>
            <p:ph type="title"/>
          </p:nvPr>
        </p:nvSpPr>
        <p:spPr/>
        <p:txBody>
          <a:bodyPr>
            <a:normAutofit/>
          </a:bodyPr>
          <a:lstStyle/>
          <a:p>
            <a:r>
              <a:rPr lang="en-US"/>
              <a:t>DNS</a:t>
            </a:r>
            <a:br>
              <a:rPr lang="en-US"/>
            </a:br>
            <a:r>
              <a:rPr lang="en-US" sz="1600">
                <a:hlinkClick r:id="rId2"/>
              </a:rPr>
              <a:t>https://</a:t>
            </a:r>
            <a:r>
              <a:rPr lang="en-US" sz="1600" err="1">
                <a:hlinkClick r:id="rId2"/>
              </a:rPr>
              <a:t>www.nist.gov</a:t>
            </a:r>
            <a:r>
              <a:rPr lang="en-US" sz="1600">
                <a:hlinkClick r:id="rId2"/>
              </a:rPr>
              <a:t>/video/third-</a:t>
            </a:r>
            <a:r>
              <a:rPr lang="en-US" sz="1600" err="1">
                <a:hlinkClick r:id="rId2"/>
              </a:rPr>
              <a:t>pqc</a:t>
            </a:r>
            <a:r>
              <a:rPr lang="en-US" sz="1600">
                <a:hlinkClick r:id="rId2"/>
              </a:rPr>
              <a:t>-standardization-conference-session-v-applications</a:t>
            </a:r>
            <a:endParaRPr lang="en-US" sz="1600"/>
          </a:p>
        </p:txBody>
      </p:sp>
      <p:sp>
        <p:nvSpPr>
          <p:cNvPr id="3" name="Content Placeholder 2">
            <a:extLst>
              <a:ext uri="{FF2B5EF4-FFF2-40B4-BE49-F238E27FC236}">
                <a16:creationId xmlns:a16="http://schemas.microsoft.com/office/drawing/2014/main" id="{251AF46D-6209-3D42-BC50-211C29CAEDE8}"/>
              </a:ext>
            </a:extLst>
          </p:cNvPr>
          <p:cNvSpPr>
            <a:spLocks noGrp="1"/>
          </p:cNvSpPr>
          <p:nvPr>
            <p:ph idx="1"/>
          </p:nvPr>
        </p:nvSpPr>
        <p:spPr/>
        <p:txBody>
          <a:bodyPr>
            <a:normAutofit fontScale="92500" lnSpcReduction="10000"/>
          </a:bodyPr>
          <a:lstStyle/>
          <a:p>
            <a:r>
              <a:rPr lang="en-US"/>
              <a:t>“Given the broad dependence on UDP for DNS exchanges, DNSSEC is not currently favorable to typical sizes of signatures and keys for PQC signature algorithms.”</a:t>
            </a:r>
          </a:p>
          <a:p>
            <a:r>
              <a:rPr lang="en-US"/>
              <a:t>“Firewalls and some implementations block the use of TCP.”</a:t>
            </a:r>
          </a:p>
          <a:p>
            <a:r>
              <a:rPr lang="en-US"/>
              <a:t>Should favor smaller signatures to limit amount of fragmentation needed.</a:t>
            </a:r>
          </a:p>
          <a:p>
            <a:r>
              <a:rPr lang="en-US"/>
              <a:t>Verification happens orders of magnitude more than signing, so impact on validators more important than impact on signers.</a:t>
            </a:r>
          </a:p>
          <a:p>
            <a:pPr lvl="1"/>
            <a:r>
              <a:rPr lang="en-US"/>
              <a:t>Financial incentives also favor signer, so more important to make transition easier for validator.</a:t>
            </a:r>
          </a:p>
          <a:p>
            <a:r>
              <a:rPr lang="en-US"/>
              <a:t>Falcon is the only candidate with signatures or keys that fit within the 1232 byte limit.</a:t>
            </a:r>
          </a:p>
          <a:p>
            <a:endParaRPr lang="en-US"/>
          </a:p>
        </p:txBody>
      </p:sp>
    </p:spTree>
    <p:extLst>
      <p:ext uri="{BB962C8B-B14F-4D97-AF65-F5344CB8AC3E}">
        <p14:creationId xmlns:p14="http://schemas.microsoft.com/office/powerpoint/2010/main" val="788504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This Talk</a:t>
            </a:r>
          </a:p>
        </p:txBody>
      </p:sp>
      <p:sp>
        <p:nvSpPr>
          <p:cNvPr id="3" name="Content Placeholder 2"/>
          <p:cNvSpPr>
            <a:spLocks noGrp="1"/>
          </p:cNvSpPr>
          <p:nvPr>
            <p:ph idx="1"/>
          </p:nvPr>
        </p:nvSpPr>
        <p:spPr/>
        <p:txBody>
          <a:bodyPr>
            <a:normAutofit lnSpcReduction="10000"/>
          </a:bodyPr>
          <a:lstStyle/>
          <a:p>
            <a:r>
              <a:rPr lang="en-US" err="1">
                <a:solidFill>
                  <a:schemeClr val="bg1">
                    <a:lumMod val="85000"/>
                  </a:schemeClr>
                </a:solidFill>
              </a:rPr>
              <a:t>Dilithium</a:t>
            </a:r>
            <a:r>
              <a:rPr lang="en-US">
                <a:solidFill>
                  <a:schemeClr val="bg1">
                    <a:lumMod val="85000"/>
                  </a:schemeClr>
                </a:solidFill>
              </a:rPr>
              <a:t> / Fiat-Shamir</a:t>
            </a:r>
          </a:p>
          <a:p>
            <a:pPr lvl="1"/>
            <a:r>
              <a:rPr lang="en-US">
                <a:solidFill>
                  <a:schemeClr val="bg1">
                    <a:lumMod val="85000"/>
                  </a:schemeClr>
                </a:solidFill>
              </a:rPr>
              <a:t>Overview of Scheme</a:t>
            </a:r>
          </a:p>
          <a:p>
            <a:pPr lvl="1"/>
            <a:r>
              <a:rPr lang="en-US">
                <a:solidFill>
                  <a:schemeClr val="bg1">
                    <a:lumMod val="85000"/>
                  </a:schemeClr>
                </a:solidFill>
              </a:rPr>
              <a:t>Security: Theory</a:t>
            </a:r>
          </a:p>
          <a:p>
            <a:r>
              <a:rPr lang="en-US">
                <a:solidFill>
                  <a:schemeClr val="bg1">
                    <a:lumMod val="85000"/>
                  </a:schemeClr>
                </a:solidFill>
              </a:rPr>
              <a:t>Falcon / Hash-and-Sign</a:t>
            </a:r>
          </a:p>
          <a:p>
            <a:pPr lvl="1"/>
            <a:r>
              <a:rPr lang="en-US">
                <a:solidFill>
                  <a:schemeClr val="bg1">
                    <a:lumMod val="85000"/>
                  </a:schemeClr>
                </a:solidFill>
              </a:rPr>
              <a:t>Overview of Scheme</a:t>
            </a:r>
          </a:p>
          <a:p>
            <a:pPr lvl="1"/>
            <a:r>
              <a:rPr lang="en-US">
                <a:solidFill>
                  <a:schemeClr val="bg1">
                    <a:lumMod val="85000"/>
                  </a:schemeClr>
                </a:solidFill>
              </a:rPr>
              <a:t>Security: Theory</a:t>
            </a:r>
          </a:p>
          <a:p>
            <a:r>
              <a:rPr lang="en-US">
                <a:solidFill>
                  <a:schemeClr val="bg1">
                    <a:lumMod val="85000"/>
                  </a:schemeClr>
                </a:solidFill>
              </a:rPr>
              <a:t>Security Comparison: Practical</a:t>
            </a:r>
          </a:p>
          <a:p>
            <a:r>
              <a:rPr lang="en-US">
                <a:solidFill>
                  <a:schemeClr val="bg1">
                    <a:lumMod val="85000"/>
                  </a:schemeClr>
                </a:solidFill>
              </a:rPr>
              <a:t>Implementation Issues</a:t>
            </a:r>
          </a:p>
          <a:p>
            <a:r>
              <a:rPr lang="en-US">
                <a:solidFill>
                  <a:schemeClr val="bg1">
                    <a:lumMod val="85000"/>
                  </a:schemeClr>
                </a:solidFill>
              </a:rPr>
              <a:t>Performance Data &amp; Application Scenarios</a:t>
            </a:r>
          </a:p>
          <a:p>
            <a:r>
              <a:rPr lang="en-US">
                <a:solidFill>
                  <a:schemeClr val="tx2"/>
                </a:solidFill>
              </a:rPr>
              <a:t>Opinions from the Presenters</a:t>
            </a:r>
          </a:p>
          <a:p>
            <a:pPr lvl="1"/>
            <a:endParaRPr lang="en-US"/>
          </a:p>
        </p:txBody>
      </p:sp>
    </p:spTree>
    <p:extLst>
      <p:ext uri="{BB962C8B-B14F-4D97-AF65-F5344CB8AC3E}">
        <p14:creationId xmlns:p14="http://schemas.microsoft.com/office/powerpoint/2010/main" val="3258459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opinions, then discussion</a:t>
            </a:r>
          </a:p>
        </p:txBody>
      </p:sp>
      <p:sp>
        <p:nvSpPr>
          <p:cNvPr id="3" name="Content Placeholder 2"/>
          <p:cNvSpPr>
            <a:spLocks noGrp="1"/>
          </p:cNvSpPr>
          <p:nvPr>
            <p:ph idx="1"/>
          </p:nvPr>
        </p:nvSpPr>
        <p:spPr/>
        <p:txBody>
          <a:bodyPr/>
          <a:lstStyle/>
          <a:p>
            <a:r>
              <a:rPr lang="en-US" dirty="0"/>
              <a:t>Yada </a:t>
            </a:r>
            <a:r>
              <a:rPr lang="en-US" dirty="0" err="1"/>
              <a:t>yada</a:t>
            </a:r>
            <a:r>
              <a:rPr lang="en-US" dirty="0"/>
              <a:t> </a:t>
            </a:r>
            <a:r>
              <a:rPr lang="en-US" dirty="0" err="1"/>
              <a:t>yada</a:t>
            </a:r>
            <a:endParaRPr lang="en-US" dirty="0"/>
          </a:p>
        </p:txBody>
      </p:sp>
    </p:spTree>
    <p:extLst>
      <p:ext uri="{BB962C8B-B14F-4D97-AF65-F5344CB8AC3E}">
        <p14:creationId xmlns:p14="http://schemas.microsoft.com/office/powerpoint/2010/main" val="3012319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ALCON"/>
          <p:cNvSpPr txBox="1">
            <a:spLocks noGrp="1"/>
          </p:cNvSpPr>
          <p:nvPr>
            <p:ph type="title"/>
          </p:nvPr>
        </p:nvSpPr>
        <p:spPr>
          <a:xfrm>
            <a:off x="838200" y="305883"/>
            <a:ext cx="10515600" cy="1325564"/>
          </a:xfrm>
          <a:prstGeom prst="rect">
            <a:avLst/>
          </a:prstGeom>
          <a:solidFill>
            <a:srgbClr val="FFFFFF"/>
          </a:solidFill>
          <a:ln>
            <a:solidFill>
              <a:schemeClr val="accent1"/>
            </a:solidFill>
            <a:miter lim="800000"/>
          </a:ln>
        </p:spPr>
        <p:txBody>
          <a:bodyPr/>
          <a:lstStyle>
            <a:lvl1pPr algn="ctr">
              <a:lnSpc>
                <a:spcPct val="100000"/>
              </a:lnSpc>
              <a:defRPr sz="5600">
                <a:latin typeface="+mn-lt"/>
                <a:ea typeface="+mn-ea"/>
                <a:cs typeface="+mn-cs"/>
                <a:sym typeface="Calibri"/>
              </a:defRPr>
            </a:lvl1pPr>
          </a:lstStyle>
          <a:p>
            <a:r>
              <a:t>FALCON</a:t>
            </a:r>
          </a:p>
        </p:txBody>
      </p:sp>
      <p:sp>
        <p:nvSpPr>
          <p:cNvPr id="100" name="Uses NTRU structured lattices…"/>
          <p:cNvSpPr txBox="1">
            <a:spLocks noGrp="1"/>
          </p:cNvSpPr>
          <p:nvPr>
            <p:ph type="body" idx="1"/>
          </p:nvPr>
        </p:nvSpPr>
        <p:spPr>
          <a:xfrm>
            <a:off x="838200" y="1825625"/>
            <a:ext cx="10515600" cy="4351338"/>
          </a:xfrm>
          <a:prstGeom prst="rect">
            <a:avLst/>
          </a:prstGeom>
        </p:spPr>
        <p:txBody>
          <a:bodyPr/>
          <a:lstStyle/>
          <a:p>
            <a:pPr>
              <a:lnSpc>
                <a:spcPct val="150000"/>
              </a:lnSpc>
            </a:pPr>
            <a:r>
              <a:t>Uses NTRU structured lattices</a:t>
            </a:r>
          </a:p>
          <a:p>
            <a:pPr>
              <a:lnSpc>
                <a:spcPct val="150000"/>
              </a:lnSpc>
            </a:pPr>
            <a:r>
              <a:t>Lattice points are represented by polynomials.</a:t>
            </a:r>
          </a:p>
          <a:p>
            <a:pPr marL="280735" indent="-280735">
              <a:lnSpc>
                <a:spcPct val="100000"/>
              </a:lnSpc>
              <a:buFontTx/>
            </a:pPr>
            <a:r>
              <a:t>“Structured” means matrices are generated by a polynomial f via </a:t>
            </a:r>
          </a:p>
          <a:p>
            <a:pPr>
              <a:lnSpc>
                <a:spcPct val="150000"/>
              </a:lnSpc>
              <a:buSzPct val="25000"/>
            </a:pPr>
            <a:r>
              <a:t>                                   row</a:t>
            </a:r>
            <a:r>
              <a:rPr baseline="-5998"/>
              <a:t>i</a:t>
            </a:r>
            <a:r>
              <a:t> = x</a:t>
            </a:r>
            <a:r>
              <a:rPr baseline="31999"/>
              <a:t>i</a:t>
            </a:r>
            <a:r>
              <a:t> f</a:t>
            </a:r>
          </a:p>
          <a:p>
            <a:pPr>
              <a:lnSpc>
                <a:spcPct val="150000"/>
              </a:lnSpc>
            </a:pPr>
            <a:r>
              <a:t>Uses GPV sampling/FFT to find lattice points close to a target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FALCON"/>
          <p:cNvSpPr txBox="1">
            <a:spLocks noGrp="1"/>
          </p:cNvSpPr>
          <p:nvPr>
            <p:ph type="title"/>
          </p:nvPr>
        </p:nvSpPr>
        <p:spPr>
          <a:xfrm>
            <a:off x="838200" y="305883"/>
            <a:ext cx="10515600" cy="1325564"/>
          </a:xfrm>
          <a:prstGeom prst="rect">
            <a:avLst/>
          </a:prstGeom>
          <a:solidFill>
            <a:srgbClr val="FFFFFF"/>
          </a:solidFill>
          <a:ln>
            <a:solidFill>
              <a:schemeClr val="accent1"/>
            </a:solidFill>
            <a:miter lim="800000"/>
          </a:ln>
        </p:spPr>
        <p:txBody>
          <a:bodyPr/>
          <a:lstStyle>
            <a:lvl1pPr algn="ctr">
              <a:lnSpc>
                <a:spcPct val="100000"/>
              </a:lnSpc>
              <a:defRPr sz="5600">
                <a:latin typeface="+mn-lt"/>
                <a:ea typeface="+mn-ea"/>
                <a:cs typeface="+mn-cs"/>
                <a:sym typeface="Calibri"/>
              </a:defRPr>
            </a:lvl1pPr>
          </a:lstStyle>
          <a:p>
            <a:r>
              <a:t>FALCON</a:t>
            </a:r>
          </a:p>
        </p:txBody>
      </p:sp>
      <mc:AlternateContent xmlns:mc="http://schemas.openxmlformats.org/markup-compatibility/2006">
        <mc:Choice xmlns:a14="http://schemas.microsoft.com/office/drawing/2010/main" Requires="a14">
          <p:sp>
            <p:nvSpPr>
              <p:cNvPr id="103" name="Public key is a polynomial h with n coefficients modulo 12289.…"/>
              <p:cNvSpPr txBox="1">
                <a:spLocks noGrp="1"/>
              </p:cNvSpPr>
              <p:nvPr>
                <p:ph type="body" idx="1"/>
              </p:nvPr>
            </p:nvSpPr>
            <p:spPr>
              <a:xfrm>
                <a:off x="838199" y="1778231"/>
                <a:ext cx="10515601" cy="4351339"/>
              </a:xfrm>
              <a:prstGeom prst="rect">
                <a:avLst/>
              </a:prstGeom>
            </p:spPr>
            <p:txBody>
              <a:bodyPr/>
              <a:lstStyle/>
              <a:p>
                <a:pPr marL="203865" indent="-203865" defTabSz="815461">
                  <a:lnSpc>
                    <a:spcPct val="150000"/>
                  </a:lnSpc>
                  <a:spcBef>
                    <a:spcPts val="800"/>
                  </a:spcBef>
                  <a:defRPr sz="2450"/>
                </a:pPr>
                <a:r>
                  <a:t>Public key is a polynomial h with n coefficients modulo 12289.</a:t>
                </a:r>
              </a:p>
              <a:p>
                <a:pPr marL="203865" indent="-203865" defTabSz="815461">
                  <a:lnSpc>
                    <a:spcPct val="150000"/>
                  </a:lnSpc>
                  <a:spcBef>
                    <a:spcPts val="800"/>
                  </a:spcBef>
                  <a:defRPr sz="2450"/>
                </a:pPr>
                <a:r>
                  <a:t>All polynomial arithmetic is modulo </a:t>
                </a:r>
                <a14:m>
                  <m:oMath xmlns:m="http://schemas.openxmlformats.org/officeDocument/2006/math">
                    <m:r>
                      <a:rPr sz="2700" i="1">
                        <a:solidFill>
                          <a:srgbClr val="000000"/>
                        </a:solidFill>
                        <a:latin typeface="Cambria Math" panose="02040503050406030204" pitchFamily="18" charset="0"/>
                      </a:rPr>
                      <m:t>𝜙</m:t>
                    </m:r>
                    <m:r>
                      <a:rPr sz="2700" i="1">
                        <a:solidFill>
                          <a:srgbClr val="000000"/>
                        </a:solidFill>
                        <a:latin typeface="Cambria Math" panose="02040503050406030204" pitchFamily="18" charset="0"/>
                      </a:rPr>
                      <m:t>=</m:t>
                    </m:r>
                    <m:sSup>
                      <m:sSupPr>
                        <m:ctrlPr>
                          <a:rPr sz="2700" i="1">
                            <a:solidFill>
                              <a:srgbClr val="000000"/>
                            </a:solidFill>
                            <a:latin typeface="Cambria Math" panose="02040503050406030204" pitchFamily="18" charset="0"/>
                          </a:rPr>
                        </m:ctrlPr>
                      </m:sSupPr>
                      <m:e>
                        <m:r>
                          <a:rPr sz="2700" i="1">
                            <a:solidFill>
                              <a:srgbClr val="000000"/>
                            </a:solidFill>
                            <a:latin typeface="Cambria Math" panose="02040503050406030204" pitchFamily="18" charset="0"/>
                          </a:rPr>
                          <m:t>𝑥</m:t>
                        </m:r>
                      </m:e>
                      <m:sup>
                        <m:r>
                          <a:rPr sz="2700" i="1">
                            <a:solidFill>
                              <a:srgbClr val="000000"/>
                            </a:solidFill>
                            <a:latin typeface="Cambria Math" panose="02040503050406030204" pitchFamily="18" charset="0"/>
                          </a:rPr>
                          <m:t>𝑛</m:t>
                        </m:r>
                      </m:sup>
                    </m:sSup>
                    <m:r>
                      <a:rPr sz="2700" i="1">
                        <a:solidFill>
                          <a:srgbClr val="000000"/>
                        </a:solidFill>
                        <a:latin typeface="Cambria Math" panose="02040503050406030204" pitchFamily="18" charset="0"/>
                      </a:rPr>
                      <m:t>+1</m:t>
                    </m:r>
                  </m:oMath>
                </a14:m>
                <a:r>
                  <a:t>  (n usually 1024).</a:t>
                </a:r>
              </a:p>
              <a:p>
                <a:pPr marL="203865" indent="-203865" defTabSz="815461">
                  <a:lnSpc>
                    <a:spcPct val="150000"/>
                  </a:lnSpc>
                  <a:spcBef>
                    <a:spcPts val="800"/>
                  </a:spcBef>
                  <a:buSzPct val="25000"/>
                  <a:defRPr sz="2450"/>
                </a:pPr>
                <a:r>
                  <a:t>Private key is </a:t>
                </a:r>
                <a14:m>
                  <m:oMath xmlns:m="http://schemas.openxmlformats.org/officeDocument/2006/math">
                    <m:r>
                      <a:rPr sz="2700" i="1">
                        <a:solidFill>
                          <a:srgbClr val="000000"/>
                        </a:solidFill>
                        <a:latin typeface="Cambria Math" panose="02040503050406030204" pitchFamily="18" charset="0"/>
                      </a:rPr>
                      <m:t>𝐵</m:t>
                    </m:r>
                    <m:r>
                      <a:rPr sz="2700" i="1">
                        <a:solidFill>
                          <a:srgbClr val="000000"/>
                        </a:solidFill>
                        <a:latin typeface="Cambria Math" panose="02040503050406030204" pitchFamily="18" charset="0"/>
                      </a:rPr>
                      <m:t>=</m:t>
                    </m:r>
                    <m:d>
                      <m:dPr>
                        <m:ctrlPr>
                          <a:rPr sz="2700" i="1">
                            <a:solidFill>
                              <a:srgbClr val="000000"/>
                            </a:solidFill>
                            <a:latin typeface="Cambria Math" panose="02040503050406030204" pitchFamily="18" charset="0"/>
                          </a:rPr>
                        </m:ctrlPr>
                      </m:dPr>
                      <m:e>
                        <m:m>
                          <m:mPr>
                            <m:plcHide m:val="on"/>
                            <m:mcs>
                              <m:mc>
                                <m:mcPr>
                                  <m:count m:val="2"/>
                                  <m:mcJc m:val="center"/>
                                </m:mcPr>
                              </m:mc>
                            </m:mcs>
                            <m:ctrlPr>
                              <a:rPr sz="2700" i="1">
                                <a:solidFill>
                                  <a:srgbClr val="000000"/>
                                </a:solidFill>
                                <a:latin typeface="Cambria Math" panose="02040503050406030204" pitchFamily="18" charset="0"/>
                              </a:rPr>
                            </m:ctrlPr>
                          </m:mPr>
                          <m:mr>
                            <m:e>
                              <m:r>
                                <a:rPr sz="2700" i="1">
                                  <a:solidFill>
                                    <a:srgbClr val="000000"/>
                                  </a:solidFill>
                                  <a:latin typeface="Cambria Math" panose="02040503050406030204" pitchFamily="18" charset="0"/>
                                </a:rPr>
                                <m:t>𝑔</m:t>
                              </m:r>
                            </m:e>
                            <m:e>
                              <m:r>
                                <a:rPr sz="2700" i="1">
                                  <a:solidFill>
                                    <a:srgbClr val="000000"/>
                                  </a:solidFill>
                                  <a:latin typeface="Cambria Math" panose="02040503050406030204" pitchFamily="18" charset="0"/>
                                </a:rPr>
                                <m:t>−</m:t>
                              </m:r>
                              <m:r>
                                <a:rPr sz="2700" i="1">
                                  <a:solidFill>
                                    <a:srgbClr val="000000"/>
                                  </a:solidFill>
                                  <a:latin typeface="Cambria Math" panose="02040503050406030204" pitchFamily="18" charset="0"/>
                                </a:rPr>
                                <m:t>𝑓</m:t>
                              </m:r>
                            </m:e>
                          </m:mr>
                          <m:mr>
                            <m:e>
                              <m:r>
                                <a:rPr sz="2700" i="1">
                                  <a:solidFill>
                                    <a:srgbClr val="000000"/>
                                  </a:solidFill>
                                  <a:latin typeface="Cambria Math" panose="02040503050406030204" pitchFamily="18" charset="0"/>
                                </a:rPr>
                                <m:t>𝐺</m:t>
                              </m:r>
                            </m:e>
                            <m:e>
                              <m:r>
                                <a:rPr sz="2700" i="1">
                                  <a:solidFill>
                                    <a:srgbClr val="000000"/>
                                  </a:solidFill>
                                  <a:latin typeface="Cambria Math" panose="02040503050406030204" pitchFamily="18" charset="0"/>
                                </a:rPr>
                                <m:t>−</m:t>
                              </m:r>
                              <m:r>
                                <a:rPr sz="2700" i="1">
                                  <a:solidFill>
                                    <a:srgbClr val="000000"/>
                                  </a:solidFill>
                                  <a:latin typeface="Cambria Math" panose="02040503050406030204" pitchFamily="18" charset="0"/>
                                </a:rPr>
                                <m:t>𝐹</m:t>
                              </m:r>
                            </m:e>
                          </m:mr>
                        </m:m>
                      </m:e>
                    </m:d>
                  </m:oMath>
                </a14:m>
                <a:r>
                  <a:t> with </a:t>
                </a:r>
              </a:p>
              <a:p>
                <a:pPr marL="0" lvl="8" indent="2718206" defTabSz="815461">
                  <a:lnSpc>
                    <a:spcPct val="100000"/>
                  </a:lnSpc>
                  <a:spcBef>
                    <a:spcPts val="800"/>
                  </a:spcBef>
                  <a:buSzTx/>
                  <a:buNone/>
                  <a:defRPr sz="2646">
                    <a:latin typeface="Cambria Math"/>
                    <a:ea typeface="Cambria Math"/>
                    <a:cs typeface="Cambria Math"/>
                    <a:sym typeface="Cambria Math"/>
                  </a:defRPr>
                </a:pPr>
                <a14:m>
                  <m:oMathPara xmlns:m="http://schemas.openxmlformats.org/officeDocument/2006/math">
                    <m:oMathParaPr>
                      <m:jc m:val="left"/>
                    </m:oMathParaPr>
                    <m:oMath xmlns:m="http://schemas.openxmlformats.org/officeDocument/2006/math">
                      <m:r>
                        <a:rPr sz="2600" i="1">
                          <a:solidFill>
                            <a:srgbClr val="000000"/>
                          </a:solidFill>
                          <a:latin typeface="Cambria Math" panose="02040503050406030204" pitchFamily="18" charset="0"/>
                        </a:rPr>
                        <m:t>h</m:t>
                      </m:r>
                      <m:r>
                        <a:rPr sz="2600" i="1">
                          <a:solidFill>
                            <a:srgbClr val="000000"/>
                          </a:solidFill>
                          <a:latin typeface="Cambria Math" panose="02040503050406030204" pitchFamily="18" charset="0"/>
                        </a:rPr>
                        <m:t>=</m:t>
                      </m:r>
                      <m:r>
                        <a:rPr sz="2600" i="1">
                          <a:solidFill>
                            <a:srgbClr val="000000"/>
                          </a:solidFill>
                          <a:latin typeface="Cambria Math" panose="02040503050406030204" pitchFamily="18" charset="0"/>
                        </a:rPr>
                        <m:t>𝑔</m:t>
                      </m:r>
                      <m:r>
                        <a:rPr sz="2600" i="1">
                          <a:solidFill>
                            <a:srgbClr val="000000"/>
                          </a:solidFill>
                          <a:latin typeface="Cambria Math" panose="02040503050406030204" pitchFamily="18" charset="0"/>
                        </a:rPr>
                        <m:t>/</m:t>
                      </m:r>
                      <m:r>
                        <a:rPr sz="2600" i="1">
                          <a:solidFill>
                            <a:srgbClr val="000000"/>
                          </a:solidFill>
                          <a:latin typeface="Cambria Math" panose="02040503050406030204" pitchFamily="18" charset="0"/>
                        </a:rPr>
                        <m:t>𝑓𝑚𝑜𝑑</m:t>
                      </m:r>
                      <m:r>
                        <a:rPr sz="2600" i="1">
                          <a:solidFill>
                            <a:srgbClr val="000000"/>
                          </a:solidFill>
                          <a:latin typeface="Cambria Math" panose="02040503050406030204" pitchFamily="18" charset="0"/>
                        </a:rPr>
                        <m:t>𝜙</m:t>
                      </m:r>
                      <m:r>
                        <a:rPr sz="2600" i="1">
                          <a:solidFill>
                            <a:srgbClr val="000000"/>
                          </a:solidFill>
                          <a:latin typeface="Cambria Math" panose="02040503050406030204" pitchFamily="18" charset="0"/>
                        </a:rPr>
                        <m:t>𝑚𝑜𝑑𝑞</m:t>
                      </m:r>
                    </m:oMath>
                  </m:oMathPara>
                </a14:m>
                <a:endParaRPr sz="2450"/>
              </a:p>
              <a:p>
                <a:pPr marL="0" lvl="8" indent="2718206" defTabSz="815461">
                  <a:lnSpc>
                    <a:spcPct val="100000"/>
                  </a:lnSpc>
                  <a:spcBef>
                    <a:spcPts val="800"/>
                  </a:spcBef>
                  <a:buSzTx/>
                  <a:buNone/>
                  <a:defRPr sz="2646">
                    <a:latin typeface="Cambria Math"/>
                    <a:ea typeface="Cambria Math"/>
                    <a:cs typeface="Cambria Math"/>
                    <a:sym typeface="Cambria Math"/>
                  </a:defRPr>
                </a:pPr>
                <a:r>
                  <a:rPr sz="2450"/>
                  <a:t> </a:t>
                </a:r>
                <a14:m>
                  <m:oMath xmlns:m="http://schemas.openxmlformats.org/officeDocument/2006/math">
                    <m:r>
                      <a:rPr sz="2550" i="1">
                        <a:solidFill>
                          <a:srgbClr val="000000"/>
                        </a:solidFill>
                        <a:latin typeface="Cambria Math" panose="02040503050406030204" pitchFamily="18" charset="0"/>
                      </a:rPr>
                      <m:t>𝑓𝐺</m:t>
                    </m:r>
                    <m:r>
                      <a:rPr sz="2550" i="1">
                        <a:solidFill>
                          <a:srgbClr val="000000"/>
                        </a:solidFill>
                        <a:latin typeface="Cambria Math" panose="02040503050406030204" pitchFamily="18" charset="0"/>
                      </a:rPr>
                      <m:t>−</m:t>
                    </m:r>
                    <m:r>
                      <a:rPr sz="2550" i="1">
                        <a:solidFill>
                          <a:srgbClr val="000000"/>
                        </a:solidFill>
                        <a:latin typeface="Cambria Math" panose="02040503050406030204" pitchFamily="18" charset="0"/>
                      </a:rPr>
                      <m:t>𝑔𝐹</m:t>
                    </m:r>
                    <m:r>
                      <a:rPr sz="2550" i="1">
                        <a:solidFill>
                          <a:srgbClr val="000000"/>
                        </a:solidFill>
                        <a:latin typeface="Cambria Math" panose="02040503050406030204" pitchFamily="18" charset="0"/>
                      </a:rPr>
                      <m:t>=</m:t>
                    </m:r>
                    <m:r>
                      <a:rPr sz="2550" i="1">
                        <a:solidFill>
                          <a:srgbClr val="000000"/>
                        </a:solidFill>
                        <a:latin typeface="Cambria Math" panose="02040503050406030204" pitchFamily="18" charset="0"/>
                      </a:rPr>
                      <m:t>𝑞𝑚𝑜𝑑</m:t>
                    </m:r>
                    <m:r>
                      <a:rPr sz="2550" i="1">
                        <a:solidFill>
                          <a:srgbClr val="000000"/>
                        </a:solidFill>
                        <a:latin typeface="Cambria Math" panose="02040503050406030204" pitchFamily="18" charset="0"/>
                      </a:rPr>
                      <m:t>𝜙</m:t>
                    </m:r>
                  </m:oMath>
                </a14:m>
                <a:endParaRPr sz="2450"/>
              </a:p>
              <a:p>
                <a:pPr marL="0" indent="0" defTabSz="815461">
                  <a:lnSpc>
                    <a:spcPct val="100000"/>
                  </a:lnSpc>
                  <a:spcBef>
                    <a:spcPts val="800"/>
                  </a:spcBef>
                  <a:buSzTx/>
                  <a:buNone/>
                  <a:defRPr sz="2450"/>
                </a:pPr>
                <a:r>
                  <a:t>  </a:t>
                </a:r>
                <a14:m>
                  <m:oMath xmlns:m="http://schemas.openxmlformats.org/officeDocument/2006/math">
                    <m:r>
                      <a:rPr sz="2600" i="1">
                        <a:solidFill>
                          <a:srgbClr val="000000"/>
                        </a:solidFill>
                        <a:latin typeface="Cambria Math" panose="02040503050406030204" pitchFamily="18" charset="0"/>
                      </a:rPr>
                      <m:t>𝑔</m:t>
                    </m:r>
                    <m:r>
                      <a:rPr sz="2600" i="1">
                        <a:solidFill>
                          <a:srgbClr val="000000"/>
                        </a:solidFill>
                        <a:latin typeface="Cambria Math" panose="02040503050406030204" pitchFamily="18" charset="0"/>
                      </a:rPr>
                      <m:t>,</m:t>
                    </m:r>
                    <m:r>
                      <a:rPr sz="2600" i="1">
                        <a:solidFill>
                          <a:srgbClr val="000000"/>
                        </a:solidFill>
                        <a:latin typeface="Cambria Math" panose="02040503050406030204" pitchFamily="18" charset="0"/>
                      </a:rPr>
                      <m:t>𝑓</m:t>
                    </m:r>
                    <m:r>
                      <a:rPr sz="2600" i="1">
                        <a:solidFill>
                          <a:srgbClr val="000000"/>
                        </a:solidFill>
                        <a:latin typeface="Cambria Math" panose="02040503050406030204" pitchFamily="18" charset="0"/>
                      </a:rPr>
                      <m:t>,</m:t>
                    </m:r>
                    <m:r>
                      <a:rPr sz="2600" i="1">
                        <a:solidFill>
                          <a:srgbClr val="000000"/>
                        </a:solidFill>
                        <a:latin typeface="Cambria Math" panose="02040503050406030204" pitchFamily="18" charset="0"/>
                      </a:rPr>
                      <m:t>𝐺</m:t>
                    </m:r>
                    <m:r>
                      <a:rPr sz="2600" i="1">
                        <a:solidFill>
                          <a:srgbClr val="000000"/>
                        </a:solidFill>
                        <a:latin typeface="Cambria Math" panose="02040503050406030204" pitchFamily="18" charset="0"/>
                      </a:rPr>
                      <m:t>,</m:t>
                    </m:r>
                    <m:r>
                      <a:rPr sz="2600" i="1">
                        <a:solidFill>
                          <a:srgbClr val="000000"/>
                        </a:solidFill>
                        <a:latin typeface="Cambria Math" panose="02040503050406030204" pitchFamily="18" charset="0"/>
                      </a:rPr>
                      <m:t>𝐹</m:t>
                    </m:r>
                  </m:oMath>
                </a14:m>
                <a:r>
                  <a:t> are small-norm (about </a:t>
                </a:r>
                <a14:m>
                  <m:oMath xmlns:m="http://schemas.openxmlformats.org/officeDocument/2006/math">
                    <m:rad>
                      <m:radPr>
                        <m:degHide m:val="on"/>
                        <m:ctrlPr>
                          <a:rPr sz="2650" i="1">
                            <a:solidFill>
                              <a:srgbClr val="000000"/>
                            </a:solidFill>
                            <a:latin typeface="Cambria Math" panose="02040503050406030204" pitchFamily="18" charset="0"/>
                          </a:rPr>
                        </m:ctrlPr>
                      </m:radPr>
                      <m:deg/>
                      <m:e>
                        <m:r>
                          <a:rPr sz="2650" i="1">
                            <a:solidFill>
                              <a:srgbClr val="000000"/>
                            </a:solidFill>
                            <a:latin typeface="Cambria Math" panose="02040503050406030204" pitchFamily="18" charset="0"/>
                          </a:rPr>
                          <m:t>𝑞</m:t>
                        </m:r>
                      </m:e>
                    </m:rad>
                  </m:oMath>
                </a14:m>
                <a:r>
                  <a:t> )</a:t>
                </a:r>
                <a:endParaRPr sz="2500"/>
              </a:p>
            </p:txBody>
          </p:sp>
        </mc:Choice>
        <mc:Fallback>
          <p:sp>
            <p:nvSpPr>
              <p:cNvPr id="103" name="Public key is a polynomial h with n coefficients modulo 12289.…"/>
              <p:cNvSpPr txBox="1">
                <a:spLocks noGrp="1" noRot="1" noChangeAspect="1" noMove="1" noResize="1" noEditPoints="1" noAdjustHandles="1" noChangeArrowheads="1" noChangeShapeType="1" noTextEdit="1"/>
              </p:cNvSpPr>
              <p:nvPr>
                <p:ph type="body" idx="1"/>
              </p:nvPr>
            </p:nvSpPr>
            <p:spPr>
              <a:xfrm>
                <a:off x="838199" y="1778231"/>
                <a:ext cx="10515601" cy="4351339"/>
              </a:xfrm>
              <a:prstGeom prst="rect">
                <a:avLst/>
              </a:prstGeom>
              <a:blipFill>
                <a:blip r:embed="rId2"/>
                <a:stretch>
                  <a:fillRect l="-723"/>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FALCON"/>
          <p:cNvSpPr txBox="1">
            <a:spLocks noGrp="1"/>
          </p:cNvSpPr>
          <p:nvPr>
            <p:ph type="title"/>
          </p:nvPr>
        </p:nvSpPr>
        <p:spPr>
          <a:xfrm>
            <a:off x="838200" y="305883"/>
            <a:ext cx="10515600" cy="1325564"/>
          </a:xfrm>
          <a:prstGeom prst="rect">
            <a:avLst/>
          </a:prstGeom>
          <a:solidFill>
            <a:srgbClr val="FFFFFF"/>
          </a:solidFill>
          <a:ln>
            <a:solidFill>
              <a:schemeClr val="accent1"/>
            </a:solidFill>
            <a:miter lim="800000"/>
          </a:ln>
        </p:spPr>
        <p:txBody>
          <a:bodyPr/>
          <a:lstStyle>
            <a:lvl1pPr algn="ctr">
              <a:lnSpc>
                <a:spcPct val="100000"/>
              </a:lnSpc>
              <a:defRPr sz="5600">
                <a:latin typeface="+mn-lt"/>
                <a:ea typeface="+mn-ea"/>
                <a:cs typeface="+mn-cs"/>
                <a:sym typeface="Calibri"/>
              </a:defRPr>
            </a:lvl1pPr>
          </a:lstStyle>
          <a:p>
            <a:r>
              <a:t>FALCON</a:t>
            </a:r>
          </a:p>
        </p:txBody>
      </p:sp>
      <p:sp>
        <p:nvSpPr>
          <p:cNvPr id="106" name="Falcon is very complicated…"/>
          <p:cNvSpPr txBox="1">
            <a:spLocks noGrp="1"/>
          </p:cNvSpPr>
          <p:nvPr>
            <p:ph type="body" idx="1"/>
          </p:nvPr>
        </p:nvSpPr>
        <p:spPr>
          <a:xfrm>
            <a:off x="838200" y="1825625"/>
            <a:ext cx="10515600" cy="4351338"/>
          </a:xfrm>
          <a:prstGeom prst="rect">
            <a:avLst/>
          </a:prstGeom>
        </p:spPr>
        <p:txBody>
          <a:bodyPr/>
          <a:lstStyle/>
          <a:p>
            <a:pPr>
              <a:lnSpc>
                <a:spcPct val="150000"/>
              </a:lnSpc>
            </a:pPr>
            <a:r>
              <a:t>Falcon is very complicated. Probably difficult to protect against side channels</a:t>
            </a:r>
          </a:p>
          <a:p>
            <a:pPr>
              <a:lnSpc>
                <a:spcPct val="150000"/>
              </a:lnSpc>
            </a:pPr>
            <a:r>
              <a:t>The complexity is about how to make everything efficient</a:t>
            </a:r>
          </a:p>
          <a:p>
            <a:pPr>
              <a:lnSpc>
                <a:spcPct val="150000"/>
              </a:lnSpc>
            </a:pPr>
            <a:r>
              <a:t>Other than that, this is basically NTRU. It lives and dies by the NTRU assumption.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FALCON"/>
          <p:cNvSpPr txBox="1">
            <a:spLocks noGrp="1"/>
          </p:cNvSpPr>
          <p:nvPr>
            <p:ph type="title"/>
          </p:nvPr>
        </p:nvSpPr>
        <p:spPr>
          <a:xfrm>
            <a:off x="838200" y="305883"/>
            <a:ext cx="10515600" cy="1325564"/>
          </a:xfrm>
          <a:prstGeom prst="rect">
            <a:avLst/>
          </a:prstGeom>
          <a:solidFill>
            <a:srgbClr val="FFFFFF"/>
          </a:solidFill>
          <a:ln>
            <a:solidFill>
              <a:schemeClr val="accent1"/>
            </a:solidFill>
            <a:miter lim="800000"/>
          </a:ln>
        </p:spPr>
        <p:txBody>
          <a:bodyPr/>
          <a:lstStyle>
            <a:lvl1pPr algn="ctr">
              <a:lnSpc>
                <a:spcPct val="100000"/>
              </a:lnSpc>
              <a:defRPr sz="5600">
                <a:latin typeface="+mn-lt"/>
                <a:ea typeface="+mn-ea"/>
                <a:cs typeface="+mn-cs"/>
                <a:sym typeface="Calibri"/>
              </a:defRPr>
            </a:lvl1pPr>
          </a:lstStyle>
          <a:p>
            <a:r>
              <a:t>DILITHIUM compared to Falcon</a:t>
            </a:r>
          </a:p>
        </p:txBody>
      </p:sp>
      <mc:AlternateContent xmlns:mc="http://schemas.openxmlformats.org/markup-compatibility/2006">
        <mc:Choice xmlns:a14="http://schemas.microsoft.com/office/drawing/2010/main" Requires="a14">
          <p:sp>
            <p:nvSpPr>
              <p:cNvPr id="109" name="Falcon is very complicated…"/>
              <p:cNvSpPr txBox="1">
                <a:spLocks noGrp="1"/>
              </p:cNvSpPr>
              <p:nvPr>
                <p:ph type="body" idx="1"/>
              </p:nvPr>
            </p:nvSpPr>
            <p:spPr>
              <a:prstGeom prst="rect">
                <a:avLst/>
              </a:prstGeom>
            </p:spPr>
            <p:txBody>
              <a:bodyPr>
                <a:normAutofit fontScale="92500"/>
              </a:bodyPr>
              <a:lstStyle/>
              <a:p>
                <a:pPr marL="192023" indent="-192023" defTabSz="768095">
                  <a:lnSpc>
                    <a:spcPct val="150000"/>
                  </a:lnSpc>
                  <a:spcBef>
                    <a:spcPts val="800"/>
                  </a:spcBef>
                  <a:defRPr sz="2351"/>
                </a:pPr>
                <a:r>
                  <a:t>Much simpler than Falcon. Constant-time implementations.</a:t>
                </a:r>
              </a:p>
              <a:p>
                <a:pPr marL="192023" indent="-192023" defTabSz="768095">
                  <a:lnSpc>
                    <a:spcPct val="150000"/>
                  </a:lnSpc>
                  <a:spcBef>
                    <a:spcPts val="800"/>
                  </a:spcBef>
                  <a:defRPr sz="2351"/>
                </a:pPr>
                <a:r>
                  <a:t>Looks less “structured” to me.</a:t>
                </a:r>
              </a:p>
              <a:p>
                <a:pPr marL="192023" indent="-192023" defTabSz="768095">
                  <a:lnSpc>
                    <a:spcPct val="150000"/>
                  </a:lnSpc>
                  <a:spcBef>
                    <a:spcPts val="800"/>
                  </a:spcBef>
                  <a:defRPr sz="2351"/>
                </a:pPr>
                <a:r>
                  <a:t>Module-LWE instead of NTRU assumptions.</a:t>
                </a:r>
              </a:p>
              <a:p>
                <a:pPr marL="192023" indent="-192023" defTabSz="768095">
                  <a:lnSpc>
                    <a:spcPct val="150000"/>
                  </a:lnSpc>
                  <a:spcBef>
                    <a:spcPts val="800"/>
                  </a:spcBef>
                  <a:defRPr sz="2351"/>
                </a:pPr>
                <a:r>
                  <a:t>Uniform sampling (Falcon uses Gaussian sampling).</a:t>
                </a:r>
              </a:p>
              <a:p>
                <a:pPr marL="192023" indent="-192023" defTabSz="768095">
                  <a:lnSpc>
                    <a:spcPct val="150000"/>
                  </a:lnSpc>
                  <a:spcBef>
                    <a:spcPts val="800"/>
                  </a:spcBef>
                  <a:defRPr sz="2351"/>
                </a:pPr>
                <a:r>
                  <a:t>Bigger signatures.</a:t>
                </a:r>
              </a:p>
              <a:p>
                <a:pPr marL="192023" indent="-192023" defTabSz="768095">
                  <a:lnSpc>
                    <a:spcPct val="150000"/>
                  </a:lnSpc>
                  <a:spcBef>
                    <a:spcPts val="800"/>
                  </a:spcBef>
                  <a:defRPr sz="2351"/>
                </a:pPr>
                <a:r>
                  <a:t>Modulus is about </a:t>
                </a:r>
                <a14:m>
                  <m:oMath xmlns:m="http://schemas.openxmlformats.org/officeDocument/2006/math">
                    <m:sSup>
                      <m:sSupPr>
                        <m:ctrlPr>
                          <a:rPr sz="2700">
                            <a:solidFill>
                              <a:srgbClr val="000000"/>
                            </a:solidFill>
                            <a:latin typeface="Cambria Math" panose="02040503050406030204" pitchFamily="18" charset="0"/>
                          </a:rPr>
                        </m:ctrlPr>
                      </m:sSupPr>
                      <m:e>
                        <m:r>
                          <a:rPr sz="2700" i="1">
                            <a:solidFill>
                              <a:srgbClr val="000000"/>
                            </a:solidFill>
                            <a:latin typeface="Cambria Math" panose="02040503050406030204" pitchFamily="18" charset="0"/>
                          </a:rPr>
                          <m:t>2</m:t>
                        </m:r>
                      </m:e>
                      <m:sup>
                        <m:r>
                          <a:rPr sz="2700" i="1">
                            <a:solidFill>
                              <a:srgbClr val="000000"/>
                            </a:solidFill>
                            <a:latin typeface="Cambria Math" panose="02040503050406030204" pitchFamily="18" charset="0"/>
                          </a:rPr>
                          <m:t>23</m:t>
                        </m:r>
                      </m:sup>
                    </m:sSup>
                  </m:oMath>
                </a14:m>
                <a:r>
                  <a:t> instead of 12289. Polynomials of length 256 (instead of 1024).</a:t>
                </a:r>
              </a:p>
              <a:p>
                <a:pPr marL="192023" indent="-192023" defTabSz="768095">
                  <a:lnSpc>
                    <a:spcPct val="150000"/>
                  </a:lnSpc>
                  <a:spcBef>
                    <a:spcPts val="800"/>
                  </a:spcBef>
                  <a:defRPr sz="2351"/>
                </a:pPr>
                <a:r>
                  <a:t>“Hints” in each signature to compensate for “incomplete” public key.</a:t>
                </a:r>
              </a:p>
            </p:txBody>
          </p:sp>
        </mc:Choice>
        <mc:Fallback>
          <p:sp>
            <p:nvSpPr>
              <p:cNvPr id="109" name="Falcon is very complicated…"/>
              <p:cNvSpPr txBox="1">
                <a:spLocks noGrp="1" noRot="1" noChangeAspect="1" noMove="1" noResize="1" noEditPoints="1" noAdjustHandles="1" noChangeArrowheads="1" noChangeShapeType="1" noTextEdit="1"/>
              </p:cNvSpPr>
              <p:nvPr>
                <p:ph type="body" idx="1"/>
              </p:nvPr>
            </p:nvSpPr>
            <p:spPr>
              <a:prstGeom prst="rect">
                <a:avLst/>
              </a:prstGeom>
              <a:blipFill>
                <a:blip r:embed="rId2"/>
                <a:stretch>
                  <a:fillRect l="-724" b="-291"/>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err="1"/>
              <a:t>Dilithium</a:t>
            </a:r>
            <a:r>
              <a:rPr lang="en-US" b="1"/>
              <a:t> </a:t>
            </a:r>
            <a:r>
              <a:rPr lang="en-US"/>
              <a:t>Design Philosophy</a:t>
            </a:r>
          </a:p>
        </p:txBody>
      </p:sp>
      <p:sp>
        <p:nvSpPr>
          <p:cNvPr id="3" name="Content Placeholder 2"/>
          <p:cNvSpPr>
            <a:spLocks noGrp="1"/>
          </p:cNvSpPr>
          <p:nvPr>
            <p:ph idx="1"/>
          </p:nvPr>
        </p:nvSpPr>
        <p:spPr/>
        <p:txBody>
          <a:bodyPr/>
          <a:lstStyle/>
          <a:p>
            <a:r>
              <a:rPr lang="en-US"/>
              <a:t>Fiat-Shamir style system (based on Module-LWE)</a:t>
            </a:r>
          </a:p>
          <a:p>
            <a:endParaRPr lang="en-US"/>
          </a:p>
          <a:p>
            <a:r>
              <a:rPr lang="en-US"/>
              <a:t>Make it simple to securely implement everywhere</a:t>
            </a:r>
          </a:p>
          <a:p>
            <a:pPr lvl="1"/>
            <a:r>
              <a:rPr lang="en-US"/>
              <a:t>only uniform sampling </a:t>
            </a:r>
          </a:p>
          <a:p>
            <a:r>
              <a:rPr lang="en-US"/>
              <a:t>Public key size is also important</a:t>
            </a:r>
          </a:p>
          <a:p>
            <a:pPr lvl="1"/>
            <a:r>
              <a:rPr lang="en-US"/>
              <a:t>want to minimize (sig size + </a:t>
            </a:r>
            <a:r>
              <a:rPr lang="en-US" err="1"/>
              <a:t>pk</a:t>
            </a:r>
            <a:r>
              <a:rPr lang="en-US"/>
              <a:t> size)</a:t>
            </a:r>
          </a:p>
          <a:p>
            <a:r>
              <a:rPr lang="en-US"/>
              <a:t>Make adjusting security levels simple</a:t>
            </a:r>
          </a:p>
          <a:p>
            <a:pPr lvl="1"/>
            <a:r>
              <a:rPr lang="en-US"/>
              <a:t>always operate over the ring </a:t>
            </a:r>
            <a:r>
              <a:rPr lang="en-US" err="1"/>
              <a:t>Z</a:t>
            </a:r>
            <a:r>
              <a:rPr lang="en-US" baseline="-25000" err="1"/>
              <a:t>q</a:t>
            </a:r>
            <a:r>
              <a:rPr lang="en-US"/>
              <a:t>[X]/(X</a:t>
            </a:r>
            <a:r>
              <a:rPr lang="en-US" baseline="30000"/>
              <a:t>256</a:t>
            </a:r>
            <a:r>
              <a:rPr lang="en-US"/>
              <a:t>+1) </a:t>
            </a:r>
          </a:p>
        </p:txBody>
      </p:sp>
    </p:spTree>
    <p:extLst>
      <p:ext uri="{BB962C8B-B14F-4D97-AF65-F5344CB8AC3E}">
        <p14:creationId xmlns:p14="http://schemas.microsoft.com/office/powerpoint/2010/main" val="1601142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2080" y="71437"/>
            <a:ext cx="9438639" cy="6410643"/>
          </a:xfrm>
          <a:prstGeom prst="rect">
            <a:avLst/>
          </a:prstGeom>
        </p:spPr>
      </p:pic>
    </p:spTree>
    <p:extLst>
      <p:ext uri="{BB962C8B-B14F-4D97-AF65-F5344CB8AC3E}">
        <p14:creationId xmlns:p14="http://schemas.microsoft.com/office/powerpoint/2010/main" val="3818277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87FEDF3E7A8F4A97A830D99D3B29C6" ma:contentTypeVersion="12" ma:contentTypeDescription="Create a new document." ma:contentTypeScope="" ma:versionID="9f5aacd843d812e22d386f32e7c7e64f">
  <xsd:schema xmlns:xsd="http://www.w3.org/2001/XMLSchema" xmlns:xs="http://www.w3.org/2001/XMLSchema" xmlns:p="http://schemas.microsoft.com/office/2006/metadata/properties" xmlns:ns2="ae68404e-1c87-4717-902c-d537b5f6e9ca" xmlns:ns3="bea53ec1-1315-4566-a6b5-3d273db44762" targetNamespace="http://schemas.microsoft.com/office/2006/metadata/properties" ma:root="true" ma:fieldsID="e474de1bb80a25509b77765fdfc6e9f6" ns2:_="" ns3:_="">
    <xsd:import namespace="ae68404e-1c87-4717-902c-d537b5f6e9ca"/>
    <xsd:import namespace="bea53ec1-1315-4566-a6b5-3d273db4476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68404e-1c87-4717-902c-d537b5f6e9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e6a98a9-4721-402f-9b0e-578e6c49775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a53ec1-1315-4566-a6b5-3d273db4476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236dbd5-a568-4060-80e3-7b07cda60566}" ma:internalName="TaxCatchAll" ma:showField="CatchAllData" ma:web="bea53ec1-1315-4566-a6b5-3d273db4476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ea53ec1-1315-4566-a6b5-3d273db44762" xsi:nil="true"/>
    <lcf76f155ced4ddcb4097134ff3c332f xmlns="ae68404e-1c87-4717-902c-d537b5f6e9c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2CE556D-637A-4A2F-8C5D-553BCEB6013F}">
  <ds:schemaRefs>
    <ds:schemaRef ds:uri="http://schemas.microsoft.com/sharepoint/v3/contenttype/forms"/>
  </ds:schemaRefs>
</ds:datastoreItem>
</file>

<file path=customXml/itemProps2.xml><?xml version="1.0" encoding="utf-8"?>
<ds:datastoreItem xmlns:ds="http://schemas.openxmlformats.org/officeDocument/2006/customXml" ds:itemID="{E5EF91F7-256A-41C7-93E2-803AAA7B790D}"/>
</file>

<file path=customXml/itemProps3.xml><?xml version="1.0" encoding="utf-8"?>
<ds:datastoreItem xmlns:ds="http://schemas.openxmlformats.org/officeDocument/2006/customXml" ds:itemID="{FC4A5143-4D15-49B7-8ADD-DBDE77A088D9}">
  <ds:schemaRefs>
    <ds:schemaRef ds:uri="http://www.w3.org/XML/1998/namespace"/>
    <ds:schemaRef ds:uri="http://purl.org/dc/elements/1.1/"/>
    <ds:schemaRef ds:uri="http://purl.org/dc/terms/"/>
    <ds:schemaRef ds:uri="cb800bd5-6b29-4b32-a4f1-07942a31945b"/>
    <ds:schemaRef ds:uri="http://schemas.microsoft.com/office/infopath/2007/PartnerControls"/>
    <ds:schemaRef ds:uri="http://purl.org/dc/dcmitype/"/>
    <ds:schemaRef ds:uri="http://schemas.microsoft.com/office/2006/documentManagement/types"/>
    <ds:schemaRef ds:uri="http://schemas.microsoft.com/sharepoint/v3"/>
    <ds:schemaRef ds:uri="http://schemas.openxmlformats.org/package/2006/metadata/core-properties"/>
    <ds:schemaRef ds:uri="f7e9d680-a682-48c5-af98-cfaa3e3d79c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14</TotalTime>
  <Words>1955</Words>
  <Application>Microsoft Macintosh PowerPoint</Application>
  <PresentationFormat>Widescreen</PresentationFormat>
  <Paragraphs>652</Paragraphs>
  <Slides>38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Cambria Math</vt:lpstr>
      <vt:lpstr>Times New Roman</vt:lpstr>
      <vt:lpstr>Office Theme</vt:lpstr>
      <vt:lpstr>vs.  Two Go In. Only one comes out?</vt:lpstr>
      <vt:lpstr>This Talk</vt:lpstr>
      <vt:lpstr>This Talk</vt:lpstr>
      <vt:lpstr>FALCON</vt:lpstr>
      <vt:lpstr>FALCON</vt:lpstr>
      <vt:lpstr>FALCON</vt:lpstr>
      <vt:lpstr>DILITHIUM compared to Falcon</vt:lpstr>
      <vt:lpstr>Dilithium Design Philosophy</vt:lpstr>
      <vt:lpstr>PowerPoint Presentation</vt:lpstr>
      <vt:lpstr>PowerPoint Presentation</vt:lpstr>
      <vt:lpstr>PowerPoint Presentation</vt:lpstr>
      <vt:lpstr>PowerPoint Presentation</vt:lpstr>
      <vt:lpstr>Falcon Design Philosophy</vt:lpstr>
      <vt:lpstr>Genealogy of Falcon</vt:lpstr>
      <vt:lpstr>GPV Hash-and-Sign with NTRU Lattices</vt:lpstr>
      <vt:lpstr>PowerPoint Presentation</vt:lpstr>
      <vt:lpstr>This Talk</vt:lpstr>
      <vt:lpstr>Practical parameter comparison</vt:lpstr>
      <vt:lpstr>This Talk</vt:lpstr>
      <vt:lpstr>Implementation issues</vt:lpstr>
      <vt:lpstr>This Talk</vt:lpstr>
      <vt:lpstr>SUPERCOP - Haswell</vt:lpstr>
      <vt:lpstr>SUPERCOP - Haswell</vt:lpstr>
      <vt:lpstr>SUPERCOP - Haswell</vt:lpstr>
      <vt:lpstr>PQM4</vt:lpstr>
      <vt:lpstr>PQM4</vt:lpstr>
      <vt:lpstr>PQM4 – Memory Requirements</vt:lpstr>
      <vt:lpstr>Verification on M3</vt:lpstr>
      <vt:lpstr>Dilithium (Round 2)</vt:lpstr>
      <vt:lpstr>Falcon (RAM)</vt:lpstr>
      <vt:lpstr>Hardware Implementations</vt:lpstr>
      <vt:lpstr>Constrained Devices</vt:lpstr>
      <vt:lpstr>Suitability of 3rd Round Signature Candidates for Vehicle-to-Vehicle Communication https://csrc.nist.gov/CSRC/media/Presentations/suitability-of-3rd-round-signature-candidates-for/images-media/session-5-bindel-suitability-vehicle.pdf </vt:lpstr>
      <vt:lpstr>Sizing Up Post-Quantum Signature for the Web https://groups.google.com/a/list.nist.gov/g/pqc-forum/c/anE3sBUWZS0</vt:lpstr>
      <vt:lpstr>Sizing Up Post-Quantum Signature for the Web https://groups.google.com/a/list.nist.gov/g/pqc-forum/c/anE3sBUWZS0</vt:lpstr>
      <vt:lpstr>DNS https://www.nist.gov/video/third-pqc-standardization-conference-session-v-applications</vt:lpstr>
      <vt:lpstr>This Talk</vt:lpstr>
      <vt:lpstr>Some opinions, then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Round 3 Updates</dc:title>
  <dc:creator>Dang, Quynh H. (Fed)</dc:creator>
  <cp:lastModifiedBy>David Cooper</cp:lastModifiedBy>
  <cp:revision>103</cp:revision>
  <dcterms:created xsi:type="dcterms:W3CDTF">2020-12-03T14:15:53Z</dcterms:created>
  <dcterms:modified xsi:type="dcterms:W3CDTF">2021-11-09T14:34:31Z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0x010100DC87FEDF3E7A8F4A97A830D99D3B29C6</vt:lpwstr>
  </property>
  <property fmtid="{D5CDD505-2E9C-101B-9397-08002B2CF9AE}" pid="3" name="Order">
    <vt:r8>4971600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