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2" r:id="rId6"/>
    <p:sldId id="263" r:id="rId7"/>
    <p:sldId id="264" r:id="rId8"/>
    <p:sldId id="265" r:id="rId9"/>
    <p:sldId id="26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8" autoAdjust="0"/>
    <p:restoredTop sz="94660"/>
  </p:normalViewPr>
  <p:slideViewPr>
    <p:cSldViewPr snapToGrid="0">
      <p:cViewPr>
        <p:scale>
          <a:sx n="104" d="100"/>
          <a:sy n="104" d="100"/>
        </p:scale>
        <p:origin x="870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6AFD3-D6E8-4D4F-9651-C14B8F180B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A1C9A4-63F9-4C1C-9F72-6F26EF97B5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0A8E61-8ADD-4FCF-9699-CC8EA2C24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CF347-BDA9-42B1-A1A4-72E18613010F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26B72E-1E2B-4F52-86AF-ECFF0812F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EB3499-95B3-450A-B76C-D37315E66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9EDE0-C355-4BAC-B82B-3A3A0DA65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598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22C729-3E95-40ED-BF01-48ACD4AA9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9946BE-7DA1-4B53-9EC9-C6E2BD31B7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E72FF2-6552-48DA-8730-3D61984B4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CF347-BDA9-42B1-A1A4-72E18613010F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51A83-BD01-4271-9A24-8FEEE494F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0634EB-4299-4949-ABE4-CAA82B38F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9EDE0-C355-4BAC-B82B-3A3A0DA65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2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702659B-3908-4F8D-B1DF-A5A0BED6A4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2B9911-AB2C-4ABD-8902-CA945B066B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2A272A-B6F3-4AE0-A089-C8A02C726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CF347-BDA9-42B1-A1A4-72E18613010F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9D99AE-7676-4CCD-AF94-55D312D8D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2C96C8-9112-4D69-964A-12BF62A5C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9EDE0-C355-4BAC-B82B-3A3A0DA65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478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45AC87-B781-411A-BC58-67CBD08BF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119DE8-9545-43B1-B383-905AADA9B7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BEEF66-88E6-4E30-9206-5D913266F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CF347-BDA9-42B1-A1A4-72E18613010F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6883D-7025-4DBC-B92F-1A3235A26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8B0CEC-2BFA-4A68-81C7-28F5732BA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9EDE0-C355-4BAC-B82B-3A3A0DA65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597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19E5DC-B7A4-4198-9ACD-1C7CCBCCB1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F106E1-C458-45EC-A826-1E3CD8B58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F8BFE0-9254-4D96-8E97-21396FC1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CF347-BDA9-42B1-A1A4-72E18613010F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D7B5B7-353D-458B-B401-37A40C2BF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9BC191-CF6C-4E34-A6CC-33C140E1F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9EDE0-C355-4BAC-B82B-3A3A0DA65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096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402B60-D5FF-46CF-9A4E-7901D4073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E8D15E-5A79-477B-B607-14104E2C16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5E233C-51DB-40EA-89C1-5892C890F4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7A60C5-454A-4E3B-AF70-66C5E53CB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CF347-BDA9-42B1-A1A4-72E18613010F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66761B-5CE1-43DA-B486-2C6560E2F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009334-51C2-47E4-A2E8-B6F37A286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9EDE0-C355-4BAC-B82B-3A3A0DA65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080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7678D-20A1-4DD2-9BC5-F54B59BD3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5AF2DD-38E7-49F0-8B50-85AD24A25A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622B51-FCBF-4634-A831-AEDB1E3D5B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C6E2AF-3BE5-4F79-A3BE-9608834F56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F22DC2-E568-42D1-91BD-EE59C577B5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B453EEC-8F01-43C6-8D4F-37AE2E31F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CF347-BDA9-42B1-A1A4-72E18613010F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4A6BAAD-AFF8-4A01-85A0-56D37B755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06B8397-F9B8-435D-A6BD-58CAF6C8E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9EDE0-C355-4BAC-B82B-3A3A0DA65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723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951A66-6C30-4412-8954-00AF447E6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1D74BA-DF0C-4EE1-B7F9-8002FD05F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CF347-BDA9-42B1-A1A4-72E18613010F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D2B887-000E-492F-87D8-FCE8518E6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659B29-DF92-43AD-9E0D-6653045E5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9EDE0-C355-4BAC-B82B-3A3A0DA65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694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D481E1-70B5-4E81-B4BA-620ACB808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CF347-BDA9-42B1-A1A4-72E18613010F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562EC8-607F-49ED-B512-BA3CEC186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357C00-8D64-4B46-A0A4-3DAC5F35D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9EDE0-C355-4BAC-B82B-3A3A0DA65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959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9BE21-3960-4A75-B489-68697A1D9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D1599C-9428-4562-BDF1-B9A21A83F1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41B791-8332-45E3-8CB8-3B515E3A35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712FEB-5030-4797-98B2-7160C21AF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CF347-BDA9-42B1-A1A4-72E18613010F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63ED61-F7A0-46AE-9E93-865835866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0C9C08-2C05-4068-86ED-3248750CF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9EDE0-C355-4BAC-B82B-3A3A0DA65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473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55E90-5444-4149-AC7B-23DF6F167A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92D670-B3DD-41A0-A083-EF1BF07612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4C5619-B731-4EC8-A513-A716251EEE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CF9A04-D6BF-481E-835E-F0275A7B5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CF347-BDA9-42B1-A1A4-72E18613010F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5559F-4012-4C1D-9F48-921076511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66CC5B-6C1F-4DAC-B2B9-1D5E44A4E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9EDE0-C355-4BAC-B82B-3A3A0DA65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702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FC21E8-E4A0-44E7-98D7-277DF9B4E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6B26D8-5E95-4A41-A2D0-5A30D55079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EE09D0-EE21-40EE-BAF5-F0151B391A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DCF347-BDA9-42B1-A1A4-72E18613010F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F499BD-A919-427D-8190-CB42B21369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2B0E8A-57A0-4B19-A228-88CD027386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D9EDE0-C355-4BAC-B82B-3A3A0DA65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724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1A875-0C39-43C0-A037-4065B2F3BA3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0FF1C4-AFBC-4366-804F-40E8912967D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961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2A0046-C936-4FAA-8085-1C2E4D6A9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95A3AB-66C6-4364-8D38-CF5003EA70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229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AA5C73E-77CE-41B7-978E-D8B94FED5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Product LWE (Typical LWE cryptosystem)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F97E69CB-2B84-4E25-96B0-093AD039B7AE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/>
            <p:txBody>
              <a:bodyPr>
                <a:normAutofit fontScale="55000" lnSpcReduction="20000"/>
              </a:bodyPr>
              <a:lstStyle/>
              <a:p>
                <a:pPr marL="0" indent="0">
                  <a:buNone/>
                </a:pPr>
                <a:r>
                  <a:rPr lang="en-US" b="1" u="sng" dirty="0"/>
                  <a:t>KeyGen:</a:t>
                </a:r>
                <a:r>
                  <a:rPr lang="en-US" dirty="0"/>
                  <a:t> </a:t>
                </a:r>
              </a:p>
              <a:p>
                <a:r>
                  <a:rPr lang="en-US" dirty="0"/>
                  <a:t>Generate random matrix/module/polynomial: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r>
                  <a:rPr lang="en-US" dirty="0"/>
                  <a:t> </a:t>
                </a:r>
              </a:p>
              <a:p>
                <a:r>
                  <a:rPr lang="en-US" dirty="0"/>
                  <a:t>and “short” matrix/module: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𝒓</m:t>
                                  </m:r>
                                </m:e>
                                <m:sub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𝒓</m:t>
                                  </m:r>
                                </m:e>
                                <m:sub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b="1" dirty="0"/>
              </a:p>
              <a:p>
                <a:r>
                  <a:rPr lang="en-US" dirty="0"/>
                  <a:t>Public key components: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𝑷</m:t>
                          </m:r>
                        </m:e>
                        <m:sub>
                          <m: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29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9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𝒓</m:t>
                                    </m:r>
                                  </m:e>
                                  <m:sub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𝒓</m:t>
                                    </m:r>
                                  </m:e>
                                  <m:sub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US" sz="29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9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9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𝑨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9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𝑰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900" b="1" dirty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𝑷</m:t>
                          </m:r>
                        </m:e>
                        <m:sub>
                          <m: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9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9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n-US" sz="2900" dirty="0"/>
              </a:p>
              <a:p>
                <a:pPr marL="0" indent="0">
                  <a:buNone/>
                </a:pPr>
                <a:r>
                  <a:rPr lang="en-US" b="1" u="sng" dirty="0"/>
                  <a:t>Enc:</a:t>
                </a:r>
              </a:p>
              <a:p>
                <a:r>
                  <a:rPr lang="en-US" dirty="0"/>
                  <a:t>Generate “short” matrix/module: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𝒔</m:t>
                                  </m:r>
                                </m:e>
                                <m:sub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𝒔</m:t>
                                  </m:r>
                                </m:e>
                                <m:sub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𝒔</m:t>
                                  </m:r>
                                </m:e>
                                <m:sub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  <a:p>
                <a:r>
                  <a:rPr lang="en-US" dirty="0"/>
                  <a:t>Encode message noise tolerantly as 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𝝁</m:t>
                    </m:r>
                  </m:oMath>
                </a14:m>
                <a:endParaRPr lang="en-US" b="1" dirty="0"/>
              </a:p>
              <a:p>
                <a:endParaRPr lang="en-US" dirty="0"/>
              </a:p>
              <a:p>
                <a:r>
                  <a:rPr lang="en-US" dirty="0"/>
                  <a:t>Ciphertext components: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9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𝑪</m:t>
                                    </m:r>
                                  </m:e>
                                  <m:sub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𝑪</m:t>
                                    </m:r>
                                  </m:e>
                                  <m:sub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US" sz="29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= </m:t>
                      </m:r>
                      <m:d>
                        <m:dPr>
                          <m:ctrlP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9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9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𝑰</m:t>
                                </m:r>
                              </m:e>
                              <m:e>
                                <m:r>
                                  <a:rPr lang="en-US" sz="29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𝑷</m:t>
                                    </m:r>
                                  </m:e>
                                  <m:sub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sz="29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29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𝑰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𝑷</m:t>
                                    </m:r>
                                  </m:e>
                                  <m:sub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9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𝒔</m:t>
                                    </m:r>
                                  </m:e>
                                  <m:sub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  <m:r>
                                  <a:rPr lang="en-US" sz="29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sz="29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𝝁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𝒔</m:t>
                                    </m:r>
                                  </m:e>
                                  <m:sub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𝒔</m:t>
                                    </m:r>
                                  </m:e>
                                  <m:sub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900" dirty="0"/>
              </a:p>
            </p:txBody>
          </p:sp>
        </mc:Choice>
        <mc:Fallback xmlns="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F97E69CB-2B84-4E25-96B0-093AD039B7A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>
                <a:blip r:embed="rId2"/>
                <a:stretch>
                  <a:fillRect l="-471" t="-15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F90EF544-1EEB-4DA4-8C77-37A4B3C9637B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/>
            <p:txBody>
              <a:bodyPr>
                <a:normAutofit fontScale="55000" lnSpcReduction="20000"/>
              </a:bodyPr>
              <a:lstStyle/>
              <a:p>
                <a:pPr marL="0" indent="0">
                  <a:buNone/>
                </a:pPr>
                <a:r>
                  <a:rPr lang="en-US" b="1" u="sng" dirty="0"/>
                  <a:t>Dec:</a:t>
                </a:r>
              </a:p>
              <a:p>
                <a:r>
                  <a:rPr lang="en-US" dirty="0"/>
                  <a:t>Calculate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29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sSub>
                        <m:sSubPr>
                          <m:ctrlP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9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en-US" sz="29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𝝁</m:t>
                      </m:r>
                      <m:r>
                        <a:rPr lang="en-US" sz="29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9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9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𝑰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𝒓</m:t>
                                    </m:r>
                                  </m:e>
                                  <m:sub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𝒓</m:t>
                                    </m:r>
                                  </m:e>
                                  <m:sub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9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𝒔</m:t>
                                    </m:r>
                                  </m:e>
                                  <m:sub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𝒔</m:t>
                                    </m:r>
                                  </m:e>
                                  <m:sub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𝒔</m:t>
                                    </m:r>
                                  </m:e>
                                  <m:sub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𝟑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900" b="1" dirty="0"/>
              </a:p>
              <a:p>
                <a:pPr marL="0" indent="0">
                  <a:buNone/>
                </a:pPr>
                <a:endParaRPr lang="en-US" sz="2900" b="1" dirty="0"/>
              </a:p>
              <a:p>
                <a:r>
                  <a:rPr lang="en-US" sz="2900" dirty="0"/>
                  <a:t>Main variant:</a:t>
                </a:r>
              </a:p>
              <a:p>
                <a:pPr lvl="1"/>
                <a:r>
                  <a:rPr lang="en-US" sz="2500" dirty="0"/>
                  <a:t> Recover </a:t>
                </a:r>
                <a14:m>
                  <m:oMath xmlns:m="http://schemas.openxmlformats.org/officeDocument/2006/math">
                    <m:r>
                      <a:rPr lang="en-US" sz="25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𝝁</m:t>
                    </m:r>
                  </m:oMath>
                </a14:m>
                <a:r>
                  <a:rPr lang="en-US" sz="2500" dirty="0"/>
                  <a:t> using noise tolerant encoding/ public ECC</a:t>
                </a:r>
              </a:p>
              <a:p>
                <a:pPr lvl="1"/>
                <a:endParaRPr lang="en-US" sz="2500" dirty="0"/>
              </a:p>
              <a:p>
                <a:r>
                  <a:rPr lang="en-US" sz="2900" dirty="0"/>
                  <a:t>Ouroboros Variant: </a:t>
                </a:r>
              </a:p>
              <a:p>
                <a:pPr lvl="1"/>
                <a:r>
                  <a:rPr lang="en-US" sz="2500" dirty="0"/>
                  <a:t>Let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𝝁</m:t>
                    </m:r>
                    <m:r>
                      <a:rPr lang="en-US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</m:oMath>
                </a14:m>
                <a:endParaRPr lang="en-US" sz="2800" b="1" dirty="0">
                  <a:solidFill>
                    <a:srgbClr val="FF0000"/>
                  </a:solidFill>
                  <a:ea typeface="Cambria Math" panose="02040503050406030204" pitchFamily="18" charset="0"/>
                </a:endParaRPr>
              </a:p>
              <a:p>
                <a:pPr lvl="1"/>
                <a:r>
                  <a:rPr lang="en-US" sz="2500" dirty="0"/>
                  <a:t>Instead Recover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𝒔</m:t>
                                  </m:r>
                                </m:e>
                                <m:sub>
                                  <m:r>
                                    <a:rPr lang="en-US" sz="2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𝒔</m:t>
                                  </m:r>
                                </m:e>
                                <m:sub>
                                  <m:r>
                                    <a:rPr lang="en-US" sz="2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𝒔</m:t>
                                  </m:r>
                                </m:e>
                                <m:sub>
                                  <m:r>
                                    <a:rPr lang="en-US" sz="2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sz="2500" dirty="0"/>
                  <a:t> Using:</a:t>
                </a:r>
              </a:p>
              <a:p>
                <a:pPr lvl="2"/>
                <a:endParaRPr lang="en-US" sz="2100" dirty="0"/>
              </a:p>
              <a:p>
                <a:pPr lvl="2"/>
                <a:r>
                  <a:rPr lang="en-US" sz="2500" dirty="0"/>
                  <a:t>MDPC decoder (BIKE-3)</a:t>
                </a:r>
              </a:p>
              <a:p>
                <a:pPr lvl="2"/>
                <a:r>
                  <a:rPr lang="en-US" sz="2500" dirty="0"/>
                  <a:t>LRPC decoder (ROLLO-III)</a:t>
                </a:r>
              </a:p>
              <a:p>
                <a:pPr lvl="1"/>
                <a:endParaRPr lang="en-US" sz="2500" dirty="0"/>
              </a:p>
            </p:txBody>
          </p:sp>
        </mc:Choice>
        <mc:Fallback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F90EF544-1EEB-4DA4-8C77-37A4B3C9637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3"/>
                <a:stretch>
                  <a:fillRect l="-471" t="-15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12176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7A781A9-6C72-4C3F-AEFE-47BD228B6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Primal Attack (1):</a:t>
            </a:r>
            <a:br>
              <a:rPr lang="en-US" dirty="0"/>
            </a:br>
            <a:r>
              <a:rPr lang="en-US" dirty="0"/>
              <a:t>A lattice associated with LWE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D7DDB67A-0B18-4249-9C4B-DC2D2E23605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Want to recover short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𝒓</m:t>
                                  </m:r>
                                </m:e>
                                <m:sub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𝒓</m:t>
                                  </m:r>
                                </m:e>
                                <m:sub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from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3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3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sz="33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n-US" sz="33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33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33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33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3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𝒓</m:t>
                                  </m:r>
                                </m:e>
                                <m:sub>
                                  <m:r>
                                    <a:rPr lang="en-US" sz="33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33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3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𝒓</m:t>
                                  </m:r>
                                </m:e>
                                <m:sub>
                                  <m:r>
                                    <a:rPr lang="en-US" sz="33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r>
                      <a:rPr lang="en-US" sz="33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sz="33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33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33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</m:e>
                          </m:mr>
                          <m:mr>
                            <m:e>
                              <m:r>
                                <a:rPr lang="en-US" sz="33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𝑰</m:t>
                              </m:r>
                            </m:e>
                          </m:mr>
                        </m:m>
                      </m:e>
                    </m:d>
                    <m:r>
                      <a:rPr lang="en-US" sz="33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9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n-US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m:rPr>
                          <m:brk m:alnAt="7"/>
                        </m:rPr>
                        <a:rPr lang="en-US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US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n-US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32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(</m:t>
                      </m:r>
                      <m:r>
                        <m:rPr>
                          <m:sty m:val="p"/>
                        </m:rPr>
                        <a:rPr lang="en-US" sz="32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mod</m:t>
                      </m:r>
                      <m:r>
                        <a:rPr lang="en-US" sz="32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sz="32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900" dirty="0"/>
              </a:p>
              <a:p>
                <a:pPr lvl="1"/>
                <a:r>
                  <a:rPr lang="en-US" sz="2500" dirty="0"/>
                  <a:t>(We only need to find one row at a time if it’s a matrix, so treat as a single row vector)</a:t>
                </a:r>
              </a:p>
              <a:p>
                <a:endParaRPr lang="en-US" sz="3300" dirty="0"/>
              </a:p>
              <a:p>
                <a:r>
                  <a:rPr lang="en-US" sz="3300" dirty="0"/>
                  <a:t>Note that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33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33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33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33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3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𝑷</m:t>
                                  </m:r>
                                </m:e>
                                <m:sub>
                                  <m:r>
                                    <a:rPr lang="en-US" sz="33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r>
                      <a:rPr lang="en-US" sz="33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33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33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33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33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3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𝒓</m:t>
                                  </m:r>
                                </m:e>
                                <m:sub>
                                  <m:r>
                                    <a:rPr lang="en-US" sz="33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  <m:r>
                                <m:rPr>
                                  <m:brk m:alnAt="7"/>
                                </m:rPr>
                                <a:rPr lang="en-US" sz="33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  <m:r>
                                <a:rPr lang="en-US" sz="33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33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3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𝒓</m:t>
                                  </m:r>
                                </m:e>
                                <m:sub>
                                  <m:r>
                                    <a:rPr lang="en-US" sz="33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e>
                          </m:mr>
                        </m:m>
                        <m:r>
                          <a:rPr lang="en-US" sz="36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sz="36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mod</m:t>
                        </m:r>
                        <m:r>
                          <a:rPr lang="en-US" sz="36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𝑞</m:t>
                        </m:r>
                        <m:r>
                          <a:rPr lang="en-US" sz="36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d>
                    <m:r>
                      <a:rPr lang="en-US" sz="33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300" dirty="0"/>
                  <a:t>is close to: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3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m>
                        <m:mPr>
                          <m:mcs>
                            <m:mc>
                              <m:mcPr>
                                <m:count m:val="2"/>
                                <m:mcJc m:val="center"/>
                              </m:mcPr>
                            </m:mc>
                          </m:mcs>
                          <m:ctrlPr>
                            <a:rPr lang="en-US" sz="33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sSub>
                              <m:sSubPr>
                                <m:ctrlPr>
                                  <a:rPr lang="en-US" sz="33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33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𝒓</m:t>
                                </m:r>
                              </m:e>
                              <m:sub>
                                <m:r>
                                  <a:rPr lang="en-US" sz="33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sub>
                            </m:sSub>
                          </m:e>
                          <m:e>
                            <m:sSub>
                              <m:sSubPr>
                                <m:ctrlPr>
                                  <a:rPr lang="en-US" sz="33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33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𝒓</m:t>
                                </m:r>
                              </m:e>
                              <m:sub>
                                <m:r>
                                  <a:rPr lang="en-US" sz="33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sub>
                            </m:sSub>
                            <m:r>
                              <m:rPr>
                                <m:brk m:alnAt="7"/>
                              </m:rPr>
                              <a:rPr lang="en-US" sz="33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𝑨</m:t>
                            </m:r>
                          </m:e>
                        </m:mr>
                      </m:m>
                      <m:r>
                        <a:rPr lang="en-US" sz="36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36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mod</m:t>
                      </m:r>
                      <m:r>
                        <a:rPr lang="en-US" sz="36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sz="36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sz="33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3300" dirty="0"/>
              </a:p>
              <a:p>
                <a:pPr lvl="1"/>
                <a:r>
                  <a:rPr lang="en-US" sz="2900" dirty="0"/>
                  <a:t>A lattice point in the lattice given by basis: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4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4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44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𝑰</m:t>
                                </m:r>
                              </m:e>
                              <m:e>
                                <m:r>
                                  <a:rPr lang="en-US" sz="44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𝑨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44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44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𝒒𝑰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4400" b="1" dirty="0"/>
              </a:p>
            </p:txBody>
          </p:sp>
        </mc:Choice>
        <mc:Fallback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D7DDB67A-0B18-4249-9C4B-DC2D2E23605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7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3927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DE763-C2C6-4B05-AE89-E4B00338D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Primal attack (2)</a:t>
            </a:r>
            <a:br>
              <a:rPr lang="en-US" dirty="0"/>
            </a:br>
            <a:r>
              <a:rPr lang="en-US" dirty="0"/>
              <a:t>LWE as BDD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418F4D8-ACF3-403D-B405-0A9E0954D27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3300" dirty="0"/>
                  <a:t>Note that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33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33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33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33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3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𝑷</m:t>
                                  </m:r>
                                </m:e>
                                <m:sub>
                                  <m:r>
                                    <a:rPr lang="en-US" sz="33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r>
                      <a:rPr lang="en-US" sz="33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33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33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33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33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3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𝒓</m:t>
                                  </m:r>
                                </m:e>
                                <m:sub>
                                  <m:r>
                                    <a:rPr lang="en-US" sz="33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  <m:r>
                                <m:rPr>
                                  <m:brk m:alnAt="7"/>
                                </m:rPr>
                                <a:rPr lang="en-US" sz="33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  <m:r>
                                <a:rPr lang="en-US" sz="33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33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3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𝒓</m:t>
                                  </m:r>
                                </m:e>
                                <m:sub>
                                  <m:r>
                                    <a:rPr lang="en-US" sz="33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e>
                          </m:mr>
                        </m:m>
                        <m:r>
                          <a:rPr lang="en-US" sz="36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sz="36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mod</m:t>
                        </m:r>
                        <m:r>
                          <a:rPr lang="en-US" sz="36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𝑞</m:t>
                        </m:r>
                        <m:r>
                          <a:rPr lang="en-US" sz="36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d>
                    <m:r>
                      <a:rPr lang="en-US" sz="33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300" dirty="0"/>
                  <a:t>is close to: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3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m>
                        <m:mPr>
                          <m:mcs>
                            <m:mc>
                              <m:mcPr>
                                <m:count m:val="2"/>
                                <m:mcJc m:val="center"/>
                              </m:mcPr>
                            </m:mc>
                          </m:mcs>
                          <m:ctrlPr>
                            <a:rPr lang="en-US" sz="33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sSub>
                              <m:sSubPr>
                                <m:ctrlPr>
                                  <a:rPr lang="en-US" sz="33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33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𝒓</m:t>
                                </m:r>
                              </m:e>
                              <m:sub>
                                <m:r>
                                  <a:rPr lang="en-US" sz="33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sub>
                            </m:sSub>
                          </m:e>
                          <m:e>
                            <m:sSub>
                              <m:sSubPr>
                                <m:ctrlPr>
                                  <a:rPr lang="en-US" sz="33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33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𝒓</m:t>
                                </m:r>
                              </m:e>
                              <m:sub>
                                <m:r>
                                  <a:rPr lang="en-US" sz="33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sub>
                            </m:sSub>
                            <m:r>
                              <m:rPr>
                                <m:brk m:alnAt="7"/>
                              </m:rPr>
                              <a:rPr lang="en-US" sz="33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𝑨</m:t>
                            </m:r>
                          </m:e>
                        </m:mr>
                      </m:m>
                      <m:r>
                        <a:rPr lang="en-US" sz="36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36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mod</m:t>
                      </m:r>
                      <m:r>
                        <a:rPr lang="en-US" sz="36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sz="36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sz="33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3300" dirty="0"/>
              </a:p>
              <a:p>
                <a:pPr lvl="1"/>
                <a:r>
                  <a:rPr lang="en-US" sz="2900" dirty="0"/>
                  <a:t>A lattice point in the lattice given by basis: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4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4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44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𝑰</m:t>
                                </m:r>
                              </m:e>
                              <m:e>
                                <m:r>
                                  <a:rPr lang="en-US" sz="44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𝑨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44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44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𝒒𝑰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4400" b="1" dirty="0"/>
              </a:p>
              <a:p>
                <a:pPr lvl="1"/>
                <a:r>
                  <a:rPr lang="en-US" sz="2900" dirty="0"/>
                  <a:t>Finding an unusually close lattice point to a non-lattice point is called Bounded Distance Decoding (BDD)</a:t>
                </a:r>
              </a:p>
              <a:p>
                <a:pPr lvl="1"/>
                <a:r>
                  <a:rPr lang="en-US" sz="2900" dirty="0"/>
                  <a:t>BDD can be converted to </a:t>
                </a:r>
                <a:r>
                  <a:rPr lang="en-US" sz="2900" dirty="0" err="1"/>
                  <a:t>uSVP</a:t>
                </a:r>
                <a:r>
                  <a:rPr lang="en-US" sz="2900" dirty="0"/>
                  <a:t> (finding an unusually short nonzero lattice vector)</a:t>
                </a:r>
              </a:p>
              <a:p>
                <a:pPr lvl="1"/>
                <a:endParaRPr lang="en-US" sz="2900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418F4D8-ACF3-403D-B405-0A9E0954D27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91" t="-2941" b="-23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89862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CC1236-ADBF-4B6A-A09C-79D720FEC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Primal Attack (3)</a:t>
            </a:r>
            <a:br>
              <a:rPr lang="en-US" dirty="0"/>
            </a:br>
            <a:r>
              <a:rPr lang="en-US" dirty="0"/>
              <a:t>BDD to </a:t>
            </a:r>
            <a:r>
              <a:rPr lang="en-US" dirty="0" err="1"/>
              <a:t>uSVP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A83302-0645-4976-B88B-DD5B395CCC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BDD looks like this: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392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E0D04-D26F-4447-9D29-B7E002A97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Primal Attack (Final)</a:t>
            </a:r>
            <a:br>
              <a:rPr lang="en-US" dirty="0"/>
            </a:br>
            <a:r>
              <a:rPr lang="en-US" dirty="0"/>
              <a:t>LWE recovery as </a:t>
            </a:r>
            <a:r>
              <a:rPr lang="en-US" dirty="0" err="1"/>
              <a:t>uSVP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BB2509A-BEF9-40DD-A57D-71D0DDFD9F8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Increase the dimension by 1 and add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𝑷</m:t>
                                  </m:r>
                                </m:e>
                                <m:sub>
                                  <m:r>
                                    <a:rPr lang="en-US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to the lattice basis, resulting in: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b="1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𝟎</m:t>
                                      </m:r>
                                    </m:e>
                                    <m:e>
                                      <m:sSub>
                                        <m:sSubPr>
                                          <m:ctrlPr>
                                            <a:rPr lang="en-US" b="1" i="1" smtClean="0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b="1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𝑷</m:t>
                                          </m:r>
                                        </m:e>
                                        <m:sub>
                                          <m:r>
                                            <a:rPr lang="en-US" b="1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𝟏</m:t>
                                          </m:r>
                                        </m:sub>
                                      </m:sSub>
                                    </m:e>
                                  </m:mr>
                                </m:m>
                              </m:e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𝒕</m:t>
                                </m:r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b="1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𝑰</m:t>
                                      </m:r>
                                    </m:e>
                                    <m:e>
                                      <m:r>
                                        <a:rPr lang="en-US" b="1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𝑨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b="1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𝟎</m:t>
                                      </m:r>
                                    </m:e>
                                    <m:e>
                                      <m:r>
                                        <a:rPr lang="en-US" b="1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𝒒𝑰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b="1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𝟎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b="1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𝟎</m:t>
                                      </m:r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dirty="0"/>
                  <a:t> is called the embedding factor, and its value can be adjusted</a:t>
                </a:r>
              </a:p>
              <a:p>
                <a:pPr lvl="1"/>
                <a:r>
                  <a:rPr lang="en-US" dirty="0"/>
                  <a:t>Optimal value is typically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≈1</m:t>
                    </m:r>
                  </m:oMath>
                </a14:m>
                <a:endParaRPr lang="en-US" dirty="0"/>
              </a:p>
              <a:p>
                <a:r>
                  <a:rPr lang="en-US" dirty="0"/>
                  <a:t>Now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𝒓</m:t>
                                  </m:r>
                                </m:e>
                                <m:sub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𝒓</m:t>
                                  </m:r>
                                </m:e>
                                <m:sub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b="1" dirty="0"/>
                  <a:t> </a:t>
                </a:r>
                <a:r>
                  <a:rPr lang="en-US" dirty="0"/>
                  <a:t>can be found as an unusually short vector in the above lattice.</a:t>
                </a:r>
                <a:endParaRPr lang="en-US" b="1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BB2509A-BEF9-40DD-A57D-71D0DDFD9F8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 r="-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496470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E557E-FD0B-401A-97EE-FED3394F9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Dual Attack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D49BFB-486C-43E1-8931-B62FD4AC02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9542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AA5C73E-77CE-41B7-978E-D8B94FED5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Quotient LWE (NTRU)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F97E69CB-2B84-4E25-96B0-093AD039B7AE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/>
            <p:txBody>
              <a:bodyPr>
                <a:normAutofit fontScale="77500" lnSpcReduction="20000"/>
              </a:bodyPr>
              <a:lstStyle/>
              <a:p>
                <a:pPr marL="0" indent="0">
                  <a:buNone/>
                </a:pPr>
                <a:r>
                  <a:rPr lang="en-US" b="1" u="sng" dirty="0"/>
                  <a:t>KeyGen:</a:t>
                </a:r>
                <a:r>
                  <a:rPr lang="en-US" dirty="0"/>
                  <a:t> </a:t>
                </a:r>
              </a:p>
              <a:p>
                <a:r>
                  <a:rPr lang="en-US" dirty="0"/>
                  <a:t>Generate “short” matrix/module: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𝒓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𝒓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b="1" dirty="0"/>
              </a:p>
              <a:p>
                <a:r>
                  <a:rPr lang="en-US" dirty="0"/>
                  <a:t>Public key: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9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𝑷</m:t>
                      </m:r>
                      <m:r>
                        <a:rPr lang="en-US" sz="29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bSup>
                      <m:sSub>
                        <m:sSubPr>
                          <m:ctrlP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en-US" sz="2900" dirty="0"/>
              </a:p>
              <a:p>
                <a:pPr marL="0" indent="0">
                  <a:buNone/>
                </a:pPr>
                <a:r>
                  <a:rPr lang="en-US" b="1" u="sng" dirty="0"/>
                  <a:t>Enc:</a:t>
                </a:r>
              </a:p>
              <a:p>
                <a:r>
                  <a:rPr lang="en-US" dirty="0"/>
                  <a:t>Generate “short” matrix/module:</a:t>
                </a:r>
              </a:p>
              <a:p>
                <a:pPr marL="0" indent="0">
                  <a:buNone/>
                </a:pPr>
                <a:endParaRPr lang="en-US" sz="1700" b="1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𝒔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𝒔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sz="1700" dirty="0"/>
              </a:p>
              <a:p>
                <a:r>
                  <a:rPr lang="en-US" dirty="0"/>
                  <a:t>Ciphertext: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9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𝑪</m:t>
                      </m:r>
                      <m:r>
                        <a:rPr lang="en-US" sz="29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ctrlP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9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9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𝑰</m:t>
                                </m:r>
                              </m:e>
                              <m:e>
                                <m:r>
                                  <a:rPr lang="en-US" sz="29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𝑷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9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𝒔</m:t>
                                    </m:r>
                                  </m:e>
                                  <m:sub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𝒔</m:t>
                                    </m:r>
                                  </m:e>
                                  <m:sub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900" dirty="0"/>
              </a:p>
            </p:txBody>
          </p:sp>
        </mc:Choice>
        <mc:Fallback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F97E69CB-2B84-4E25-96B0-093AD039B7A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>
                <a:blip r:embed="rId2"/>
                <a:stretch>
                  <a:fillRect l="-1529" t="-28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F90EF544-1EEB-4DA4-8C77-37A4B3C9637B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/>
            <p:txBody>
              <a:bodyPr>
                <a:normAutofit fontScale="77500" lnSpcReduction="20000"/>
              </a:bodyPr>
              <a:lstStyle/>
              <a:p>
                <a:pPr marL="0" indent="0">
                  <a:buNone/>
                </a:pPr>
                <a:r>
                  <a:rPr lang="en-US" b="1" u="sng" dirty="0"/>
                  <a:t>Dec:</a:t>
                </a:r>
              </a:p>
              <a:p>
                <a:r>
                  <a:rPr lang="en-US" dirty="0"/>
                  <a:t>Calculate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29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𝑪</m:t>
                      </m:r>
                      <m:r>
                        <a:rPr lang="en-US" sz="29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ctrlP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9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𝒓</m:t>
                                    </m:r>
                                  </m:e>
                                  <m:sub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𝒓</m:t>
                                    </m:r>
                                  </m:e>
                                  <m:sub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9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𝒔</m:t>
                                    </m:r>
                                  </m:e>
                                  <m:sub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𝒔</m:t>
                                    </m:r>
                                  </m:e>
                                  <m:sub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900" b="1" dirty="0"/>
              </a:p>
              <a:p>
                <a:pPr marL="0" indent="0">
                  <a:buNone/>
                </a:pPr>
                <a:endParaRPr lang="en-US" sz="2900" b="1" dirty="0"/>
              </a:p>
              <a:p>
                <a:r>
                  <a:rPr lang="en-US" sz="2500" dirty="0"/>
                  <a:t>Recover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𝒔</m:t>
                                  </m:r>
                                </m:e>
                                <m:sub>
                                  <m:r>
                                    <a:rPr lang="en-US" sz="2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𝒔</m:t>
                                  </m:r>
                                </m:e>
                                <m:sub>
                                  <m:r>
                                    <a:rPr lang="en-US" sz="2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sz="2500" dirty="0"/>
                  <a:t> Using:</a:t>
                </a:r>
              </a:p>
              <a:p>
                <a:pPr lvl="2"/>
                <a:endParaRPr lang="en-US" sz="2100" dirty="0"/>
              </a:p>
              <a:p>
                <a:pPr lvl="1"/>
                <a:endParaRPr lang="en-US" sz="2500" dirty="0"/>
              </a:p>
              <a:p>
                <a:pPr lvl="1"/>
                <a:r>
                  <a:rPr lang="en-US" sz="2500" dirty="0"/>
                  <a:t>NTRU Trapdoor (NTRU, </a:t>
                </a:r>
                <a:r>
                  <a:rPr lang="en-US" sz="2500" dirty="0" err="1"/>
                  <a:t>sNTRUprime</a:t>
                </a:r>
                <a:r>
                  <a:rPr lang="en-US" sz="2500" dirty="0"/>
                  <a:t>)</a:t>
                </a:r>
              </a:p>
              <a:p>
                <a:pPr lvl="1"/>
                <a:r>
                  <a:rPr lang="en-US" sz="2500" dirty="0"/>
                  <a:t>MDPC decoder (BIKE-1,2, </a:t>
                </a:r>
                <a:r>
                  <a:rPr lang="en-US" sz="2500" dirty="0" err="1"/>
                  <a:t>LEDAcrypt</a:t>
                </a:r>
                <a:r>
                  <a:rPr lang="en-US" sz="2500" dirty="0"/>
                  <a:t>)</a:t>
                </a:r>
              </a:p>
              <a:p>
                <a:pPr lvl="1"/>
                <a:r>
                  <a:rPr lang="en-US" sz="2500" dirty="0"/>
                  <a:t>LRPC decoder (ROLLO-I, II)</a:t>
                </a:r>
              </a:p>
            </p:txBody>
          </p:sp>
        </mc:Choice>
        <mc:Fallback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F90EF544-1EEB-4DA4-8C77-37A4B3C9637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3"/>
                <a:stretch>
                  <a:fillRect l="-1529" t="-28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715348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C87FEDF3E7A8F4A97A830D99D3B29C6" ma:contentTypeVersion="12" ma:contentTypeDescription="Create a new document." ma:contentTypeScope="" ma:versionID="9f5aacd843d812e22d386f32e7c7e64f">
  <xsd:schema xmlns:xsd="http://www.w3.org/2001/XMLSchema" xmlns:xs="http://www.w3.org/2001/XMLSchema" xmlns:p="http://schemas.microsoft.com/office/2006/metadata/properties" xmlns:ns2="ae68404e-1c87-4717-902c-d537b5f6e9ca" xmlns:ns3="bea53ec1-1315-4566-a6b5-3d273db44762" targetNamespace="http://schemas.microsoft.com/office/2006/metadata/properties" ma:root="true" ma:fieldsID="e474de1bb80a25509b77765fdfc6e9f6" ns2:_="" ns3:_="">
    <xsd:import namespace="ae68404e-1c87-4717-902c-d537b5f6e9ca"/>
    <xsd:import namespace="bea53ec1-1315-4566-a6b5-3d273db4476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68404e-1c87-4717-902c-d537b5f6e9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2e6a98a9-4721-402f-9b0e-578e6c49775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a53ec1-1315-4566-a6b5-3d273db44762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f236dbd5-a568-4060-80e3-7b07cda60566}" ma:internalName="TaxCatchAll" ma:showField="CatchAllData" ma:web="bea53ec1-1315-4566-a6b5-3d273db4476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ea53ec1-1315-4566-a6b5-3d273db44762" xsi:nil="true"/>
    <lcf76f155ced4ddcb4097134ff3c332f xmlns="ae68404e-1c87-4717-902c-d537b5f6e9c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42C482D-9283-4450-9238-CE8E0D521736}"/>
</file>

<file path=customXml/itemProps2.xml><?xml version="1.0" encoding="utf-8"?>
<ds:datastoreItem xmlns:ds="http://schemas.openxmlformats.org/officeDocument/2006/customXml" ds:itemID="{3095506B-A5B9-4E0A-BE46-6DB6B7F4507C}"/>
</file>

<file path=customXml/itemProps3.xml><?xml version="1.0" encoding="utf-8"?>
<ds:datastoreItem xmlns:ds="http://schemas.openxmlformats.org/officeDocument/2006/customXml" ds:itemID="{44055904-2303-4D2D-8E4A-051AB5ACEB15}"/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408</Words>
  <Application>Microsoft Office PowerPoint</Application>
  <PresentationFormat>Widescreen</PresentationFormat>
  <Paragraphs>80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Product LWE (Typical LWE cryptosystem)</vt:lpstr>
      <vt:lpstr>Primal Attack (1): A lattice associated with LWE</vt:lpstr>
      <vt:lpstr>Primal attack (2) LWE as BDD</vt:lpstr>
      <vt:lpstr>Primal Attack (3) BDD to uSVP</vt:lpstr>
      <vt:lpstr>Primal Attack (Final) LWE recovery as uSVP</vt:lpstr>
      <vt:lpstr>Dual Attack</vt:lpstr>
      <vt:lpstr>Quotient LWE (NTRU)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Perlner, Ray A. (Fed)</dc:creator>
  <cp:lastModifiedBy>Perlner, Ray A. (Fed)</cp:lastModifiedBy>
  <cp:revision>11</cp:revision>
  <dcterms:created xsi:type="dcterms:W3CDTF">2021-02-22T15:03:34Z</dcterms:created>
  <dcterms:modified xsi:type="dcterms:W3CDTF">2021-02-22T18:44:25Z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0x010100DC87FEDF3E7A8F4A97A830D99D3B29C6</vt:lpwstr>
  </property>
</Properties>
</file>