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6" r:id="rId3"/>
    <p:sldId id="257" r:id="rId4"/>
    <p:sldId id="258" r:id="rId5"/>
    <p:sldId id="259" r:id="rId6"/>
    <p:sldId id="260" r:id="rId7"/>
    <p:sldId id="261" r:id="rId8"/>
    <p:sldId id="376" r:id="rId9"/>
    <p:sldId id="381" r:id="rId10"/>
    <p:sldId id="380" r:id="rId11"/>
    <p:sldId id="378" r:id="rId12"/>
    <p:sldId id="379" r:id="rId13"/>
    <p:sldId id="384" r:id="rId14"/>
    <p:sldId id="385" r:id="rId15"/>
    <p:sldId id="386" r:id="rId16"/>
    <p:sldId id="397" r:id="rId17"/>
    <p:sldId id="398" r:id="rId18"/>
    <p:sldId id="403" r:id="rId19"/>
    <p:sldId id="405" r:id="rId20"/>
    <p:sldId id="404" r:id="rId21"/>
    <p:sldId id="408" r:id="rId22"/>
    <p:sldId id="409" r:id="rId23"/>
    <p:sldId id="382" r:id="rId24"/>
    <p:sldId id="383" r:id="rId25"/>
    <p:sldId id="407" r:id="rId26"/>
    <p:sldId id="410" r:id="rId27"/>
    <p:sldId id="411" r:id="rId28"/>
    <p:sldId id="412" r:id="rId29"/>
    <p:sldId id="413" r:id="rId30"/>
    <p:sldId id="414" r:id="rId31"/>
    <p:sldId id="416" r:id="rId32"/>
    <p:sldId id="415" r:id="rId33"/>
    <p:sldId id="41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28C3C7-B6BA-4F6E-9431-5F9A9F1AE431}">
          <p14:sldIdLst>
            <p14:sldId id="256"/>
            <p14:sldId id="406"/>
            <p14:sldId id="257"/>
            <p14:sldId id="258"/>
            <p14:sldId id="259"/>
            <p14:sldId id="260"/>
            <p14:sldId id="261"/>
            <p14:sldId id="376"/>
            <p14:sldId id="381"/>
            <p14:sldId id="380"/>
            <p14:sldId id="378"/>
            <p14:sldId id="379"/>
            <p14:sldId id="384"/>
            <p14:sldId id="385"/>
            <p14:sldId id="386"/>
            <p14:sldId id="397"/>
            <p14:sldId id="398"/>
            <p14:sldId id="403"/>
            <p14:sldId id="405"/>
            <p14:sldId id="404"/>
            <p14:sldId id="408"/>
            <p14:sldId id="409"/>
            <p14:sldId id="382"/>
            <p14:sldId id="383"/>
            <p14:sldId id="407"/>
            <p14:sldId id="410"/>
            <p14:sldId id="411"/>
            <p14:sldId id="412"/>
            <p14:sldId id="413"/>
            <p14:sldId id="414"/>
            <p14:sldId id="416"/>
            <p14:sldId id="415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B40C-3769-4317-9DCC-F174FC4E6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66F9F-F880-4B25-81F6-A61DD1274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D0A7D-B481-4049-B0D9-9581B8F2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7C085-B7EF-4E33-9AC1-DC9388D2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7836-E485-44EF-9D4F-01EDF991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0783-3ED1-4796-A578-74A8AFC6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7D4FA-906B-44D6-8EA6-442EE9A30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7BC28-F37B-466E-B316-7D992809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18E8-CCF7-4D75-B4CB-DF06C71F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749AA-6A34-4401-83BB-9A75BF1C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5F47C1-4F17-408B-8684-A83C71A6F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E8416-2ABA-4108-BE3F-11CDDD082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2B8B9-2F96-4627-9D39-27AC3DE8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E2B8-BB60-4038-9DD1-10D3A6A9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EF66-D413-493C-BD0C-0FE42EB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34DA-28CB-4C5D-9102-A355CC66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084-792C-4D31-9D43-565416095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C64D1-CCFB-4C33-B7D6-4D9592ED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62C07-AE6E-4497-8930-318D77DE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6CBA-0F43-4DE9-BF4F-EE1B2A3E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64D5-1645-4334-A63D-452F3947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A084C-A5C0-4D2B-A266-91FECC70D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47541-F367-4FC4-946E-C76AE589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7819-DDC1-41CA-AB86-8F4DEC78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E41B8-C7FA-49EB-9AE8-98728F30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A90E-3239-4087-827E-94C4A4F8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CE75-CF2F-4B46-9CAF-545A9201E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09E30-DD94-477C-8B5C-D7EFAAD03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01A84-8556-462E-BAE0-AC457FE8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48B7F-8B34-4AB6-B340-87C88F90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5A3DE-EDDD-4264-89F0-1C2C697E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0F66-3DF0-4CF3-943F-5678251E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D79FF-E3B2-4F88-8643-8F1C4FB8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525C7-EB7B-415B-86ED-2CAF1D5F5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49B8D-3051-4522-BE93-39EF630E5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46D89-3622-4E16-B267-931075BF0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78740-907C-4C1F-8EB2-7B100FD2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811BD-A22E-4BA2-BC48-FE83D65F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5FB64-1C21-41D6-8508-9E4922E2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09EC-5B69-4DB4-83B3-66BDF0C4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92300-A18D-43BC-9CBF-58E99B07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EA978-326F-4865-BD69-A782369E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25EEF-4C4E-48F0-898E-52CDB7CD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2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1F65A-05DF-4DBE-A2F5-90EEFCDE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AFBDD-F869-4C49-8696-7D10D92E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CB9B8-C708-47C2-83BF-C598999F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7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EEA9-14F5-41B5-8065-8131C2F9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5763-0E64-4F0F-A2F7-A7000DFF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A1C9D-2BD0-488E-B940-BF5E743F4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6329-75C8-4078-9D56-B6B9DCE6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04C4B-84E4-44F9-A94F-81C7518E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F0DBA-3541-4029-A10F-46D66502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C800-16C4-4010-8681-B8069A0D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9AD51-8376-4357-800B-A986D296A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8C253-2B4E-4B38-A1E5-B5124A458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43312-CE67-4791-872F-420E850B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DEFA7-BEB2-4826-ACE6-A5B21601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11C37-2F22-4FCF-96ED-98099F75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78A38-C46E-438A-A574-C48058D5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7B40-3EBA-4B33-A108-753BAFB1F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68A77-F5D1-4C21-BCE9-D9C3C61E2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7E11-6AA2-4209-A48D-63AC8CC0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4558A-0941-4607-B51E-C0BBBB9E0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702" TargetMode="External"/><Relationship Id="rId7" Type="http://schemas.openxmlformats.org/officeDocument/2006/relationships/hyperlink" Target="https://eprint.iacr.org/2012/223.pdf" TargetMode="External"/><Relationship Id="rId2" Type="http://schemas.openxmlformats.org/officeDocument/2006/relationships/hyperlink" Target="https://hal.archives-ouvertes.fr/hal-02475356v3/docu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08/108.pdf" TargetMode="External"/><Relationship Id="rId5" Type="http://schemas.openxmlformats.org/officeDocument/2006/relationships/hyperlink" Target="https://troll.iis.sinica.edu.tw/by-publ/recent/response-ward.pdf" TargetMode="External"/><Relationship Id="rId4" Type="http://schemas.openxmlformats.org/officeDocument/2006/relationships/hyperlink" Target="https://eprint.iacr.org/2020/134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F65B-FED4-4312-8E0B-28161C34A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87A81-FC8D-4D04-BB6C-32F1D0B2E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Internal Presentation by Ray Perlner</a:t>
            </a:r>
          </a:p>
          <a:p>
            <a:r>
              <a:rPr lang="en-US" dirty="0"/>
              <a:t>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7048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Representation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this matrix (2-tensor) representation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plot the zero and nonzero coefficients of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in the UOV central map (zero oil/oil coefficients on the bottom right):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Nonzero coefficients marked in blue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80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03D193E-D9AA-4317-99E1-FA8501C79D01}"/>
              </a:ext>
            </a:extLst>
          </p:cNvPr>
          <p:cNvSpPr/>
          <p:nvPr/>
        </p:nvSpPr>
        <p:spPr>
          <a:xfrm>
            <a:off x="3967315" y="3303639"/>
            <a:ext cx="2330245" cy="230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FDC7B-0027-46DC-BF5B-BD41591B8F9E}"/>
              </a:ext>
            </a:extLst>
          </p:cNvPr>
          <p:cNvSpPr/>
          <p:nvPr/>
        </p:nvSpPr>
        <p:spPr>
          <a:xfrm>
            <a:off x="5530644" y="4881716"/>
            <a:ext cx="766916" cy="722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020B-0278-45DC-A268-6EE0C341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Unbalanced?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B444-9384-4150-BB13-5DF8CABC70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932039"/>
                <a:ext cx="3468329" cy="424492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 first proposed Oil and Vinegar scheme by </a:t>
                </a:r>
                <a:r>
                  <a:rPr lang="en-US" dirty="0" err="1"/>
                  <a:t>Patarin</a:t>
                </a:r>
                <a:r>
                  <a:rPr lang="en-US" dirty="0"/>
                  <a:t> was balanced, i.e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Kipnis and Shamir broke the scheme in 1998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Kipnis, </a:t>
                </a:r>
                <a:r>
                  <a:rPr lang="en-US" dirty="0" err="1"/>
                  <a:t>Patarin</a:t>
                </a:r>
                <a:r>
                  <a:rPr lang="en-US" dirty="0"/>
                  <a:t>, and </a:t>
                </a:r>
                <a:r>
                  <a:rPr lang="en-US" dirty="0" err="1"/>
                  <a:t>Goubin</a:t>
                </a:r>
                <a:r>
                  <a:rPr lang="en-US" dirty="0"/>
                  <a:t> proposed unbalanced oil and vinegar to defeat the attack in 1999. UOV still appears to be secure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B444-9384-4150-BB13-5DF8CABC7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932039"/>
                <a:ext cx="3468329" cy="4244924"/>
              </a:xfrm>
              <a:blipFill>
                <a:blip r:embed="rId2"/>
                <a:stretch>
                  <a:fillRect l="-1930" t="-860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26BB30-12D1-4159-B82C-D7995540BC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9484" y="1690688"/>
                <a:ext cx="6634316" cy="448627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Attack on Balanced OV: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Public key differentials of each equation have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And their inverses have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Multiply one equation’s differential by another equation’s inverse differential: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Now has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vinegar variables can be separated, because they form an invariant subspace. Private key recovery!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26BB30-12D1-4159-B82C-D7995540B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9484" y="1690688"/>
                <a:ext cx="6634316" cy="4486275"/>
              </a:xfrm>
              <a:blipFill>
                <a:blip r:embed="rId3"/>
                <a:stretch>
                  <a:fillRect l="-1194" t="-815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3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C186-A804-4E48-909E-1C54393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Rainbow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5724-A701-4AC8-9DC3-FB9A971814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Ding proposed the Rainbow variant of UOV </a:t>
                </a:r>
              </a:p>
              <a:p>
                <a:r>
                  <a:rPr lang="en-US" dirty="0"/>
                  <a:t>Three classes of variables: Vinegar 1 variables, Vinegar 2 variables, Oil Variables</a:t>
                </a:r>
              </a:p>
              <a:p>
                <a:r>
                  <a:rPr lang="en-US" dirty="0"/>
                  <a:t>Two layers of equations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First layer is like OV </a:t>
                </a:r>
              </a:p>
              <a:p>
                <a:pPr lvl="2"/>
                <a:r>
                  <a:rPr lang="en-US" dirty="0"/>
                  <a:t>Vinegar 1 picked randomly (act as vinegar variables)</a:t>
                </a:r>
              </a:p>
              <a:p>
                <a:pPr lvl="2"/>
                <a:r>
                  <a:rPr lang="en-US" dirty="0"/>
                  <a:t>Vinegar 2 solved for (act as oil variables)</a:t>
                </a:r>
              </a:p>
              <a:p>
                <a:pPr lvl="2"/>
                <a:r>
                  <a:rPr lang="en-US" dirty="0"/>
                  <a:t>Oil are absent</a:t>
                </a:r>
              </a:p>
              <a:p>
                <a:pPr lvl="1"/>
                <a:r>
                  <a:rPr lang="en-US" dirty="0"/>
                  <a:t>Second layer is like UOV</a:t>
                </a:r>
              </a:p>
              <a:p>
                <a:pPr lvl="2"/>
                <a:r>
                  <a:rPr lang="en-US" dirty="0"/>
                  <a:t>Vinegar 1 and 2 are plugged in with values from first layer (act as vinegar variables)</a:t>
                </a:r>
              </a:p>
              <a:p>
                <a:pPr lvl="2"/>
                <a:r>
                  <a:rPr lang="en-US" dirty="0"/>
                  <a:t>Oil are solved for (act as oil variables)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5724-A701-4AC8-9DC3-FB9A97181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0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3E32-1459-4D45-B198-CD3FD653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Rainbow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071-5988-4673-9AB0-ACCDE0DE0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Rainbow submission analyzed 5 attacks:</a:t>
            </a:r>
          </a:p>
          <a:p>
            <a:pPr lvl="1"/>
            <a:r>
              <a:rPr lang="en-US" dirty="0"/>
              <a:t>Direct attack, </a:t>
            </a:r>
            <a:r>
              <a:rPr lang="en-US" dirty="0" err="1"/>
              <a:t>MinRank</a:t>
            </a:r>
            <a:r>
              <a:rPr lang="en-US" dirty="0"/>
              <a:t> attack, </a:t>
            </a:r>
            <a:r>
              <a:rPr lang="en-US" dirty="0" err="1"/>
              <a:t>HighRank</a:t>
            </a:r>
            <a:r>
              <a:rPr lang="en-US" dirty="0"/>
              <a:t> attack, UOV attack, Rainbow Band Separation (RBS) attack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Developments in Round 2</a:t>
            </a:r>
          </a:p>
          <a:p>
            <a:pPr lvl="1"/>
            <a:r>
              <a:rPr lang="en-US" dirty="0"/>
              <a:t>The complexity of the </a:t>
            </a:r>
            <a:r>
              <a:rPr lang="en-US" dirty="0" err="1"/>
              <a:t>MinRank</a:t>
            </a:r>
            <a:r>
              <a:rPr lang="en-US" dirty="0"/>
              <a:t> attack was dramatically reduced by the Support Minors technique for solving the generic </a:t>
            </a:r>
            <a:r>
              <a:rPr lang="en-US" dirty="0" err="1"/>
              <a:t>MinRank</a:t>
            </a:r>
            <a:r>
              <a:rPr lang="en-US" dirty="0"/>
              <a:t> problem</a:t>
            </a:r>
          </a:p>
          <a:p>
            <a:pPr lvl="2"/>
            <a:r>
              <a:rPr lang="en-US" dirty="0"/>
              <a:t>This did not break any Rainbow parameter set, though</a:t>
            </a:r>
          </a:p>
          <a:p>
            <a:pPr lvl="1"/>
            <a:r>
              <a:rPr lang="en-US" dirty="0"/>
              <a:t>The complexity of  the RBS attack was reduced slightly by (Perlner, Smith-Tone 2020)</a:t>
            </a:r>
          </a:p>
          <a:p>
            <a:pPr lvl="2"/>
            <a:r>
              <a:rPr lang="en-US" dirty="0"/>
              <a:t>Previous experimental evidence from (</a:t>
            </a:r>
            <a:r>
              <a:rPr lang="en-US" dirty="0" err="1"/>
              <a:t>Thomae</a:t>
            </a:r>
            <a:r>
              <a:rPr lang="en-US" dirty="0"/>
              <a:t> 2012) suggested that RBS attack is cheaper than existing analysis indicated for small parameters</a:t>
            </a:r>
          </a:p>
          <a:p>
            <a:pPr lvl="2"/>
            <a:r>
              <a:rPr lang="en-US" dirty="0"/>
              <a:t>Perlner, Smith-Tone explained these experiments and generalized to all parameters</a:t>
            </a:r>
          </a:p>
          <a:p>
            <a:pPr lvl="2"/>
            <a:r>
              <a:rPr lang="en-US" dirty="0"/>
              <a:t>Since RBS was the best attack for several parameter sets, this prompted a readjustment of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E485-FF25-4BBE-BAFC-E1B5F452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Rainbow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117E-9080-4EE8-BEFE-17F2258A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Developments in Round 3</a:t>
            </a:r>
          </a:p>
          <a:p>
            <a:pPr lvl="1"/>
            <a:r>
              <a:rPr lang="en-US" dirty="0"/>
              <a:t>Beullens proposed a new way to use </a:t>
            </a:r>
            <a:r>
              <a:rPr lang="en-US" dirty="0" err="1"/>
              <a:t>MinRank</a:t>
            </a:r>
            <a:r>
              <a:rPr lang="en-US" dirty="0"/>
              <a:t> to attack Rainbow</a:t>
            </a:r>
          </a:p>
          <a:p>
            <a:pPr lvl="2"/>
            <a:r>
              <a:rPr lang="en-US" dirty="0"/>
              <a:t>This reduced the security of the new (and old) parameter sets a modest amount</a:t>
            </a:r>
          </a:p>
          <a:p>
            <a:pPr lvl="1"/>
            <a:r>
              <a:rPr lang="en-US" dirty="0"/>
              <a:t>Rather than adjust their parameters again, the Rainbow team argued they still met their security targets due to memory costs</a:t>
            </a:r>
          </a:p>
          <a:p>
            <a:pPr lvl="2"/>
            <a:r>
              <a:rPr lang="en-US" dirty="0"/>
              <a:t>Ongoing analysis suggests that a proper accounting of memory costs likely increases the complexity of both the old and new attacks, but not enough for Rainbow’s parameter sets to meet security targets</a:t>
            </a:r>
          </a:p>
        </p:txBody>
      </p:sp>
    </p:spTree>
    <p:extLst>
      <p:ext uri="{BB962C8B-B14F-4D97-AF65-F5344CB8AC3E}">
        <p14:creationId xmlns:p14="http://schemas.microsoft.com/office/powerpoint/2010/main" val="288030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76DD-86FB-4DF8-9E2F-8E7EBEAE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182DF-858F-4144-9902-3D9E572B6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for Solving </a:t>
                </a:r>
                <a:r>
                  <a:rPr lang="en-US" dirty="0" err="1"/>
                  <a:t>MinRank</a:t>
                </a:r>
                <a:endParaRPr lang="en-US" dirty="0"/>
              </a:p>
              <a:p>
                <a:r>
                  <a:rPr lang="en-US" dirty="0" err="1"/>
                  <a:t>MinRank</a:t>
                </a:r>
                <a:r>
                  <a:rPr lang="en-US" dirty="0"/>
                  <a:t> definition: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matrices of dimension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over a (finite)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find a linear combination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182DF-858F-4144-9902-3D9E572B6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45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AA90-ECC7-43E1-BC24-CFA09456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 Decomposition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our target matrix is rank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it can be decomposed as the product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can generically be applied to </a:t>
                </a:r>
                <a:r>
                  <a:rPr lang="en-US" dirty="0" err="1"/>
                  <a:t>MinRank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F8CE-1C6B-4154-96BC-1C5DC8B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A144-08A2-460C-AD45-B3F013F6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Minors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It is linearly dependent on the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𝑆𝐶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So its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minors are zero </a:t>
                </a:r>
              </a:p>
              <a:p>
                <a:r>
                  <a:rPr lang="en-US" dirty="0"/>
                  <a:t>Note these  minors can be expanded as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 by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Resulting equations are degree 1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25A45-DBA5-4E87-9B1F-80C8AAD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92BB-53CC-4E68-951A-CDFE41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– How Many: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0B905-5443-4652-8872-34B1A9EB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Monomials?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There 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this, we can solve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4F20C4-FE0C-4C6D-84FB-C23D9C38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Linearly Independent (LI) 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Note: this formula only works when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 the paper to see why</a:t>
                </a:r>
              </a:p>
              <a:p>
                <a:r>
                  <a:rPr lang="en-US" dirty="0"/>
                  <a:t>Formula extensively tested with experiments</a:t>
                </a:r>
              </a:p>
              <a:p>
                <a:pPr lvl="1"/>
                <a:r>
                  <a:rPr lang="en-US" dirty="0"/>
                  <a:t>can it be proven?	</a:t>
                </a:r>
              </a:p>
              <a:p>
                <a:r>
                  <a:rPr lang="en-US" dirty="0"/>
                  <a:t>When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monomials, we can solve!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939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E4E-A12E-4106-A4F6-29D2C7BF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5691-384A-4562-8008-BB34535E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</a:t>
            </a:r>
            <a:r>
              <a:rPr lang="en-US" dirty="0" err="1"/>
              <a:t>MinRank</a:t>
            </a:r>
            <a:r>
              <a:rPr lang="en-US" dirty="0"/>
              <a:t> Attack on Rainbow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Public key differentials are linear combinations of layer 2 maps: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layer 1 maps: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Layer 1 maps are not full rank</a:t>
                </a:r>
              </a:p>
              <a:p>
                <a:pPr lvl="1"/>
                <a:r>
                  <a:rPr lang="en-US" b="1" dirty="0"/>
                  <a:t>So they can be found by solving </a:t>
                </a:r>
                <a:r>
                  <a:rPr lang="en-US" b="1" dirty="0" err="1"/>
                  <a:t>MinRank</a:t>
                </a:r>
                <a:r>
                  <a:rPr lang="en-US" b="1" dirty="0"/>
                  <a:t> on the public differentials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1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A128B-3B5A-4F6E-8DC3-D121CF07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GeMSS</a:t>
            </a:r>
            <a:r>
              <a:rPr lang="en-US" dirty="0"/>
              <a:t> and) Rainbow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ABC64-1A67-4890-977E-68A7F6159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6E687D-52C4-42A5-84EA-08B4EC5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Support Minors on </a:t>
            </a:r>
            <a:r>
              <a:rPr lang="en-US" dirty="0" err="1"/>
              <a:t>MinRank</a:t>
            </a:r>
            <a:r>
              <a:rPr lang="en-US" dirty="0"/>
              <a:t> Complexity of Old </a:t>
            </a:r>
            <a:r>
              <a:rPr lang="en-US" dirty="0" err="1"/>
              <a:t>MinRank</a:t>
            </a:r>
            <a:r>
              <a:rPr lang="en-US" dirty="0"/>
              <a:t> Attack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F571F0-54C1-4425-A0A2-E3BDD8737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7A8EA-9A6A-4879-AB92-914CE280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63" y="2781300"/>
            <a:ext cx="8713087" cy="17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6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6169-A839-484C-9C2D-E82D1ADC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RBS is Better than We Thought</a:t>
            </a:r>
            <a:br>
              <a:rPr lang="en-US" dirty="0"/>
            </a:br>
            <a:r>
              <a:rPr lang="en-US" dirty="0"/>
              <a:t>(Perlner, Smith Tone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104D-8C52-407B-B649-C25BC1B3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RBS is an algebraic (equation solving) key recovery attack proposed in (Ding et. al 2008)</a:t>
            </a:r>
          </a:p>
          <a:p>
            <a:r>
              <a:rPr lang="en-US" dirty="0"/>
              <a:t>(</a:t>
            </a:r>
            <a:r>
              <a:rPr lang="en-US" dirty="0" err="1"/>
              <a:t>Thomae</a:t>
            </a:r>
            <a:r>
              <a:rPr lang="en-US" dirty="0"/>
              <a:t> 2012) included experimental data indicating the RBS equations are easier to solve with </a:t>
            </a:r>
            <a:r>
              <a:rPr lang="en-US" dirty="0" err="1"/>
              <a:t>Grobner</a:t>
            </a:r>
            <a:r>
              <a:rPr lang="en-US" dirty="0"/>
              <a:t> Basis Software than generic systems </a:t>
            </a:r>
          </a:p>
          <a:p>
            <a:r>
              <a:rPr lang="en-US" dirty="0"/>
              <a:t>Perlner, Smith-Tone explain this by noting that there are two different variable types which can be treated differently in order to solve the system with a lower complexity</a:t>
            </a:r>
          </a:p>
          <a:p>
            <a:r>
              <a:rPr lang="en-US" dirty="0"/>
              <a:t>Net effect: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448FE14-17B5-4A72-A25C-E5F02B1B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07" y="3912642"/>
            <a:ext cx="73914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F033-C0DB-47B6-9CF4-D19A6B46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3 Developments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28462-430C-4169-9F82-506AE105F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Rainbow team tweaked their parameters to respond to the RBS attack improvement</a:t>
            </a:r>
          </a:p>
          <a:p>
            <a:r>
              <a:rPr lang="en-US" dirty="0"/>
              <a:t>Beullens proposed a new way to use </a:t>
            </a:r>
            <a:r>
              <a:rPr lang="en-US" dirty="0" err="1"/>
              <a:t>MinRank</a:t>
            </a:r>
            <a:r>
              <a:rPr lang="en-US" dirty="0"/>
              <a:t> to attack Rainbow– this  reduced the security of the new (and old) parameter sets a modest amount</a:t>
            </a:r>
          </a:p>
          <a:p>
            <a:r>
              <a:rPr lang="en-US" dirty="0"/>
              <a:t>Rather than adjust their parameters again, the Rainbow team argued they still met their security targets due to memory costs</a:t>
            </a:r>
          </a:p>
          <a:p>
            <a:pPr lvl="1"/>
            <a:r>
              <a:rPr lang="en-US" dirty="0"/>
              <a:t>Ongoing analysis suggests that a proper accounting of memory costs likely increases the complexity of both the old and new attacks, but not enough to meet security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1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5691-384A-4562-8008-BB34535E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Old </a:t>
            </a:r>
            <a:r>
              <a:rPr lang="en-US" dirty="0" err="1"/>
              <a:t>MinRank</a:t>
            </a:r>
            <a:r>
              <a:rPr lang="en-US" dirty="0"/>
              <a:t> attack on Rainbow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Public key differentials are linear combinations of layer 2 maps: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layer 1 maps: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Layer 1 maps are not full rank</a:t>
                </a:r>
              </a:p>
              <a:p>
                <a:pPr lvl="1"/>
                <a:r>
                  <a:rPr lang="en-US" b="1" dirty="0"/>
                  <a:t>So they can be found by solving </a:t>
                </a:r>
                <a:r>
                  <a:rPr lang="en-US" b="1" dirty="0" err="1"/>
                  <a:t>MinRank</a:t>
                </a:r>
                <a:r>
                  <a:rPr lang="en-US" b="1" dirty="0"/>
                  <a:t> on the public differentials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6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BE31-85FD-4C27-911E-AF8C34F2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Beullens Rectangular </a:t>
            </a:r>
            <a:r>
              <a:rPr lang="en-US" dirty="0" err="1"/>
              <a:t>MinRank</a:t>
            </a:r>
            <a:r>
              <a:rPr lang="en-US" dirty="0"/>
              <a:t> Attack</a:t>
            </a:r>
            <a:br>
              <a:rPr lang="en-US" dirty="0"/>
            </a:br>
            <a:r>
              <a:rPr lang="en-US" dirty="0"/>
              <a:t>(https://eprint.iacr.org/2020/1343)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32643-05B5-44F6-9708-C358E7638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There’s another way to attack  Rainbow with </a:t>
                </a:r>
                <a:r>
                  <a:rPr lang="en-US" sz="2400" dirty="0" err="1"/>
                  <a:t>MinRank</a:t>
                </a:r>
                <a:endParaRPr lang="en-US" sz="2400" dirty="0"/>
              </a:p>
              <a:p>
                <a:pPr lvl="1"/>
                <a:r>
                  <a:rPr lang="en-US" sz="2000" dirty="0"/>
                  <a:t>Consider matrices whose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err="1"/>
                  <a:t>th</a:t>
                </a:r>
                <a:r>
                  <a:rPr lang="en-US" sz="2000" dirty="0"/>
                  <a:t> row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𝑣𝐷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some row-vector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These form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-dimensional space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matrices</a:t>
                </a:r>
              </a:p>
              <a:p>
                <a:pPr lvl="1"/>
                <a:r>
                  <a:rPr lang="en-US" sz="2000" dirty="0"/>
                  <a:t>In particular,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have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Then rows are linear combinations of (From Layer 2 differentials):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And (From Layer 1 differentials):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So this matrix </a:t>
                </a:r>
                <a:r>
                  <a:rPr lang="en-US" sz="2000" dirty="0" err="1"/>
                  <a:t>ain’t</a:t>
                </a:r>
                <a:r>
                  <a:rPr lang="en-US" sz="2000" dirty="0"/>
                  <a:t> full rank neither. Can also be found via </a:t>
                </a:r>
                <a:r>
                  <a:rPr lang="en-US" sz="2000" dirty="0" err="1"/>
                  <a:t>MinRank</a:t>
                </a:r>
                <a:r>
                  <a:rPr lang="en-US" sz="2000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32643-05B5-44F6-9708-C358E7638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70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1E85-2B70-490D-9F70-B368DE1D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Beullens’s</a:t>
            </a:r>
            <a:r>
              <a:rPr lang="en-US" dirty="0"/>
              <a:t> Attack Quantitatively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A645A9-E7F2-43A4-AE86-E28BC5809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470" y="4167675"/>
            <a:ext cx="6705600" cy="21336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0D0042-0ACC-4472-BEC0-FD9C049C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95" y="1523396"/>
            <a:ext cx="6819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C28C-7D26-4DF7-9C74-AE059F95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Memory!</a:t>
            </a:r>
            <a:br>
              <a:rPr lang="en-US" dirty="0"/>
            </a:br>
            <a:r>
              <a:rPr lang="en-US" sz="3100" dirty="0"/>
              <a:t>(https://troll.iis.sinica.edu.tw/by-publ/recent/response-ward.pdf)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92AF-ED46-4CFF-8D33-608E1FF4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tweak parameters again, the Rainbow team posted a note claiming they still meet the NIST security targets if you account for memory costs. Their estimates were: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EAAF3-CDEB-4357-8497-743AFFBA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01" y="3018717"/>
            <a:ext cx="8711966" cy="30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BD84-ED1C-4CA7-90F3-757C56DE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Memory!</a:t>
            </a:r>
            <a:br>
              <a:rPr lang="en-US" dirty="0"/>
            </a:br>
            <a:r>
              <a:rPr lang="en-US" dirty="0"/>
              <a:t>Questionable assumptions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827FF-6659-4740-AC5E-74968661F9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Rainbow’s response follows DJB’s favored RAM cost estimate: </a:t>
                </a:r>
              </a:p>
              <a:p>
                <a:pPr lvl="1"/>
                <a:r>
                  <a:rPr lang="en-US" dirty="0"/>
                  <a:t>Accessing a bit in a RAM of size M is reckoned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bit operations</a:t>
                </a:r>
              </a:p>
              <a:p>
                <a:pPr lvl="1"/>
                <a:r>
                  <a:rPr lang="en-US" dirty="0"/>
                  <a:t>Assumes memory is arranged strictly in 2 dimensions</a:t>
                </a:r>
              </a:p>
              <a:p>
                <a:pPr lvl="1"/>
                <a:r>
                  <a:rPr lang="en-US" dirty="0"/>
                  <a:t>Constants are estimated based on DRAM density and energy costs for moving information in an integrated circuit</a:t>
                </a:r>
              </a:p>
              <a:p>
                <a:pPr lvl="1"/>
                <a:r>
                  <a:rPr lang="en-US" dirty="0"/>
                  <a:t>Probably should assume:</a:t>
                </a:r>
              </a:p>
              <a:p>
                <a:pPr lvl="2"/>
                <a:r>
                  <a:rPr lang="en-US" dirty="0"/>
                  <a:t>Some use of 3</a:t>
                </a:r>
                <a:r>
                  <a:rPr lang="en-US" baseline="30000" dirty="0"/>
                  <a:t>rd</a:t>
                </a:r>
                <a:r>
                  <a:rPr lang="en-US" dirty="0"/>
                  <a:t> dimension</a:t>
                </a:r>
              </a:p>
              <a:p>
                <a:pPr lvl="2"/>
                <a:r>
                  <a:rPr lang="en-US" dirty="0"/>
                  <a:t>Lower fiber optic communication costs (when memories are in petabyte range or bigger)</a:t>
                </a:r>
              </a:p>
              <a:p>
                <a:pPr lvl="2"/>
                <a:r>
                  <a:rPr lang="en-US" dirty="0"/>
                  <a:t>Flash/HDD densities (when latency doesn’t matter, or for </a:t>
                </a:r>
                <a:r>
                  <a:rPr lang="en-US" dirty="0" err="1"/>
                  <a:t>exascale</a:t>
                </a:r>
                <a:r>
                  <a:rPr lang="en-US" dirty="0"/>
                  <a:t>+ memories)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827FF-6659-4740-AC5E-74968661F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09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5318-8F82-4A36-A4A1-AD938ED2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Memory!</a:t>
            </a:r>
            <a:br>
              <a:rPr lang="en-US" dirty="0"/>
            </a:br>
            <a:r>
              <a:rPr lang="en-US" dirty="0"/>
              <a:t>Is it Really Random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19D3-0512-4CF2-90A2-7B5A26453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Can we use structure of the problem to make memory access more local?</a:t>
            </a:r>
          </a:p>
          <a:p>
            <a:pPr lvl="1"/>
            <a:r>
              <a:rPr lang="en-US" dirty="0"/>
              <a:t>Analyzed in the same in-progress paper where we (Baena, Briaud, Cabarcas, Perlner, Smith-Tone Verbel) improve the </a:t>
            </a:r>
            <a:r>
              <a:rPr lang="en-US" dirty="0" err="1"/>
              <a:t>GeMSS</a:t>
            </a:r>
            <a:r>
              <a:rPr lang="en-US" dirty="0"/>
              <a:t> attack.</a:t>
            </a:r>
          </a:p>
          <a:p>
            <a:pPr lvl="1"/>
            <a:r>
              <a:rPr lang="en-US" dirty="0"/>
              <a:t>Through some combination of </a:t>
            </a:r>
          </a:p>
          <a:p>
            <a:pPr lvl="2"/>
            <a:r>
              <a:rPr lang="en-US" dirty="0"/>
              <a:t>arranging memory so that data can be processed mostly locally</a:t>
            </a:r>
          </a:p>
          <a:p>
            <a:pPr lvl="2"/>
            <a:r>
              <a:rPr lang="en-US" dirty="0"/>
              <a:t>caching memory that’s used multiple times</a:t>
            </a:r>
          </a:p>
          <a:p>
            <a:pPr lvl="2"/>
            <a:r>
              <a:rPr lang="en-US" dirty="0"/>
              <a:t>blocking data together to avoid sending addresses</a:t>
            </a:r>
          </a:p>
          <a:p>
            <a:pPr marL="457200" lvl="1" indent="0">
              <a:buNone/>
            </a:pPr>
            <a:r>
              <a:rPr lang="en-US" dirty="0"/>
              <a:t>We reduce estimated cost (even following DJB’s memory cost estimates) to: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BD7C9-94FC-4FAA-B0C0-F31805E0C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03" y="3835400"/>
            <a:ext cx="6248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9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1EB-5412-49B1-8528-5353EB58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(Sizes)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45868-37E1-4990-B924-9F639A7FB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526" y="1825625"/>
            <a:ext cx="7583262" cy="4351338"/>
          </a:xfrm>
        </p:spPr>
      </p:pic>
    </p:spTree>
    <p:extLst>
      <p:ext uri="{BB962C8B-B14F-4D97-AF65-F5344CB8AC3E}">
        <p14:creationId xmlns:p14="http://schemas.microsoft.com/office/powerpoint/2010/main" val="15550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584B-F578-49BF-9055-038182A5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4A27-BA37-4753-A4F5-DC644E95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GeMSS</a:t>
            </a:r>
            <a:r>
              <a:rPr lang="en-US" dirty="0"/>
              <a:t> (Alternate) is extremely broken</a:t>
            </a:r>
          </a:p>
          <a:p>
            <a:pPr lvl="1"/>
            <a:r>
              <a:rPr lang="en-US" dirty="0"/>
              <a:t>Major Design Features (the v and (-) modifiers of HFEv- do not provide security)</a:t>
            </a:r>
          </a:p>
          <a:p>
            <a:pPr lvl="1"/>
            <a:r>
              <a:rPr lang="en-US" dirty="0"/>
              <a:t>To compensate modifications making </a:t>
            </a:r>
            <a:r>
              <a:rPr lang="en-US" dirty="0" err="1"/>
              <a:t>GeMMS</a:t>
            </a:r>
            <a:r>
              <a:rPr lang="en-US" dirty="0"/>
              <a:t> orders of magnitude slower would be required</a:t>
            </a:r>
          </a:p>
          <a:p>
            <a:pPr lvl="1"/>
            <a:r>
              <a:rPr lang="en-US" dirty="0"/>
              <a:t>Almost certainly should be removed from consideration</a:t>
            </a:r>
          </a:p>
          <a:p>
            <a:pPr lvl="1"/>
            <a:endParaRPr lang="en-US" dirty="0"/>
          </a:p>
          <a:p>
            <a:r>
              <a:rPr lang="en-US" dirty="0"/>
              <a:t>Rainbow (Finalist) is slightly broken</a:t>
            </a:r>
          </a:p>
          <a:p>
            <a:pPr lvl="1"/>
            <a:r>
              <a:rPr lang="en-US" dirty="0"/>
              <a:t>A new </a:t>
            </a:r>
            <a:r>
              <a:rPr lang="en-US" dirty="0" err="1"/>
              <a:t>MinRank</a:t>
            </a:r>
            <a:r>
              <a:rPr lang="en-US" dirty="0"/>
              <a:t> attack by </a:t>
            </a:r>
            <a:r>
              <a:rPr lang="en-US" dirty="0" err="1"/>
              <a:t>Buellens</a:t>
            </a:r>
            <a:r>
              <a:rPr lang="en-US" dirty="0"/>
              <a:t> (combined with recent improvements in algorithms for </a:t>
            </a:r>
            <a:r>
              <a:rPr lang="en-US" dirty="0" err="1"/>
              <a:t>MinRank</a:t>
            </a:r>
            <a:r>
              <a:rPr lang="en-US" dirty="0"/>
              <a:t>) breaks the recently tweaked 3</a:t>
            </a:r>
            <a:r>
              <a:rPr lang="en-US" baseline="30000" dirty="0"/>
              <a:t>rd</a:t>
            </a:r>
            <a:r>
              <a:rPr lang="en-US" dirty="0"/>
              <a:t> round parameters for Rainbow</a:t>
            </a:r>
          </a:p>
          <a:p>
            <a:pPr lvl="1"/>
            <a:r>
              <a:rPr lang="en-US" dirty="0"/>
              <a:t>With an additional fairly small adjustment, parameters would meet security targets</a:t>
            </a:r>
          </a:p>
          <a:p>
            <a:pPr lvl="1"/>
            <a:r>
              <a:rPr lang="en-US" dirty="0"/>
              <a:t>Nonetheless, it’s worrying that a novel and relatively simple attack was found this late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1028293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198F-D699-4176-8BBD-F84477FA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(Speed)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AF548-180D-43F0-BEB2-068A80919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3281" y="1587929"/>
            <a:ext cx="5637117" cy="238845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61A92-BE73-425B-99CB-CDB71DC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473" y="1495097"/>
            <a:ext cx="5130043" cy="2574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952B07-04F4-4B7F-8D7B-247B785A8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473" y="4022296"/>
            <a:ext cx="6096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04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EA44-4FA2-44FA-B8A5-C5097427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3B8E-3B8D-4C53-A479-DC9C6370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Rainbow is a Finalist Signature scheme that offers:</a:t>
            </a:r>
          </a:p>
          <a:p>
            <a:pPr lvl="1"/>
            <a:r>
              <a:rPr lang="en-US" dirty="0"/>
              <a:t>Huge public keys (even with compression)</a:t>
            </a:r>
          </a:p>
          <a:p>
            <a:pPr lvl="1"/>
            <a:r>
              <a:rPr lang="en-US" dirty="0"/>
              <a:t>Small signatures</a:t>
            </a:r>
          </a:p>
          <a:p>
            <a:pPr lvl="1"/>
            <a:r>
              <a:rPr lang="en-US" dirty="0"/>
              <a:t>Fast verification (with the uncompressed key)</a:t>
            </a:r>
          </a:p>
          <a:p>
            <a:pPr lvl="1"/>
            <a:endParaRPr lang="en-US" dirty="0"/>
          </a:p>
          <a:p>
            <a:r>
              <a:rPr lang="en-US" dirty="0"/>
              <a:t>Rainbow is a little bit broken</a:t>
            </a:r>
          </a:p>
          <a:p>
            <a:pPr lvl="1"/>
            <a:r>
              <a:rPr lang="en-US" dirty="0"/>
              <a:t>The flurry of attacks in the 2</a:t>
            </a:r>
            <a:r>
              <a:rPr lang="en-US" baseline="30000" dirty="0"/>
              <a:t>nd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 round may bring the maturity of Rainbow into question</a:t>
            </a:r>
          </a:p>
          <a:p>
            <a:pPr lvl="2"/>
            <a:r>
              <a:rPr lang="en-US" dirty="0"/>
              <a:t>The current best attack looks structurally pretty different from what was believed to be the best attack in Round 1</a:t>
            </a:r>
          </a:p>
          <a:p>
            <a:pPr lvl="1"/>
            <a:r>
              <a:rPr lang="en-US" dirty="0"/>
              <a:t>Or the fact that the security moved only a little could be encouraging</a:t>
            </a:r>
          </a:p>
          <a:p>
            <a:pPr lvl="2"/>
            <a:r>
              <a:rPr lang="en-US" dirty="0"/>
              <a:t>Seems like parameters that are strong against previously known attacks are also fairly good against the new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7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79B5-409B-4F4C-855F-BEBBCB09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Options:</a:t>
            </a:r>
            <a:br>
              <a:rPr lang="en-US" dirty="0"/>
            </a:br>
            <a:r>
              <a:rPr lang="en-US" dirty="0"/>
              <a:t>Let’s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9369E-C86E-4BEB-B762-27CAED7BC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Standardize Rainbow Now!</a:t>
            </a:r>
          </a:p>
          <a:p>
            <a:pPr lvl="1"/>
            <a:r>
              <a:rPr lang="en-US" dirty="0"/>
              <a:t>Would need to downgrade existing parameters claimed security and drop category I parameters</a:t>
            </a:r>
          </a:p>
          <a:p>
            <a:pPr lvl="1"/>
            <a:r>
              <a:rPr lang="en-US" dirty="0"/>
              <a:t>Probably don’t want to do this, but wouldn’t be completely crazy</a:t>
            </a:r>
          </a:p>
          <a:p>
            <a:r>
              <a:rPr lang="en-US" dirty="0"/>
              <a:t>Make Rainbow an Alternate</a:t>
            </a:r>
          </a:p>
          <a:p>
            <a:pPr lvl="1"/>
            <a:r>
              <a:rPr lang="en-US" dirty="0"/>
              <a:t>Are we keeping any Alternate signatures for a 4</a:t>
            </a:r>
            <a:r>
              <a:rPr lang="en-US" baseline="30000" dirty="0"/>
              <a:t>th</a:t>
            </a:r>
            <a:r>
              <a:rPr lang="en-US" dirty="0"/>
              <a:t> Round? Or is everything </a:t>
            </a:r>
            <a:r>
              <a:rPr lang="en-US" dirty="0" err="1"/>
              <a:t>OnRamp</a:t>
            </a:r>
            <a:r>
              <a:rPr lang="en-US" dirty="0"/>
              <a:t> after round 3?</a:t>
            </a:r>
          </a:p>
          <a:p>
            <a:r>
              <a:rPr lang="en-US" dirty="0"/>
              <a:t>Pre-admit Rainbow to </a:t>
            </a:r>
            <a:r>
              <a:rPr lang="en-US" dirty="0" err="1"/>
              <a:t>OnRamp</a:t>
            </a:r>
            <a:endParaRPr lang="en-US" dirty="0"/>
          </a:p>
          <a:p>
            <a:r>
              <a:rPr lang="en-US" dirty="0"/>
              <a:t>Give Rainbow no official status (remove current submission from consideration)</a:t>
            </a:r>
          </a:p>
          <a:p>
            <a:pPr lvl="1"/>
            <a:r>
              <a:rPr lang="en-US" dirty="0"/>
              <a:t>but suggest it be submitted to </a:t>
            </a:r>
            <a:r>
              <a:rPr lang="en-US" dirty="0" err="1"/>
              <a:t>OnRamp</a:t>
            </a:r>
            <a:endParaRPr lang="en-US" dirty="0"/>
          </a:p>
          <a:p>
            <a:pPr lvl="1"/>
            <a:r>
              <a:rPr lang="en-US" dirty="0"/>
              <a:t>OR actively discourage from submitting it to </a:t>
            </a:r>
            <a:r>
              <a:rPr lang="en-US" dirty="0" err="1"/>
              <a:t>OnRamp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3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AB3E-D69E-449D-ADB5-6A9DF18B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B46B-EACB-4C4C-94EB-6E531181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Minors: </a:t>
            </a:r>
            <a:r>
              <a:rPr lang="en-US" dirty="0">
                <a:hlinkClick r:id="rId2"/>
              </a:rPr>
              <a:t>https://hal.archives-ouvertes.fr/hal-02475356v3/document</a:t>
            </a:r>
            <a:endParaRPr lang="en-US" dirty="0"/>
          </a:p>
          <a:p>
            <a:r>
              <a:rPr lang="en-US" dirty="0"/>
              <a:t>RBS Better than we Thought: </a:t>
            </a:r>
            <a:r>
              <a:rPr lang="en-US" dirty="0">
                <a:hlinkClick r:id="rId3"/>
              </a:rPr>
              <a:t>https://eprint.iacr.org/2020/702</a:t>
            </a:r>
            <a:endParaRPr lang="en-US" dirty="0"/>
          </a:p>
          <a:p>
            <a:r>
              <a:rPr lang="en-US" dirty="0"/>
              <a:t>Rectangular </a:t>
            </a:r>
            <a:r>
              <a:rPr lang="en-US" dirty="0" err="1"/>
              <a:t>MinRank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https://eprint.iacr.org/2020/1343</a:t>
            </a:r>
            <a:endParaRPr lang="en-US" dirty="0"/>
          </a:p>
          <a:p>
            <a:pPr lvl="1"/>
            <a:r>
              <a:rPr lang="en-US" dirty="0"/>
              <a:t>Rainbow Response: </a:t>
            </a:r>
            <a:r>
              <a:rPr lang="en-US" dirty="0">
                <a:hlinkClick r:id="rId5"/>
              </a:rPr>
              <a:t>https://troll.iis.sinica.edu.tw/by-publ/recent/response-ward.pdf</a:t>
            </a:r>
            <a:endParaRPr lang="en-US" dirty="0"/>
          </a:p>
          <a:p>
            <a:r>
              <a:rPr lang="en-US" dirty="0"/>
              <a:t>Older References on RBS:</a:t>
            </a:r>
          </a:p>
          <a:p>
            <a:pPr lvl="1"/>
            <a:r>
              <a:rPr lang="en-US" dirty="0"/>
              <a:t>RBS Original Paper: </a:t>
            </a:r>
            <a:r>
              <a:rPr lang="en-US" dirty="0">
                <a:hlinkClick r:id="rId6"/>
              </a:rPr>
              <a:t>https://eprint.iacr.org/2008/108.pdf</a:t>
            </a:r>
            <a:endParaRPr lang="en-US" dirty="0"/>
          </a:p>
          <a:p>
            <a:pPr lvl="1"/>
            <a:r>
              <a:rPr lang="en-US" dirty="0" err="1"/>
              <a:t>Thomae</a:t>
            </a:r>
            <a:r>
              <a:rPr lang="en-US" dirty="0"/>
              <a:t> (includes RBS experiments): </a:t>
            </a:r>
            <a:r>
              <a:rPr lang="en-US" dirty="0">
                <a:hlinkClick r:id="rId7"/>
              </a:rPr>
              <a:t>https://eprint.iacr.org/2012/223.pdf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0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D420-E806-49D6-BE23-AD976A63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GeMSS</a:t>
            </a:r>
            <a:r>
              <a:rPr lang="en-US" dirty="0"/>
              <a:t> and Rainbow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DDBC-B797-44F7-AC2A-33894F2DB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Commonalities</a:t>
            </a:r>
          </a:p>
          <a:p>
            <a:pPr lvl="1"/>
            <a:r>
              <a:rPr lang="en-US" dirty="0"/>
              <a:t>Both Multivariate Signature Schemes</a:t>
            </a:r>
          </a:p>
          <a:p>
            <a:pPr lvl="1"/>
            <a:r>
              <a:rPr lang="en-US" dirty="0"/>
              <a:t>Large public key/ Small signature</a:t>
            </a:r>
          </a:p>
          <a:p>
            <a:endParaRPr lang="en-US" dirty="0"/>
          </a:p>
          <a:p>
            <a:r>
              <a:rPr lang="en-US" dirty="0"/>
              <a:t>Differences</a:t>
            </a:r>
          </a:p>
          <a:p>
            <a:pPr lvl="1"/>
            <a:r>
              <a:rPr lang="en-US" dirty="0" err="1"/>
              <a:t>GeMSS</a:t>
            </a:r>
            <a:r>
              <a:rPr lang="en-US" dirty="0"/>
              <a:t> is a big-field scheme based on HFEv-</a:t>
            </a:r>
          </a:p>
          <a:p>
            <a:pPr lvl="1"/>
            <a:r>
              <a:rPr lang="en-US" dirty="0"/>
              <a:t>Rainbow is a small-field scheme based on UOV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Attacks</a:t>
            </a:r>
          </a:p>
          <a:p>
            <a:pPr lvl="1"/>
            <a:r>
              <a:rPr lang="en-US" dirty="0" err="1"/>
              <a:t>GeMSS</a:t>
            </a:r>
            <a:r>
              <a:rPr lang="en-US" dirty="0"/>
              <a:t> is very broken</a:t>
            </a:r>
          </a:p>
          <a:p>
            <a:pPr lvl="1"/>
            <a:r>
              <a:rPr lang="en-US" dirty="0"/>
              <a:t>Rainbow is a little broken</a:t>
            </a:r>
          </a:p>
        </p:txBody>
      </p:sp>
    </p:spTree>
    <p:extLst>
      <p:ext uri="{BB962C8B-B14F-4D97-AF65-F5344CB8AC3E}">
        <p14:creationId xmlns:p14="http://schemas.microsoft.com/office/powerpoint/2010/main" val="287090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Public key is 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polynomial equations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E.g.: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encryption: plaintext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ciphertext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signatures: signature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message digest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Solving multivariate systems of equations is NP hard in general for polynomials of degree 2 or higher (degree 2 is most used)</a:t>
                </a:r>
              </a:p>
              <a:p>
                <a:r>
                  <a:rPr lang="en-US" dirty="0"/>
                  <a:t>Private key is some special structure that allows the private-key holder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99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Cryptography 2</a:t>
            </a:r>
            <a:br>
              <a:rPr lang="en-US" dirty="0"/>
            </a:br>
            <a:r>
              <a:rPr lang="en-US" dirty="0"/>
              <a:t>Butterfly Construction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most multivariate schemes the public key is constructed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easily invertible quadratic function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 variables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output variables</a:t>
                </a:r>
              </a:p>
              <a:p>
                <a:pPr lvl="2"/>
                <a:r>
                  <a:rPr lang="en-US" dirty="0"/>
                  <a:t>For signatures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that everything in the range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an inverse</a:t>
                </a:r>
              </a:p>
              <a:p>
                <a:pPr lvl="2"/>
                <a:r>
                  <a:rPr lang="en-US" dirty="0"/>
                  <a:t>For encryption typically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that two plaintexts are unlikely to produce the same ciphertext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 are affine maps (usually invertible)</a:t>
                </a:r>
              </a:p>
              <a:p>
                <a:pPr lvl="2"/>
                <a:r>
                  <a:rPr lang="en-US" dirty="0"/>
                  <a:t>E.g.: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2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B368-2D51-4068-8849-91B2116C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(UOV and) Rainbow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E2AE5-4637-4284-936C-034FE5EE6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8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C748-E841-43D3-A108-52F4285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Unbalanced Oil and Vinegar</a:t>
            </a:r>
            <a:br>
              <a:rPr lang="en-US" dirty="0"/>
            </a:br>
            <a:r>
              <a:rPr lang="en-US" sz="3200" dirty="0"/>
              <a:t>A Multivariate Scheme Not Vulnerable to </a:t>
            </a:r>
            <a:r>
              <a:rPr lang="en-US" sz="3200" dirty="0" err="1"/>
              <a:t>MinRank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DE78-E1DD-4FFF-8A7F-26416AFE7B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To construct an easily invertible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Split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variables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“oil” variables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“vinegar” variables</a:t>
                </a:r>
              </a:p>
              <a:p>
                <a:pPr lvl="2"/>
                <a:r>
                  <a:rPr lang="en-US" dirty="0"/>
                  <a:t>Typically,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at least twice as much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(unbalanced)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equations in these variables</a:t>
                </a:r>
              </a:p>
              <a:p>
                <a:pPr lvl="1"/>
                <a:r>
                  <a:rPr lang="en-US" dirty="0"/>
                  <a:t>Set some of the quadratic coefficients to 0</a:t>
                </a:r>
              </a:p>
              <a:p>
                <a:pPr lvl="2"/>
                <a:r>
                  <a:rPr lang="en-US" dirty="0"/>
                  <a:t>Terms that multiply a vinegar variable by a vinegar variable may be nonzero</a:t>
                </a:r>
              </a:p>
              <a:p>
                <a:pPr lvl="2"/>
                <a:r>
                  <a:rPr lang="en-US" dirty="0"/>
                  <a:t>Terms that multiply a vinegar variable by an oil variable may be nonzero</a:t>
                </a:r>
              </a:p>
              <a:p>
                <a:pPr lvl="2"/>
                <a:r>
                  <a:rPr lang="en-US" dirty="0"/>
                  <a:t>Terms that multiply an oil variable by an oil variable MUST be zero.</a:t>
                </a:r>
              </a:p>
              <a:p>
                <a:pPr lvl="1"/>
                <a:r>
                  <a:rPr lang="en-US" dirty="0"/>
                  <a:t>To invert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Pick random values for the vinegar variables and plug them in</a:t>
                </a:r>
              </a:p>
              <a:p>
                <a:pPr lvl="2"/>
                <a:r>
                  <a:rPr lang="en-US" dirty="0"/>
                  <a:t>Now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linear equations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oil variables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DE78-E1DD-4FFF-8A7F-26416AFE7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6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Using the Discrete Differential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r="-3478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5600" b="1" i="1" smtClean="0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endParaRPr lang="en-US" sz="5600" b="1" dirty="0"/>
              </a:p>
              <a:p>
                <a:r>
                  <a:rPr lang="en-US" sz="5600" b="1" dirty="0"/>
                  <a:t>Its entries are the (symmetrized) coefficients of quadratic monomials in </a:t>
                </a:r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56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5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600" b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56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5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sSub>
                                <m:sSubPr>
                                  <m:ctrlPr>
                                    <a:rPr lang="en-US" sz="6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1" i="1" dirty="0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6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𝒋𝒌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  <m:r>
                        <a:rPr lang="en-US" sz="56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5600" b="1" dirty="0"/>
              </a:p>
              <a:p>
                <a:pPr marL="457200" lvl="1" indent="0">
                  <a:buNone/>
                </a:pPr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sSub>
                            <m:sSubPr>
                              <m:ctrlP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56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5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r>
                                                <a:rPr lang="en-US" sz="56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5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56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mr>
                                    </m:m>
                                  </m:e>
                                </m:eqAr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𝒋𝒌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5600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sz="56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56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600" b="1" dirty="0"/>
              </a:p>
              <a:p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5600" b="1" dirty="0"/>
                  <a:t>is a 2-tensor: i.e. for linear map/change-of-basis </a:t>
                </a:r>
                <a14:m>
                  <m:oMath xmlns:m="http://schemas.openxmlformats.org/officeDocument/2006/math">
                    <m:r>
                      <a:rPr lang="en-US" sz="5600" b="1" i="1" dirty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5600" b="1" dirty="0"/>
                  <a:t>:</a:t>
                </a:r>
              </a:p>
              <a:p>
                <a:pPr lvl="1"/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5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</m:t>
                      </m:r>
                      <m:sSup>
                        <m:sSup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sz="5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600" b="1" dirty="0"/>
              </a:p>
              <a:p>
                <a:pPr marL="457200" lvl="1" indent="0">
                  <a:buNone/>
                </a:pPr>
                <a:endParaRPr lang="en-US" sz="5600" b="1" dirty="0"/>
              </a:p>
              <a:p>
                <a:r>
                  <a:rPr lang="en-US" sz="5600" b="1" dirty="0"/>
                  <a:t>Alternatively, </a:t>
                </a:r>
                <a14:m>
                  <m:oMath xmlns:m="http://schemas.openxmlformats.org/officeDocument/2006/math">
                    <m:r>
                      <a:rPr lang="en-US" sz="5600" b="1" i="1" smtClean="0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5600" b="1" dirty="0"/>
                  <a:t>can be thought of a matrix where </a:t>
                </a:r>
                <a14:m>
                  <m:oMath xmlns:m="http://schemas.openxmlformats.org/officeDocument/2006/math"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5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56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6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" t="-5602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9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91DEEE-1F5B-4220-8AE5-525C211B074A}"/>
</file>

<file path=customXml/itemProps2.xml><?xml version="1.0" encoding="utf-8"?>
<ds:datastoreItem xmlns:ds="http://schemas.openxmlformats.org/officeDocument/2006/customXml" ds:itemID="{440FE2DA-14C7-4146-BEBC-B27DF810CBE7}"/>
</file>

<file path=customXml/itemProps3.xml><?xml version="1.0" encoding="utf-8"?>
<ds:datastoreItem xmlns:ds="http://schemas.openxmlformats.org/officeDocument/2006/customXml" ds:itemID="{E74CC37D-085E-4A60-A62A-998BCD75A853}"/>
</file>

<file path=docProps/app.xml><?xml version="1.0" encoding="utf-8"?>
<Properties xmlns="http://schemas.openxmlformats.org/officeDocument/2006/extended-properties" xmlns:vt="http://schemas.openxmlformats.org/officeDocument/2006/docPropsVTypes">
  <TotalTime>6126</TotalTime>
  <Words>2346</Words>
  <Application>Microsoft Office PowerPoint</Application>
  <PresentationFormat>Widescreen</PresentationFormat>
  <Paragraphs>273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Rainbow</vt:lpstr>
      <vt:lpstr>(GeMSS and) Rainbow</vt:lpstr>
      <vt:lpstr>A Brief Summary</vt:lpstr>
      <vt:lpstr>GeMSS and Rainbow</vt:lpstr>
      <vt:lpstr>Multivariate Cryptography</vt:lpstr>
      <vt:lpstr>Multivariate Cryptography 2 Butterfly Construction</vt:lpstr>
      <vt:lpstr>(UOV and) Rainbow</vt:lpstr>
      <vt:lpstr>Unbalanced Oil and Vinegar A Multivariate Scheme Not Vulnerable to MinRank</vt:lpstr>
      <vt:lpstr>Matrix Representation of f_i Using the Discrete Differential</vt:lpstr>
      <vt:lpstr>Matrix Representation of f </vt:lpstr>
      <vt:lpstr>Why Unbalanced?</vt:lpstr>
      <vt:lpstr>Rainbow</vt:lpstr>
      <vt:lpstr>Attacks on Rainbow</vt:lpstr>
      <vt:lpstr>Attacks on Rainbow</vt:lpstr>
      <vt:lpstr>Support Minors</vt:lpstr>
      <vt:lpstr>Rank Decomposition Modeling [Bardet, Bros, Cabarcas, Gaborit, Perlner, Smith-Tone, Tillich, Verbel 2020]</vt:lpstr>
      <vt:lpstr>Support Minors Modeling [Bardet, Bros, Cabarcas, Gaborit, Perlner, Smith-Tone, Tillich, Verbel 2020]</vt:lpstr>
      <vt:lpstr>Support Minors Modeling – How Many:</vt:lpstr>
      <vt:lpstr>Old MinRank Attack on Rainbow</vt:lpstr>
      <vt:lpstr>Effect of Support Minors on MinRank Complexity of Old MinRank Attack</vt:lpstr>
      <vt:lpstr>RBS is Better than We Thought (Perlner, Smith Tone 2020)</vt:lpstr>
      <vt:lpstr>Round 3 Developments</vt:lpstr>
      <vt:lpstr>Reminder: Old MinRank attack on Rainbow</vt:lpstr>
      <vt:lpstr>Ward Beullens Rectangular MinRank Attack (https://eprint.iacr.org/2020/1343)</vt:lpstr>
      <vt:lpstr>Beullens’s Attack Quantitatively</vt:lpstr>
      <vt:lpstr>But Memory! (https://troll.iis.sinica.edu.tw/by-publ/recent/response-ward.pdf)</vt:lpstr>
      <vt:lpstr>But Memory! Questionable assumptions</vt:lpstr>
      <vt:lpstr>But Memory! Is it Really Random Access?</vt:lpstr>
      <vt:lpstr>Performance (Sizes)</vt:lpstr>
      <vt:lpstr>Performance (Speed)</vt:lpstr>
      <vt:lpstr>Rainbow Summary</vt:lpstr>
      <vt:lpstr>Options: Let’s Discuss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GeMMS and Rainbow</dc:title>
  <dc:creator>Perlner, Ray A. (Fed)</dc:creator>
  <cp:lastModifiedBy>Perlner, Ray A. (Fed)</cp:lastModifiedBy>
  <cp:revision>45</cp:revision>
  <dcterms:created xsi:type="dcterms:W3CDTF">2021-12-09T15:18:42Z</dcterms:created>
  <dcterms:modified xsi:type="dcterms:W3CDTF">2021-12-13T21:24:47Z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  <property fmtid="{D5CDD505-2E9C-101B-9397-08002B2CF9AE}" pid="3" name="Order">
    <vt:r8>4972100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