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32918400" cy="219456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1304925" indent="-8477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2611438" indent="-16970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3917950" indent="-25463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5224463" indent="-33956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94F87"/>
    <a:srgbClr val="234373"/>
    <a:srgbClr val="2F5A99"/>
    <a:srgbClr val="1F3C65"/>
    <a:srgbClr val="3E1C70"/>
    <a:srgbClr val="3919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5" autoAdjust="0"/>
    <p:restoredTop sz="94660"/>
  </p:normalViewPr>
  <p:slideViewPr>
    <p:cSldViewPr snapToObjects="1">
      <p:cViewPr varScale="1">
        <p:scale>
          <a:sx n="36" d="100"/>
          <a:sy n="36" d="100"/>
        </p:scale>
        <p:origin x="1632" y="114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747C963-D6E5-4C9D-872F-B3FAB6ADDC76}" type="datetimeFigureOut">
              <a:rPr lang="en-US"/>
              <a:pPr>
                <a:defRPr/>
              </a:pPr>
              <a:t>12/29/2017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FA121C-0F06-49BE-B6E8-38FB40CB9B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65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7250" y="685800"/>
            <a:ext cx="51435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0AD0EA-64E7-43D0-87CE-92B3EA971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983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1pPr>
    <a:lvl2pPr marL="1304925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2pPr>
    <a:lvl3pPr marL="2611438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3pPr>
    <a:lvl4pPr marL="3917950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4pPr>
    <a:lvl5pPr marL="5224463" algn="l" rtl="0" eaLnBrk="0" fontAlgn="base" hangingPunct="0">
      <a:spcBef>
        <a:spcPct val="30000"/>
      </a:spcBef>
      <a:spcAft>
        <a:spcPct val="0"/>
      </a:spcAft>
      <a:defRPr sz="3400" kern="1200">
        <a:solidFill>
          <a:schemeClr val="tx1"/>
        </a:solidFill>
        <a:latin typeface="Arial" charset="0"/>
        <a:ea typeface="+mn-ea"/>
        <a:cs typeface="+mn-cs"/>
      </a:defRPr>
    </a:lvl5pPr>
    <a:lvl6pPr marL="6531233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7837480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9143726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10449972" algn="l" defTabSz="2612492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8"/>
            <a:ext cx="27980640" cy="470408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 algn="ctr">
              <a:buNone/>
              <a:defRPr/>
            </a:lvl1pPr>
            <a:lvl2pPr marL="1119563" indent="0" algn="ctr">
              <a:buNone/>
              <a:defRPr/>
            </a:lvl2pPr>
            <a:lvl3pPr marL="2239127" indent="0" algn="ctr">
              <a:buNone/>
              <a:defRPr/>
            </a:lvl3pPr>
            <a:lvl4pPr marL="3358692" indent="0" algn="ctr">
              <a:buNone/>
              <a:defRPr/>
            </a:lvl4pPr>
            <a:lvl5pPr marL="4478256" indent="0" algn="ctr">
              <a:buNone/>
              <a:defRPr/>
            </a:lvl5pPr>
            <a:lvl6pPr marL="5597823" indent="0" algn="ctr">
              <a:buNone/>
              <a:defRPr/>
            </a:lvl6pPr>
            <a:lvl7pPr marL="6717387" indent="0" algn="ctr">
              <a:buNone/>
              <a:defRPr/>
            </a:lvl7pPr>
            <a:lvl8pPr marL="7836952" indent="0" algn="ctr">
              <a:buNone/>
              <a:defRPr/>
            </a:lvl8pPr>
            <a:lvl9pPr marL="8956515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865840" y="878850"/>
            <a:ext cx="740664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45920" y="878850"/>
            <a:ext cx="21671280" cy="18724880"/>
          </a:xfrm>
          <a:prstGeom prst="rect">
            <a:avLst/>
          </a:prstGeom>
        </p:spPr>
        <p:txBody>
          <a:bodyPr vert="eaVert"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5120648"/>
            <a:ext cx="29626560" cy="14483082"/>
          </a:xfrm>
          <a:prstGeom prst="rect">
            <a:avLst/>
          </a:prstGeom>
        </p:spPr>
        <p:txBody>
          <a:bodyPr lIns="261250" tIns="130624" rIns="261250" bIns="130624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7" y="14102088"/>
            <a:ext cx="27980640" cy="4358640"/>
          </a:xfrm>
          <a:prstGeom prst="rect">
            <a:avLst/>
          </a:prstGeom>
        </p:spPr>
        <p:txBody>
          <a:bodyPr lIns="261250" tIns="130624" rIns="261250" bIns="130624" anchor="t"/>
          <a:lstStyle>
            <a:lvl1pPr algn="l">
              <a:defRPr sz="9771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7" y="9301486"/>
            <a:ext cx="27980640" cy="4800598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4885"/>
            </a:lvl1pPr>
            <a:lvl2pPr marL="1119563" indent="0">
              <a:buNone/>
              <a:defRPr sz="4371"/>
            </a:lvl2pPr>
            <a:lvl3pPr marL="2239127" indent="0">
              <a:buNone/>
              <a:defRPr sz="3943"/>
            </a:lvl3pPr>
            <a:lvl4pPr marL="3358692" indent="0">
              <a:buNone/>
              <a:defRPr sz="3428"/>
            </a:lvl4pPr>
            <a:lvl5pPr marL="4478256" indent="0">
              <a:buNone/>
              <a:defRPr sz="3428"/>
            </a:lvl5pPr>
            <a:lvl6pPr marL="5597823" indent="0">
              <a:buNone/>
              <a:defRPr sz="3428"/>
            </a:lvl6pPr>
            <a:lvl7pPr marL="6717387" indent="0">
              <a:buNone/>
              <a:defRPr sz="3428"/>
            </a:lvl7pPr>
            <a:lvl8pPr marL="7836952" indent="0">
              <a:buNone/>
              <a:defRPr sz="3428"/>
            </a:lvl8pPr>
            <a:lvl9pPr marL="8956515" indent="0">
              <a:buNone/>
              <a:defRPr sz="34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8"/>
            <a:ext cx="14538960" cy="1448308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6857"/>
            </a:lvl1pPr>
            <a:lvl2pPr>
              <a:defRPr sz="5914"/>
            </a:lvl2pPr>
            <a:lvl3pPr>
              <a:defRPr sz="4885"/>
            </a:lvl3pPr>
            <a:lvl4pPr>
              <a:defRPr sz="4371"/>
            </a:lvl4pPr>
            <a:lvl5pPr>
              <a:defRPr sz="4371"/>
            </a:lvl5pPr>
            <a:lvl6pPr>
              <a:defRPr sz="4371"/>
            </a:lvl6pPr>
            <a:lvl7pPr>
              <a:defRPr sz="4371"/>
            </a:lvl7pPr>
            <a:lvl8pPr>
              <a:defRPr sz="4371"/>
            </a:lvl8pPr>
            <a:lvl9pPr>
              <a:defRPr sz="437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5" y="4912361"/>
            <a:ext cx="14544677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5" y="6959602"/>
            <a:ext cx="14544677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102" y="4912361"/>
            <a:ext cx="14550390" cy="2047239"/>
          </a:xfrm>
          <a:prstGeom prst="rect">
            <a:avLst/>
          </a:prstGeom>
        </p:spPr>
        <p:txBody>
          <a:bodyPr lIns="261250" tIns="130624" rIns="261250" bIns="130624" anchor="b"/>
          <a:lstStyle>
            <a:lvl1pPr marL="0" indent="0">
              <a:buNone/>
              <a:defRPr sz="5914" b="1"/>
            </a:lvl1pPr>
            <a:lvl2pPr marL="1119563" indent="0">
              <a:buNone/>
              <a:defRPr sz="4885" b="1"/>
            </a:lvl2pPr>
            <a:lvl3pPr marL="2239127" indent="0">
              <a:buNone/>
              <a:defRPr sz="4371" b="1"/>
            </a:lvl3pPr>
            <a:lvl4pPr marL="3358692" indent="0">
              <a:buNone/>
              <a:defRPr sz="3943" b="1"/>
            </a:lvl4pPr>
            <a:lvl5pPr marL="4478256" indent="0">
              <a:buNone/>
              <a:defRPr sz="3943" b="1"/>
            </a:lvl5pPr>
            <a:lvl6pPr marL="5597823" indent="0">
              <a:buNone/>
              <a:defRPr sz="3943" b="1"/>
            </a:lvl6pPr>
            <a:lvl7pPr marL="6717387" indent="0">
              <a:buNone/>
              <a:defRPr sz="3943" b="1"/>
            </a:lvl7pPr>
            <a:lvl8pPr marL="7836952" indent="0">
              <a:buNone/>
              <a:defRPr sz="3943" b="1"/>
            </a:lvl8pPr>
            <a:lvl9pPr marL="8956515" indent="0">
              <a:buNone/>
              <a:defRPr sz="394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102" y="6959602"/>
            <a:ext cx="14550390" cy="12644121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5914"/>
            </a:lvl1pPr>
            <a:lvl2pPr>
              <a:defRPr sz="4885"/>
            </a:lvl2pPr>
            <a:lvl3pPr>
              <a:defRPr sz="4371"/>
            </a:lvl3pPr>
            <a:lvl4pPr>
              <a:defRPr sz="3943"/>
            </a:lvl4pPr>
            <a:lvl5pPr>
              <a:defRPr sz="3943"/>
            </a:lvl5pPr>
            <a:lvl6pPr>
              <a:defRPr sz="3943"/>
            </a:lvl6pPr>
            <a:lvl7pPr>
              <a:defRPr sz="3943"/>
            </a:lvl7pPr>
            <a:lvl8pPr>
              <a:defRPr sz="3943"/>
            </a:lvl8pPr>
            <a:lvl9pPr>
              <a:defRPr sz="394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lIns="261250" tIns="130624" rIns="261250" bIns="130624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33" y="873760"/>
            <a:ext cx="10829927" cy="3718560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2" y="873764"/>
            <a:ext cx="18402303" cy="18729962"/>
          </a:xfrm>
          <a:prstGeom prst="rect">
            <a:avLst/>
          </a:prstGeom>
        </p:spPr>
        <p:txBody>
          <a:bodyPr lIns="261250" tIns="130624" rIns="261250" bIns="130624"/>
          <a:lstStyle>
            <a:lvl1pPr>
              <a:defRPr sz="7800"/>
            </a:lvl1pPr>
            <a:lvl2pPr>
              <a:defRPr sz="6857"/>
            </a:lvl2pPr>
            <a:lvl3pPr>
              <a:defRPr sz="5914"/>
            </a:lvl3pPr>
            <a:lvl4pPr>
              <a:defRPr sz="4885"/>
            </a:lvl4pPr>
            <a:lvl5pPr>
              <a:defRPr sz="4885"/>
            </a:lvl5pPr>
            <a:lvl6pPr>
              <a:defRPr sz="4885"/>
            </a:lvl6pPr>
            <a:lvl7pPr>
              <a:defRPr sz="4885"/>
            </a:lvl7pPr>
            <a:lvl8pPr>
              <a:defRPr sz="4885"/>
            </a:lvl8pPr>
            <a:lvl9pPr>
              <a:defRPr sz="48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33" y="4592324"/>
            <a:ext cx="10829927" cy="15011402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3"/>
            <a:ext cx="19751040" cy="1813562"/>
          </a:xfrm>
          <a:prstGeom prst="rect">
            <a:avLst/>
          </a:prstGeom>
        </p:spPr>
        <p:txBody>
          <a:bodyPr lIns="261250" tIns="130624" rIns="261250" bIns="130624" anchor="b"/>
          <a:lstStyle>
            <a:lvl1pPr algn="l">
              <a:defRPr sz="488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1960880"/>
            <a:ext cx="19751040" cy="13167360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7800"/>
            </a:lvl1pPr>
            <a:lvl2pPr marL="1119563" indent="0">
              <a:buNone/>
              <a:defRPr sz="6857"/>
            </a:lvl2pPr>
            <a:lvl3pPr marL="2239127" indent="0">
              <a:buNone/>
              <a:defRPr sz="5914"/>
            </a:lvl3pPr>
            <a:lvl4pPr marL="3358692" indent="0">
              <a:buNone/>
              <a:defRPr sz="4885"/>
            </a:lvl4pPr>
            <a:lvl5pPr marL="4478256" indent="0">
              <a:buNone/>
              <a:defRPr sz="4885"/>
            </a:lvl5pPr>
            <a:lvl6pPr marL="5597823" indent="0">
              <a:buNone/>
              <a:defRPr sz="4885"/>
            </a:lvl6pPr>
            <a:lvl7pPr marL="6717387" indent="0">
              <a:buNone/>
              <a:defRPr sz="4885"/>
            </a:lvl7pPr>
            <a:lvl8pPr marL="7836952" indent="0">
              <a:buNone/>
              <a:defRPr sz="4885"/>
            </a:lvl8pPr>
            <a:lvl9pPr marL="8956515" indent="0">
              <a:buNone/>
              <a:defRPr sz="488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5"/>
            <a:ext cx="19751040" cy="2575558"/>
          </a:xfrm>
          <a:prstGeom prst="rect">
            <a:avLst/>
          </a:prstGeom>
        </p:spPr>
        <p:txBody>
          <a:bodyPr lIns="261250" tIns="130624" rIns="261250" bIns="130624"/>
          <a:lstStyle>
            <a:lvl1pPr marL="0" indent="0">
              <a:buNone/>
              <a:defRPr sz="3428"/>
            </a:lvl1pPr>
            <a:lvl2pPr marL="1119563" indent="0">
              <a:buNone/>
              <a:defRPr sz="2914"/>
            </a:lvl2pPr>
            <a:lvl3pPr marL="2239127" indent="0">
              <a:buNone/>
              <a:defRPr sz="2486"/>
            </a:lvl3pPr>
            <a:lvl4pPr marL="3358692" indent="0">
              <a:buNone/>
              <a:defRPr sz="2228"/>
            </a:lvl4pPr>
            <a:lvl5pPr marL="4478256" indent="0">
              <a:buNone/>
              <a:defRPr sz="2228"/>
            </a:lvl5pPr>
            <a:lvl6pPr marL="5597823" indent="0">
              <a:buNone/>
              <a:defRPr sz="2228"/>
            </a:lvl6pPr>
            <a:lvl7pPr marL="6717387" indent="0">
              <a:buNone/>
              <a:defRPr sz="2228"/>
            </a:lvl7pPr>
            <a:lvl8pPr marL="7836952" indent="0">
              <a:buNone/>
              <a:defRPr sz="2228"/>
            </a:lvl8pPr>
            <a:lvl9pPr marL="8956515" indent="0">
              <a:buNone/>
              <a:defRPr sz="222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nistident_flright_300ppi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25935709" y="20149457"/>
            <a:ext cx="6109855" cy="1469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5" descr="ITLLogo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48146" y="20384861"/>
            <a:ext cx="6608618" cy="972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Line 6"/>
          <p:cNvSpPr>
            <a:spLocks noChangeShapeType="1"/>
          </p:cNvSpPr>
          <p:nvPr userDrawn="1"/>
        </p:nvSpPr>
        <p:spPr bwMode="auto">
          <a:xfrm>
            <a:off x="2992582" y="18549257"/>
            <a:ext cx="27432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5pPr>
      <a:lvl6pPr marL="1119563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6pPr>
      <a:lvl7pPr marL="2239127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7pPr>
      <a:lvl8pPr marL="3358692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8pPr>
      <a:lvl9pPr marL="4478256" algn="ctr" rtl="0" fontAlgn="base">
        <a:spcBef>
          <a:spcPct val="0"/>
        </a:spcBef>
        <a:spcAft>
          <a:spcPct val="0"/>
        </a:spcAft>
        <a:defRPr sz="10799">
          <a:solidFill>
            <a:schemeClr val="tx2"/>
          </a:solidFill>
          <a:latin typeface="Arial" charset="0"/>
        </a:defRPr>
      </a:lvl9pPr>
    </p:titleStyle>
    <p:bodyStyle>
      <a:lvl1pPr marL="839505" indent="-839505" algn="l" rtl="0" eaLnBrk="0" fontAlgn="base" hangingPunct="0">
        <a:spcBef>
          <a:spcPct val="20000"/>
        </a:spcBef>
        <a:spcAft>
          <a:spcPct val="0"/>
        </a:spcAft>
        <a:buChar char="•"/>
        <a:defRPr sz="7800">
          <a:solidFill>
            <a:schemeClr val="tx1"/>
          </a:solidFill>
          <a:latin typeface="+mn-lt"/>
          <a:ea typeface="+mn-ea"/>
          <a:cs typeface="+mn-cs"/>
        </a:defRPr>
      </a:lvl1pPr>
      <a:lvl2pPr marL="1819153" indent="-699359" algn="l" rtl="0" eaLnBrk="0" fontAlgn="base" hangingPunct="0">
        <a:spcBef>
          <a:spcPct val="20000"/>
        </a:spcBef>
        <a:spcAft>
          <a:spcPct val="0"/>
        </a:spcAft>
        <a:buChar char="–"/>
        <a:defRPr sz="6857">
          <a:solidFill>
            <a:schemeClr val="tx1"/>
          </a:solidFill>
          <a:latin typeface="+mn-lt"/>
        </a:defRPr>
      </a:lvl2pPr>
      <a:lvl3pPr marL="2798801" indent="-559217" algn="l" rtl="0" eaLnBrk="0" fontAlgn="base" hangingPunct="0">
        <a:spcBef>
          <a:spcPct val="20000"/>
        </a:spcBef>
        <a:spcAft>
          <a:spcPct val="0"/>
        </a:spcAft>
        <a:buChar char="•"/>
        <a:defRPr sz="5914">
          <a:solidFill>
            <a:schemeClr val="tx1"/>
          </a:solidFill>
          <a:latin typeface="+mn-lt"/>
        </a:defRPr>
      </a:lvl3pPr>
      <a:lvl4pPr marL="3917232" indent="-559217" algn="l" rtl="0" eaLnBrk="0" fontAlgn="base" hangingPunct="0">
        <a:spcBef>
          <a:spcPct val="20000"/>
        </a:spcBef>
        <a:spcAft>
          <a:spcPct val="0"/>
        </a:spcAft>
        <a:buChar char="–"/>
        <a:defRPr sz="4885">
          <a:solidFill>
            <a:schemeClr val="tx1"/>
          </a:solidFill>
          <a:latin typeface="+mn-lt"/>
        </a:defRPr>
      </a:lvl4pPr>
      <a:lvl5pPr marL="5037025" indent="-559217" algn="l" rtl="0" eaLnBrk="0" fontAlgn="base" hangingPunct="0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5pPr>
      <a:lvl6pPr marL="615760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6pPr>
      <a:lvl7pPr marL="7277171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7pPr>
      <a:lvl8pPr marL="8396734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8pPr>
      <a:lvl9pPr marL="9516299" indent="-559783" algn="l" rtl="0" fontAlgn="base">
        <a:spcBef>
          <a:spcPct val="20000"/>
        </a:spcBef>
        <a:spcAft>
          <a:spcPct val="0"/>
        </a:spcAft>
        <a:buChar char="»"/>
        <a:defRPr sz="4885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1pPr>
      <a:lvl2pPr marL="111956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2pPr>
      <a:lvl3pPr marL="223912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3pPr>
      <a:lvl4pPr marL="335869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4pPr>
      <a:lvl5pPr marL="4478256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5pPr>
      <a:lvl6pPr marL="5597823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6pPr>
      <a:lvl7pPr marL="6717387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7pPr>
      <a:lvl8pPr marL="7836952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8pPr>
      <a:lvl9pPr marL="8956515" algn="l" defTabSz="2239127" rtl="0" eaLnBrk="1" latinLnBrk="0" hangingPunct="1">
        <a:defRPr sz="43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image" Target="../media/image10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9600" y="9860527"/>
            <a:ext cx="15734432" cy="10332473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609600" y="3166323"/>
            <a:ext cx="31470600" cy="6669140"/>
          </a:xfrm>
          <a:prstGeom prst="rect">
            <a:avLst/>
          </a:prstGeom>
          <a:solidFill>
            <a:srgbClr val="C00000">
              <a:alpha val="10000"/>
            </a:srgbClr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5361" name="Rectangle 2"/>
          <p:cNvSpPr txBox="1">
            <a:spLocks noChangeArrowheads="1"/>
          </p:cNvSpPr>
          <p:nvPr/>
        </p:nvSpPr>
        <p:spPr bwMode="auto">
          <a:xfrm>
            <a:off x="990600" y="391887"/>
            <a:ext cx="30860999" cy="163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23929" tIns="111963" rIns="223929" bIns="111963"/>
          <a:lstStyle/>
          <a:p>
            <a:pPr algn="ctr"/>
            <a:r>
              <a:rPr lang="en-US" sz="9000" dirty="0">
                <a:solidFill>
                  <a:srgbClr val="2F5A99"/>
                </a:solidFill>
              </a:rPr>
              <a:t>Thermodynamic Analysis of Classical and Quantum Search</a:t>
            </a:r>
          </a:p>
        </p:txBody>
      </p:sp>
      <p:sp>
        <p:nvSpPr>
          <p:cNvPr id="15362" name="Line 10"/>
          <p:cNvSpPr>
            <a:spLocks noChangeShapeType="1"/>
          </p:cNvSpPr>
          <p:nvPr/>
        </p:nvSpPr>
        <p:spPr bwMode="auto">
          <a:xfrm flipV="1">
            <a:off x="1338943" y="2468327"/>
            <a:ext cx="30055457" cy="122473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3" name="Line 11"/>
          <p:cNvSpPr>
            <a:spLocks noChangeShapeType="1"/>
          </p:cNvSpPr>
          <p:nvPr/>
        </p:nvSpPr>
        <p:spPr bwMode="auto">
          <a:xfrm flipV="1">
            <a:off x="609600" y="20116751"/>
            <a:ext cx="31470600" cy="76247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Text Box 18"/>
          <p:cNvSpPr txBox="1">
            <a:spLocks noChangeArrowheads="1"/>
          </p:cNvSpPr>
          <p:nvPr/>
        </p:nvSpPr>
        <p:spPr bwMode="auto">
          <a:xfrm>
            <a:off x="13062857" y="20691023"/>
            <a:ext cx="7119257" cy="489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endParaRPr lang="en-US" sz="3428" b="1" dirty="0">
              <a:solidFill>
                <a:srgbClr val="2F5A99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7" name="Text Box 24"/>
              <p:cNvSpPr txBox="1">
                <a:spLocks noChangeArrowheads="1"/>
              </p:cNvSpPr>
              <p:nvPr/>
            </p:nvSpPr>
            <p:spPr bwMode="auto">
              <a:xfrm>
                <a:off x="1828800" y="3305954"/>
                <a:ext cx="29184600" cy="6049605"/>
              </a:xfrm>
              <a:prstGeom prst="rect">
                <a:avLst/>
              </a:prstGeom>
              <a:noFill/>
              <a:ln w="76200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75000"/>
                  </a:lnSpc>
                  <a:spcBef>
                    <a:spcPct val="50000"/>
                  </a:spcBef>
                  <a:spcAft>
                    <a:spcPts val="1114"/>
                  </a:spcAft>
                </a:pPr>
                <a:r>
                  <a:rPr lang="en-US" sz="5400" b="1" dirty="0">
                    <a:solidFill>
                      <a:srgbClr val="234373"/>
                    </a:solidFill>
                  </a:rPr>
                  <a:t>Brownian Computation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Current computation approaches are subject to “</a:t>
                </a:r>
                <a:r>
                  <a:rPr lang="en-US" sz="3200" dirty="0" err="1">
                    <a:solidFill>
                      <a:schemeClr val="bg1"/>
                    </a:solidFill>
                  </a:rPr>
                  <a:t>Landauer</a:t>
                </a:r>
                <a:r>
                  <a:rPr lang="en-US" sz="3200" dirty="0">
                    <a:solidFill>
                      <a:schemeClr val="bg1"/>
                    </a:solidFill>
                  </a:rPr>
                  <a:t> limit” 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Each irreversible gate must dissipate at least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𝑘𝑇</m:t>
                    </m:r>
                    <m:func>
                      <m:funcPr>
                        <m:ctrlPr>
                          <a:rPr lang="en-US" sz="32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3200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d>
                          <m:dPr>
                            <m:ctrlP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 dirty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e>
                    </m:func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energy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Proposed solution [Bennett ’73]: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Use reversible logic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Thermal noise will drive computation forward and backward with equal probability</a:t>
                </a:r>
              </a:p>
              <a:p>
                <a:pPr marL="1510291" lvl="1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Dissipating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32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𝑘𝑇</m:t>
                    </m:r>
                  </m:oMath>
                </a14:m>
                <a:r>
                  <a:rPr lang="en-US" sz="3200" dirty="0">
                    <a:solidFill>
                      <a:schemeClr val="bg1"/>
                    </a:solidFill>
                  </a:rPr>
                  <a:t> per gate drives computation forward at a net rate proportional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sz="32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𝑘𝑇</m:t>
                        </m:r>
                      </m:den>
                    </m:f>
                  </m:oMath>
                </a14:m>
                <a:endParaRPr lang="en-US" sz="3200" dirty="0">
                  <a:solidFill>
                    <a:schemeClr val="bg1"/>
                  </a:solidFill>
                </a:endParaRP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dirty="0">
                    <a:solidFill>
                      <a:schemeClr val="bg1"/>
                    </a:solidFill>
                  </a:rPr>
                  <a:t>Theoretically allows gains in operations per unit energy by massive parallelization  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This model shows classical algorithms for collision search are most likely cheaper than quantum algorithms</a:t>
                </a:r>
              </a:p>
              <a:p>
                <a:pPr marL="391859" indent="-391859">
                  <a:lnSpc>
                    <a:spcPct val="75000"/>
                  </a:lnSpc>
                  <a:spcBef>
                    <a:spcPts val="814"/>
                  </a:spcBef>
                  <a:spcAft>
                    <a:spcPts val="814"/>
                  </a:spcAft>
                  <a:buFont typeface="Arial" panose="020B0604020202020204" pitchFamily="34" charset="0"/>
                  <a:buChar char="•"/>
                </a:pPr>
                <a:r>
                  <a:rPr lang="en-US" sz="3200" b="1" dirty="0">
                    <a:solidFill>
                      <a:schemeClr val="bg1"/>
                    </a:solidFill>
                  </a:rPr>
                  <a:t>Classical preimage search may be surprisingly competitive with quantum search methods, given cheap memory </a:t>
                </a:r>
              </a:p>
            </p:txBody>
          </p:sp>
        </mc:Choice>
        <mc:Fallback xmlns="">
          <p:sp>
            <p:nvSpPr>
              <p:cNvPr id="15367" name="Text 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28800" y="3305954"/>
                <a:ext cx="29184600" cy="6049605"/>
              </a:xfrm>
              <a:prstGeom prst="rect">
                <a:avLst/>
              </a:prstGeom>
              <a:blipFill>
                <a:blip r:embed="rId2"/>
                <a:stretch>
                  <a:fillRect l="-1107" t="-6143" b="-2316"/>
                </a:stretch>
              </a:blipFill>
              <a:ln w="762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381" name="Group 15380">
            <a:extLst>
              <a:ext uri="{FF2B5EF4-FFF2-40B4-BE49-F238E27FC236}">
                <a16:creationId xmlns:a16="http://schemas.microsoft.com/office/drawing/2014/main" id="{EB71AE6C-8D00-4E74-8740-7E90ABB05B1D}"/>
              </a:ext>
            </a:extLst>
          </p:cNvPr>
          <p:cNvGrpSpPr/>
          <p:nvPr/>
        </p:nvGrpSpPr>
        <p:grpSpPr>
          <a:xfrm>
            <a:off x="9479940" y="9956189"/>
            <a:ext cx="6903060" cy="10387919"/>
            <a:chOff x="1299030" y="4748299"/>
            <a:chExt cx="8053570" cy="121192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364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299030" y="11290765"/>
                  <a:ext cx="7768770" cy="5576772"/>
                </a:xfrm>
                <a:prstGeom prst="rect">
                  <a:avLst/>
                </a:prstGeom>
                <a:noFill/>
                <a:ln w="76200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Advantage: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Requires fewer steps</a:t>
                  </a:r>
                </a:p>
                <a:p>
                  <a:pPr>
                    <a:lnSpc>
                      <a:spcPct val="85000"/>
                    </a:lnSpc>
                    <a:spcBef>
                      <a:spcPct val="15000"/>
                    </a:spcBef>
                  </a:pPr>
                  <a:r>
                    <a:rPr lang="en-US" sz="2400" b="1" dirty="0">
                      <a:solidFill>
                        <a:schemeClr val="bg2"/>
                      </a:solidFill>
                    </a:rPr>
                    <a:t>Disadvantages: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Only runs on a quantum computer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r>
                    <a:rPr lang="en-US" sz="2400" dirty="0">
                      <a:solidFill>
                        <a:schemeClr val="bg1"/>
                      </a:solidFill>
                    </a:rPr>
                    <a:t>Does not Parallelize well</a:t>
                  </a:r>
                </a:p>
                <a:p>
                  <a:pPr marL="2728049" lvl="2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14:m>
                    <m:oMath xmlns:m="http://schemas.openxmlformats.org/officeDocument/2006/math">
                      <m:r>
                        <a:rPr lang="en-US" sz="2400" i="1" dirty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 way parallelism reduces time by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rad>
                    </m:oMath>
                  </a14:m>
                  <a:r>
                    <a:rPr lang="en-US" sz="2400" dirty="0">
                      <a:solidFill>
                        <a:schemeClr val="bg1"/>
                      </a:solidFill>
                    </a:rPr>
                    <a:t>.</a:t>
                  </a: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marL="1608256" lvl="1" indent="-489824">
                    <a:lnSpc>
                      <a:spcPct val="85000"/>
                    </a:lnSpc>
                    <a:spcBef>
                      <a:spcPct val="15000"/>
                    </a:spcBef>
                    <a:buFont typeface="Arial" panose="020B0604020202020204" pitchFamily="34" charset="0"/>
                    <a:buChar char="•"/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f>
                                      <m:fPr>
                                        <m:ctrlP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𝑁</m:t>
                                        </m:r>
                                      </m:num>
                                      <m:den>
                                        <m:r>
                                          <a:rPr lang="en-US" sz="24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𝑀</m:t>
                                        </m:r>
                                      </m:den>
                                    </m:f>
                                  </m:e>
                                </m:rad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sz="24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ad>
                              <m:radPr>
                                <m:degHide m:val="on"/>
                                <m:ctrlPr>
                                  <a:rPr lang="en-US" sz="24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f>
                                  <m:fPr>
                                    <m:ctrlP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𝑁</m:t>
                                    </m:r>
                                  </m:num>
                                  <m:den>
                                    <m:r>
                                      <a:rPr lang="en-US" sz="2400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𝑀</m:t>
                                    </m:r>
                                  </m:den>
                                </m:f>
                              </m:e>
                            </m:rad>
                          </m:e>
                        </m:d>
                        <m:r>
                          <a:rPr lang="en-US" sz="24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sz="2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den>
                            </m:f>
                          </m:e>
                        </m:d>
                      </m:oMath>
                    </m:oMathPara>
                  </a14:m>
                  <a:endParaRPr lang="en-US" sz="2400" dirty="0">
                    <a:solidFill>
                      <a:schemeClr val="bg1"/>
                    </a:solidFill>
                  </a:endParaRPr>
                </a:p>
                <a:p>
                  <a:pPr lvl="1" indent="0">
                    <a:lnSpc>
                      <a:spcPct val="85000"/>
                    </a:lnSpc>
                    <a:spcBef>
                      <a:spcPct val="15000"/>
                    </a:spcBef>
                  </a:pPr>
                  <a:endParaRPr lang="en-US" sz="24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15364" name="Text 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299030" y="11290764"/>
                  <a:ext cx="7768770" cy="5526962"/>
                </a:xfrm>
                <a:prstGeom prst="rect">
                  <a:avLst/>
                </a:prstGeom>
                <a:blipFill>
                  <a:blip r:embed="rId3"/>
                  <a:stretch>
                    <a:fillRect l="-1648" t="-2428" r="-392"/>
                  </a:stretch>
                </a:blipFill>
                <a:ln w="76200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5380" name="Group 15379">
              <a:extLst>
                <a:ext uri="{FF2B5EF4-FFF2-40B4-BE49-F238E27FC236}">
                  <a16:creationId xmlns:a16="http://schemas.microsoft.com/office/drawing/2014/main" id="{E157D909-48B2-4C54-AD83-682B21AB9591}"/>
                </a:ext>
              </a:extLst>
            </p:cNvPr>
            <p:cNvGrpSpPr/>
            <p:nvPr/>
          </p:nvGrpSpPr>
          <p:grpSpPr>
            <a:xfrm>
              <a:off x="1864591" y="4748299"/>
              <a:ext cx="7488009" cy="6407579"/>
              <a:chOff x="2321791" y="4717620"/>
              <a:chExt cx="7488009" cy="6407579"/>
            </a:xfrm>
          </p:grpSpPr>
          <p:grpSp>
            <p:nvGrpSpPr>
              <p:cNvPr id="15375" name="Group 15374">
                <a:extLst>
                  <a:ext uri="{FF2B5EF4-FFF2-40B4-BE49-F238E27FC236}">
                    <a16:creationId xmlns:a16="http://schemas.microsoft.com/office/drawing/2014/main" id="{8F4A06B1-68DE-47BC-80F3-D34C0A3C1E05}"/>
                  </a:ext>
                </a:extLst>
              </p:cNvPr>
              <p:cNvGrpSpPr/>
              <p:nvPr/>
            </p:nvGrpSpPr>
            <p:grpSpPr>
              <a:xfrm>
                <a:off x="2321791" y="4717620"/>
                <a:ext cx="7488009" cy="6407579"/>
                <a:chOff x="2396783" y="4114165"/>
                <a:chExt cx="6781800" cy="5864971"/>
              </a:xfrm>
            </p:grpSpPr>
            <p:cxnSp>
              <p:nvCxnSpPr>
                <p:cNvPr id="5" name="Straight Arrow Connector 4">
                  <a:extLst>
                    <a:ext uri="{FF2B5EF4-FFF2-40B4-BE49-F238E27FC236}">
                      <a16:creationId xmlns:a16="http://schemas.microsoft.com/office/drawing/2014/main" id="{E4DBAF6A-E019-4A00-85C5-01A1041A432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953000" y="5791200"/>
                  <a:ext cx="0" cy="4187936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>
                  <a:extLst>
                    <a:ext uri="{FF2B5EF4-FFF2-40B4-BE49-F238E27FC236}">
                      <a16:creationId xmlns:a16="http://schemas.microsoft.com/office/drawing/2014/main" id="{203876A9-3E9C-4D62-9FD8-43B7960642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819400" y="7848600"/>
                  <a:ext cx="4343400" cy="0"/>
                </a:xfrm>
                <a:prstGeom prst="straightConnector1">
                  <a:avLst/>
                </a:prstGeom>
                <a:ln>
                  <a:headEnd type="triangle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Arrow Connector 11">
                  <a:extLst>
                    <a:ext uri="{FF2B5EF4-FFF2-40B4-BE49-F238E27FC236}">
                      <a16:creationId xmlns:a16="http://schemas.microsoft.com/office/drawing/2014/main" id="{BBB3E68C-DAF6-4BDB-AE9B-E781C91F9B4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4953000" y="7315200"/>
                  <a:ext cx="2095500" cy="53340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BEB41455-F3AE-4D98-B20F-B128C004C55B}"/>
                    </a:ext>
                  </a:extLst>
                </p:cNvPr>
                <p:cNvSpPr/>
                <p:nvPr/>
              </p:nvSpPr>
              <p:spPr>
                <a:xfrm>
                  <a:off x="2396783" y="4114165"/>
                  <a:ext cx="6781800" cy="202752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1371" b="1" dirty="0">
                      <a:solidFill>
                        <a:srgbClr val="234373"/>
                      </a:solidFill>
                    </a:rPr>
                    <a:t> </a:t>
                  </a:r>
                  <a:r>
                    <a:rPr lang="en-US" sz="4114" b="1" u="sng" dirty="0">
                      <a:solidFill>
                        <a:srgbClr val="234373"/>
                      </a:solidFill>
                    </a:rPr>
                    <a:t>Grover’s Algorithm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r>
                    <a:rPr lang="en-US" sz="2800" b="1" dirty="0">
                      <a:solidFill>
                        <a:srgbClr val="234373"/>
                      </a:solidFill>
                      <a:cs typeface="Arial" charset="0"/>
                    </a:rPr>
                    <a:t>[Grover ’96]</a:t>
                  </a:r>
                </a:p>
                <a:p>
                  <a:pPr>
                    <a:lnSpc>
                      <a:spcPct val="75000"/>
                    </a:lnSpc>
                    <a:spcBef>
                      <a:spcPct val="50000"/>
                    </a:spcBef>
                  </a:pPr>
                  <a:endParaRPr lang="en-US" sz="4114" b="1" u="sng" dirty="0">
                    <a:solidFill>
                      <a:srgbClr val="234373"/>
                    </a:solidFill>
                  </a:endParaRPr>
                </a:p>
              </p:txBody>
            </p:sp>
            <p:sp>
              <p:nvSpPr>
                <p:cNvPr id="15" name="Arc 14">
                  <a:extLst>
                    <a:ext uri="{FF2B5EF4-FFF2-40B4-BE49-F238E27FC236}">
                      <a16:creationId xmlns:a16="http://schemas.microsoft.com/office/drawing/2014/main" id="{535A0F19-EC50-4062-8A7B-DCC824EE3A2D}"/>
                    </a:ext>
                  </a:extLst>
                </p:cNvPr>
                <p:cNvSpPr/>
                <p:nvPr/>
              </p:nvSpPr>
              <p:spPr>
                <a:xfrm>
                  <a:off x="5715000" y="7639050"/>
                  <a:ext cx="114300" cy="457200"/>
                </a:xfrm>
                <a:prstGeom prst="arc">
                  <a:avLst/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410200" y="7533596"/>
                      <a:ext cx="1676400" cy="31777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1200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𝜃</m:t>
                            </m:r>
                            <m:r>
                              <a:rPr lang="en-US" sz="120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≈1/</m:t>
                            </m:r>
                            <m:rad>
                              <m:radPr>
                                <m:degHide m:val="on"/>
                                <m:ctrlP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12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oMath>
                        </m:oMathPara>
                      </a14:m>
                      <a:endParaRPr lang="en-US" sz="1200" dirty="0"/>
                    </a:p>
                  </p:txBody>
                </p:sp>
              </mc:Choice>
              <mc:Fallback xmlns="">
                <p:sp>
                  <p:nvSpPr>
                    <p:cNvPr id="18" name="Rectangle 17">
                      <a:extLst>
                        <a:ext uri="{FF2B5EF4-FFF2-40B4-BE49-F238E27FC236}">
                          <a16:creationId xmlns:a16="http://schemas.microsoft.com/office/drawing/2014/main" id="{06F0D9C9-202D-4D99-910E-0DD809410C82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410200" y="7533596"/>
                      <a:ext cx="1676400" cy="331757"/>
                    </a:xfrm>
                    <a:prstGeom prst="rect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4419600" y="5351219"/>
                      <a:ext cx="1142999" cy="394399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d>
                              <m:dPr>
                                <m:begChr m:val=""/>
                                <m:endChr m:val="⟩"/>
                                <m:ctrlPr>
                                  <a:rPr lang="en-US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|</m:t>
                                </m:r>
                                <m:sSup>
                                  <m:sSupPr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𝑓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e>
                            </m:d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9" name="Rectangle 18">
                      <a:extLst>
                        <a:ext uri="{FF2B5EF4-FFF2-40B4-BE49-F238E27FC236}">
                          <a16:creationId xmlns:a16="http://schemas.microsoft.com/office/drawing/2014/main" id="{5501E7AA-77BE-4CB4-9D0C-8CBA1109ED78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419600" y="5351219"/>
                      <a:ext cx="1142999" cy="369332"/>
                    </a:xfrm>
                    <a:prstGeom prst="rect">
                      <a:avLst/>
                    </a:prstGeom>
                    <a:blipFill>
                      <a:blip r:embed="rId6"/>
                      <a:stretch>
                        <a:fillRect t="-109091" r="-30435" b="-163636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808671" y="6852510"/>
                      <a:ext cx="1535229" cy="73217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f>
                              <m:fPr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ad>
                                  <m:radPr>
                                    <m:degHide m:val="on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  <m:r>
                                  <a:rPr lang="en-US" sz="1371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  <m:e>
                                <m:d>
                                  <m:dPr>
                                    <m:begChr m:val=""/>
                                    <m:endChr m:val="⟩"/>
                                    <m:ctrlP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|</m:t>
                                    </m:r>
                                    <m:r>
                                      <a:rPr lang="en-US" sz="1371" i="1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d>
                              </m:e>
                            </m:nary>
                          </m:oMath>
                        </m:oMathPara>
                      </a14:m>
                      <a:endParaRPr lang="en-US" sz="1371" dirty="0"/>
                    </a:p>
                  </p:txBody>
                </p:sp>
              </mc:Choice>
              <mc:Fallback xmlns="">
                <p:sp>
                  <p:nvSpPr>
                    <p:cNvPr id="20" name="Rectangle 19">
                      <a:extLst>
                        <a:ext uri="{FF2B5EF4-FFF2-40B4-BE49-F238E27FC236}">
                          <a16:creationId xmlns:a16="http://schemas.microsoft.com/office/drawing/2014/main" id="{8911D073-DBA0-4BA1-A793-8EB590380EC3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808671" y="6852511"/>
                      <a:ext cx="1535229" cy="784895"/>
                    </a:xfrm>
                    <a:prstGeom prst="rect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203360" y="5927796"/>
                      <a:ext cx="1597516" cy="451026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𝑂</m:t>
                            </m:r>
                            <m:d>
                              <m:dPr>
                                <m:ctrlPr>
                                  <a:rPr lang="en-US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e>
                                </m:rad>
                              </m:e>
                            </m:d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nor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steps</m:t>
                            </m:r>
                          </m:oMath>
                        </m:oMathPara>
                      </a14:m>
                      <a:endParaRPr lang="en-US" dirty="0"/>
                    </a:p>
                  </p:txBody>
                </p:sp>
              </mc:Choice>
              <mc:Fallback xmlns="">
                <p:sp>
                  <p:nvSpPr>
                    <p:cNvPr id="15374" name="Rectangle 15373">
                      <a:extLst>
                        <a:ext uri="{FF2B5EF4-FFF2-40B4-BE49-F238E27FC236}">
                          <a16:creationId xmlns:a16="http://schemas.microsoft.com/office/drawing/2014/main" id="{EAFAD2BF-2E57-4A11-BCD2-874B9863E38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03360" y="5927795"/>
                      <a:ext cx="1511889" cy="422360"/>
                    </a:xfrm>
                    <a:prstGeom prst="rect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21" name="Arc 20">
                  <a:extLst>
                    <a:ext uri="{FF2B5EF4-FFF2-40B4-BE49-F238E27FC236}">
                      <a16:creationId xmlns:a16="http://schemas.microsoft.com/office/drawing/2014/main" id="{74D09EA1-7E1F-4372-8A1A-EA9ABE7792A4}"/>
                    </a:ext>
                  </a:extLst>
                </p:cNvPr>
                <p:cNvSpPr/>
                <p:nvPr/>
              </p:nvSpPr>
              <p:spPr>
                <a:xfrm>
                  <a:off x="2714624" y="5791200"/>
                  <a:ext cx="4371975" cy="4143547"/>
                </a:xfrm>
                <a:prstGeom prst="arc">
                  <a:avLst>
                    <a:gd name="adj1" fmla="val 16306014"/>
                    <a:gd name="adj2" fmla="val 20693027"/>
                  </a:avLst>
                </a:prstGeom>
                <a:ln>
                  <a:solidFill>
                    <a:schemeClr val="bg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>
                    <a:highlight>
                      <a:srgbClr val="000000"/>
                    </a:highlight>
                  </a:endParaRPr>
                </a:p>
              </p:txBody>
            </p:sp>
          </p:grpSp>
          <p:cxnSp>
            <p:nvCxnSpPr>
              <p:cNvPr id="15371" name="Straight Arrow Connector 15370">
                <a:extLst>
                  <a:ext uri="{FF2B5EF4-FFF2-40B4-BE49-F238E27FC236}">
                    <a16:creationId xmlns:a16="http://schemas.microsoft.com/office/drawing/2014/main" id="{FC763184-8F2E-4B5C-BB72-E7DFD09269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5156145" y="6536715"/>
                <a:ext cx="177855" cy="28083"/>
              </a:xfrm>
              <a:prstGeom prst="straightConnector1">
                <a:avLst/>
              </a:prstGeom>
              <a:ln>
                <a:solidFill>
                  <a:schemeClr val="bg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 Box 19"/>
              <p:cNvSpPr txBox="1">
                <a:spLocks noChangeArrowheads="1"/>
              </p:cNvSpPr>
              <p:nvPr/>
            </p:nvSpPr>
            <p:spPr bwMode="auto">
              <a:xfrm>
                <a:off x="914400" y="9829800"/>
                <a:ext cx="8229600" cy="108697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Preimage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Try keys in a fixed sequence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More Parallelization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 = Less Energy (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2400" dirty="0">
                    <a:solidFill>
                      <a:schemeClr val="bg1"/>
                    </a:solidFill>
                  </a:rPr>
                  <a:t>)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p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400" b="1" dirty="0">
                    <a:solidFill>
                      <a:schemeClr val="bg2"/>
                    </a:solidFill>
                  </a:rPr>
                  <a:t>Unpowered:</a:t>
                </a:r>
              </a:p>
              <a:p>
                <a:pPr marL="1608256" lvl="1" indent="-489824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Let thermal noise pick random keys: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Energy consumption only at start and finish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Power consumption dominated by initialization</a:t>
                </a:r>
              </a:p>
              <a:p>
                <a:pPr marL="1510291" lvl="1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Higher temperature leads to more expensive initialization, </a:t>
                </a:r>
                <a:r>
                  <a:rPr lang="en-US" sz="2400">
                    <a:solidFill>
                      <a:schemeClr val="bg1"/>
                    </a:solidFill>
                  </a:rPr>
                  <a:t>faster computation</a:t>
                </a:r>
                <a:endParaRPr lang="en-US" sz="2400" dirty="0">
                  <a:solidFill>
                    <a:schemeClr val="bg1"/>
                  </a:solidFill>
                </a:endParaRPr>
              </a:p>
              <a:p>
                <a:pPr marL="2630084" lvl="2" indent="-391859">
                  <a:lnSpc>
                    <a:spcPct val="85000"/>
                  </a:lnSpc>
                  <a:spcBef>
                    <a:spcPct val="15000"/>
                  </a:spcBef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bg1"/>
                    </a:solidFill>
                  </a:rPr>
                  <a:t>Practical limitations on temperature</a:t>
                </a: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9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4400" y="9829800"/>
                <a:ext cx="8229600" cy="10869771"/>
              </a:xfrm>
              <a:prstGeom prst="rect">
                <a:avLst/>
              </a:prstGeom>
              <a:blipFill>
                <a:blip r:embed="rId9"/>
                <a:stretch>
                  <a:fillRect l="-2741" t="-112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" name="Picture 29">
            <a:extLst>
              <a:ext uri="{FF2B5EF4-FFF2-40B4-BE49-F238E27FC236}">
                <a16:creationId xmlns:a16="http://schemas.microsoft.com/office/drawing/2014/main" id="{1C378ACA-7FAC-4B1E-B5B1-691F40DDB45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810000" y="13827875"/>
            <a:ext cx="2625013" cy="24411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9"/>
              <p:cNvSpPr txBox="1">
                <a:spLocks noChangeArrowheads="1"/>
              </p:cNvSpPr>
              <p:nvPr/>
            </p:nvSpPr>
            <p:spPr bwMode="auto">
              <a:xfrm>
                <a:off x="16611600" y="10058400"/>
                <a:ext cx="6705600" cy="104808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Classical Collision Search</a:t>
                </a:r>
              </a:p>
              <a:p>
                <a:pPr>
                  <a:lnSpc>
                    <a:spcPts val="3000"/>
                  </a:lnSpc>
                  <a:spcBef>
                    <a:spcPts val="500"/>
                  </a:spcBef>
                  <a:spcAft>
                    <a:spcPts val="1546"/>
                  </a:spcAft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[Van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Oorschot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, Wiener ’96]</a:t>
                </a:r>
              </a:p>
              <a:p>
                <a:pPr marL="1118432"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i="1" dirty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of M threads picks, and remembers, a random starting point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Each thread  iteratively hashes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until it reaches a “distinguished point”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log</m:t>
                    </m:r>
                    <m:r>
                      <a:rPr lang="en-US" sz="2200" i="1" baseline="-250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2 </m:t>
                    </m:r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leading zeroes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The threads then collectively sort their outputs to find colliding distinguished points,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y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Two threads iteratively </a:t>
                </a:r>
                <a:r>
                  <a:rPr lang="en-US" sz="2200" dirty="0" err="1">
                    <a:solidFill>
                      <a:prstClr val="black"/>
                    </a:solidFill>
                    <a:latin typeface="Calibri" panose="020F0502020204030204"/>
                  </a:rPr>
                  <a:t>recompute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hashes of </a:t>
                </a:r>
                <a:r>
                  <a:rPr lang="en-US" sz="22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>
                    <a:solidFill>
                      <a:prstClr val="black"/>
                    </a:solidFill>
                    <a:latin typeface="Calibri" panose="020F0502020204030204"/>
                  </a:rPr>
                  <a:t>i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, </a:t>
                </a:r>
                <a:r>
                  <a:rPr lang="en-US" sz="22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2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j</a:t>
                </a: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 to find the hash collision</a:t>
                </a:r>
              </a:p>
              <a:p>
                <a:pPr marL="1533525" lvl="1" indent="-22860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Depth = O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2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sz="2200" i="1" dirty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rad>
                          </m:num>
                          <m:den>
                            <m:r>
                              <a:rPr lang="en-US" sz="22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  <m:t>𝑀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200" dirty="0">
                    <a:solidFill>
                      <a:prstClr val="black"/>
                    </a:solidFill>
                    <a:latin typeface="Calibri" panose="020F0502020204030204"/>
                  </a:rPr>
                  <a:t>; Space = O(M)</a:t>
                </a:r>
              </a:p>
              <a:p>
                <a:pPr marL="228600" lvl="0" indent="-22860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𝑀𝑡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40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den>
                          </m:f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4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611600" y="10058400"/>
                <a:ext cx="6705600" cy="10480818"/>
              </a:xfrm>
              <a:prstGeom prst="rect">
                <a:avLst/>
              </a:prstGeom>
              <a:blipFill>
                <a:blip r:embed="rId11"/>
                <a:stretch>
                  <a:fillRect l="-3364" t="-3258" r="-3091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19"/>
              <p:cNvSpPr txBox="1">
                <a:spLocks noChangeArrowheads="1"/>
              </p:cNvSpPr>
              <p:nvPr/>
            </p:nvSpPr>
            <p:spPr bwMode="auto">
              <a:xfrm>
                <a:off x="24155400" y="9829800"/>
                <a:ext cx="8229600" cy="105748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  <a:spcAft>
                    <a:spcPts val="1546"/>
                  </a:spcAft>
                </a:pPr>
                <a:r>
                  <a:rPr lang="en-US" sz="4114" b="1" u="sng" dirty="0">
                    <a:solidFill>
                      <a:srgbClr val="234373"/>
                    </a:solidFill>
                    <a:cs typeface="Arial" charset="0"/>
                  </a:rPr>
                  <a:t>Quantum Collision Search</a:t>
                </a:r>
                <a:endParaRPr lang="en-US" sz="2400" b="1" u="sng" dirty="0">
                  <a:solidFill>
                    <a:srgbClr val="234373"/>
                  </a:solidFill>
                  <a:cs typeface="Arial" charset="0"/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[Brassard, Hoyer, </a:t>
                </a:r>
                <a:r>
                  <a:rPr lang="en-US" sz="2800" b="1" dirty="0" err="1">
                    <a:solidFill>
                      <a:srgbClr val="234373"/>
                    </a:solidFill>
                    <a:cs typeface="Arial" charset="0"/>
                  </a:rPr>
                  <a:t>Tapp</a:t>
                </a:r>
                <a:r>
                  <a:rPr lang="en-US" sz="2800" b="1" dirty="0">
                    <a:solidFill>
                      <a:srgbClr val="234373"/>
                    </a:solidFill>
                    <a:cs typeface="Arial" charset="0"/>
                  </a:rPr>
                  <a:t> ’97]</a:t>
                </a:r>
                <a:endParaRPr lang="en-US" sz="2800" b="1" dirty="0">
                  <a:solidFill>
                    <a:schemeClr val="bg2"/>
                  </a:solidFill>
                </a:endParaRPr>
              </a:p>
              <a:p>
                <a:pPr>
                  <a:lnSpc>
                    <a:spcPct val="85000"/>
                  </a:lnSpc>
                  <a:spcBef>
                    <a:spcPct val="15000"/>
                  </a:spcBef>
                </a:pPr>
                <a:endParaRPr lang="en-US" sz="2400" b="1" dirty="0">
                  <a:solidFill>
                    <a:schemeClr val="bg2"/>
                  </a:solidFill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Generate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hash values, H(</a:t>
                </a:r>
                <a:r>
                  <a:rPr lang="en-US" sz="2400" i="1" dirty="0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baseline="-25000" dirty="0">
                    <a:solidFill>
                      <a:prstClr val="black"/>
                    </a:solidFill>
                    <a:latin typeface="Calibri" panose="020F0502020204030204"/>
                  </a:rPr>
                  <a:t>0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), … H(</a:t>
                </a:r>
                <a:r>
                  <a:rPr lang="en-US" sz="2400" i="1" dirty="0" err="1">
                    <a:solidFill>
                      <a:prstClr val="black"/>
                    </a:solidFill>
                    <a:latin typeface="Calibri" panose="020F0502020204030204"/>
                  </a:rPr>
                  <a:t>x</a:t>
                </a:r>
                <a:r>
                  <a:rPr lang="en-US" sz="2400" i="1" baseline="-25000" dirty="0" err="1">
                    <a:solidFill>
                      <a:prstClr val="black"/>
                    </a:solidFill>
                    <a:latin typeface="Calibri" panose="020F0502020204030204"/>
                  </a:rPr>
                  <a:t>k</a:t>
                </a: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)</a:t>
                </a: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endParaRPr lang="en-US" sz="12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71550" lvl="1" indent="-51435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Store them as a sorted list</a:t>
                </a: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Define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 =</m:t>
                    </m:r>
                    <m:d>
                      <m:dPr>
                        <m:begChr m:val="{"/>
                        <m:endChr m:val=""/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 dirty="0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</m:t>
                              </m:r>
                              <m:r>
                                <m:rPr>
                                  <m:sty m:val="p"/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m:rPr>
                                  <m:brk m:alnAt="7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  <m:r>
                                <a:rPr lang="en-US" sz="2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      </m:t>
                              </m:r>
                            </m:e>
                          </m:mr>
                          <m:mr>
                            <m:e>
                              <m:r>
                                <a:rPr lang="en-US" sz="24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0         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400" i="1" dirty="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d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not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in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the</m:t>
                              </m:r>
                              <m: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table</m:t>
                              </m:r>
                            </m:e>
                          </m:mr>
                        </m:m>
                      </m:e>
                    </m:d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514350" lvl="0" indent="-514350" fontAlgn="auto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Use Grover to invert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  <a:ea typeface="Cambria Math" panose="02040503050406030204" pitchFamily="18" charset="0"/>
                  </a:rPr>
                  <a:t> on a domain of size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num>
                      <m:den>
                        <m:r>
                          <a:rPr lang="en-US" sz="2400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</m:den>
                    </m:f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Requires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 serial calls to </a:t>
                </a:r>
                <a14:m>
                  <m:oMath xmlns:m="http://schemas.openxmlformats.org/officeDocument/2006/math">
                    <m:r>
                      <a:rPr lang="en-US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</m:oMath>
                </a14:m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914400" lvl="1" indent="-45720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+mj-lt"/>
                  <a:buAutoNum type="alphaLcParenR"/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Or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ad>
                          <m:radPr>
                            <m:degHide m:val="on"/>
                            <m:ctrlPr>
                              <a:rPr lang="en-US" sz="24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f>
                              <m:fPr>
                                <m:ctrlP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24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  <m:r>
                                  <a:rPr lang="en-US" sz="24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𝑝</m:t>
                                </m:r>
                              </m:den>
                            </m:f>
                          </m:e>
                        </m:rad>
                      </m:e>
                    </m:d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calls for each of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 parallel threads</a:t>
                </a:r>
              </a:p>
              <a:p>
                <a:pPr indent="-847725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Even assuming parallel access to large quantum memory costs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  <a:latin typeface="Calibri" panose="020F0502020204030204"/>
                  </a:rPr>
                  <a:t>, we get:</a:t>
                </a:r>
              </a:p>
              <a:p>
                <a:pPr indent="-847725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400" dirty="0">
                  <a:solidFill>
                    <a:prstClr val="black"/>
                  </a:solidFill>
                  <a:latin typeface="Calibri" panose="020F0502020204030204"/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  <a:p>
                <a:pPr marL="457200" lvl="1" indent="0" fontAlgn="auto">
                  <a:lnSpc>
                    <a:spcPct val="90000"/>
                  </a:lnSpc>
                  <a:spcBef>
                    <a:spcPts val="500"/>
                  </a:spcBef>
                  <a:spcAft>
                    <a:spcPts val="0"/>
                  </a:spcAft>
                </a:pPr>
                <a:endParaRPr lang="en-US" sz="2400" b="1" dirty="0">
                  <a:solidFill>
                    <a:schemeClr val="bg1"/>
                  </a:solidFill>
                </a:endParaRPr>
              </a:p>
              <a:p>
                <a:pPr lvl="1" indent="0">
                  <a:lnSpc>
                    <a:spcPct val="85000"/>
                  </a:lnSpc>
                  <a:spcBef>
                    <a:spcPct val="1500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  <m:r>
                                        <a:rPr lang="en-US" sz="2400" b="0" i="1" smtClean="0">
                                          <a:solidFill>
                                            <a:schemeClr val="bg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den>
                                  </m:f>
                                </m:e>
                              </m:rad>
                            </m:num>
                            <m:den>
                              <m: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24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ad>
                            <m:radPr>
                              <m:degHide m:val="on"/>
                              <m:ctrlPr>
                                <a:rPr lang="en-US" sz="24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f>
                                <m:fPr>
                                  <m:ctrlP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240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  <m:r>
                                    <a:rPr lang="en-US" sz="2400" b="0" i="1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rad>
                        </m:e>
                      </m:d>
                      <m:r>
                        <a:rPr lang="en-US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𝑂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400" dirty="0">
                  <a:solidFill>
                    <a:schemeClr val="bg1"/>
                  </a:solidFill>
                </a:endParaRPr>
              </a:p>
              <a:p>
                <a:pPr>
                  <a:lnSpc>
                    <a:spcPct val="75000"/>
                  </a:lnSpc>
                  <a:spcBef>
                    <a:spcPct val="20000"/>
                  </a:spcBef>
                  <a:spcAft>
                    <a:spcPct val="40000"/>
                  </a:spcAft>
                </a:pPr>
                <a:endParaRPr lang="en-US" sz="2400" dirty="0">
                  <a:solidFill>
                    <a:srgbClr val="234373"/>
                  </a:solidFill>
                  <a:cs typeface="Arial" charset="0"/>
                </a:endParaRPr>
              </a:p>
            </p:txBody>
          </p:sp>
        </mc:Choice>
        <mc:Fallback xmlns="">
          <p:sp>
            <p:nvSpPr>
              <p:cNvPr id="25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55400" y="9829800"/>
                <a:ext cx="8229600" cy="10574818"/>
              </a:xfrm>
              <a:prstGeom prst="rect">
                <a:avLst/>
              </a:prstGeom>
              <a:blipFill>
                <a:blip r:embed="rId12"/>
                <a:stretch>
                  <a:fillRect l="-2741" t="-1153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21640800" y="3667498"/>
            <a:ext cx="8686800" cy="1446550"/>
          </a:xfrm>
          <a:prstGeom prst="rect">
            <a:avLst/>
          </a:prstGeom>
          <a:solidFill>
            <a:schemeClr val="bg2">
              <a:lumMod val="40000"/>
              <a:lumOff val="60000"/>
              <a:alpha val="25000"/>
            </a:schemeClr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4400" b="1" dirty="0">
                <a:solidFill>
                  <a:srgbClr val="2F5A99"/>
                </a:solidFill>
              </a:rPr>
              <a:t>Ray </a:t>
            </a:r>
            <a:r>
              <a:rPr lang="en-US" sz="4400" b="1" dirty="0" err="1">
                <a:solidFill>
                  <a:srgbClr val="2F5A99"/>
                </a:solidFill>
              </a:rPr>
              <a:t>Perlner</a:t>
            </a:r>
            <a:r>
              <a:rPr lang="en-US" sz="4400" b="1" dirty="0">
                <a:solidFill>
                  <a:srgbClr val="2F5A99"/>
                </a:solidFill>
              </a:rPr>
              <a:t>, Yi-Kai Liu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en-US" sz="4400" b="1" dirty="0">
                <a:solidFill>
                  <a:srgbClr val="2F5A99"/>
                </a:solidFill>
              </a:rPr>
              <a:t>https://arxiv.org/abs/1709.10510</a:t>
            </a:r>
          </a:p>
        </p:txBody>
      </p: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51BFE28C-9855-4583-8A8C-E54EEF34FED8}"/>
              </a:ext>
            </a:extLst>
          </p:cNvPr>
          <p:cNvCxnSpPr/>
          <p:nvPr/>
        </p:nvCxnSpPr>
        <p:spPr>
          <a:xfrm>
            <a:off x="18508412" y="11593782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618970AC-819E-4382-95D9-4DB79AB4FE1D}"/>
              </a:ext>
            </a:extLst>
          </p:cNvPr>
          <p:cNvSpPr txBox="1"/>
          <p:nvPr/>
        </p:nvSpPr>
        <p:spPr>
          <a:xfrm>
            <a:off x="17942355" y="11409116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EDE77477-20EA-4E4F-8AC7-D6675E3311A2}"/>
              </a:ext>
            </a:extLst>
          </p:cNvPr>
          <p:cNvCxnSpPr/>
          <p:nvPr/>
        </p:nvCxnSpPr>
        <p:spPr>
          <a:xfrm>
            <a:off x="18943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10AE9D16-160D-4193-8EC4-754C63134B38}"/>
              </a:ext>
            </a:extLst>
          </p:cNvPr>
          <p:cNvCxnSpPr/>
          <p:nvPr/>
        </p:nvCxnSpPr>
        <p:spPr>
          <a:xfrm>
            <a:off x="193502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209EDDB1-1DCB-45B8-AC6D-E843F580DE30}"/>
              </a:ext>
            </a:extLst>
          </p:cNvPr>
          <p:cNvCxnSpPr/>
          <p:nvPr/>
        </p:nvCxnSpPr>
        <p:spPr>
          <a:xfrm>
            <a:off x="197566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1700766F-DFDE-451E-B3FD-4D36F5D0E366}"/>
              </a:ext>
            </a:extLst>
          </p:cNvPr>
          <p:cNvCxnSpPr/>
          <p:nvPr/>
        </p:nvCxnSpPr>
        <p:spPr>
          <a:xfrm>
            <a:off x="201630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F6F5A87-F6EF-4F06-BD9F-D3DAF4E3560E}"/>
              </a:ext>
            </a:extLst>
          </p:cNvPr>
          <p:cNvCxnSpPr/>
          <p:nvPr/>
        </p:nvCxnSpPr>
        <p:spPr>
          <a:xfrm>
            <a:off x="205694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81427827-5F50-422F-AAA2-9C9641AAC82D}"/>
              </a:ext>
            </a:extLst>
          </p:cNvPr>
          <p:cNvCxnSpPr/>
          <p:nvPr/>
        </p:nvCxnSpPr>
        <p:spPr>
          <a:xfrm>
            <a:off x="20975840" y="11593782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F7E91A0C-897D-486E-B693-1A277DAFD8B5}"/>
              </a:ext>
            </a:extLst>
          </p:cNvPr>
          <p:cNvCxnSpPr/>
          <p:nvPr/>
        </p:nvCxnSpPr>
        <p:spPr>
          <a:xfrm>
            <a:off x="18508412" y="12196125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C13EA034-5BEC-4CDD-82C3-2FB8729D4039}"/>
              </a:ext>
            </a:extLst>
          </p:cNvPr>
          <p:cNvCxnSpPr/>
          <p:nvPr/>
        </p:nvCxnSpPr>
        <p:spPr>
          <a:xfrm>
            <a:off x="18943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2DCC6DA7-84AA-4CEE-BA33-2AB9CD4FF27E}"/>
              </a:ext>
            </a:extLst>
          </p:cNvPr>
          <p:cNvCxnSpPr/>
          <p:nvPr/>
        </p:nvCxnSpPr>
        <p:spPr>
          <a:xfrm>
            <a:off x="193502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2800A426-546A-4C2B-BDE7-CB9E93B066B7}"/>
              </a:ext>
            </a:extLst>
          </p:cNvPr>
          <p:cNvCxnSpPr/>
          <p:nvPr/>
        </p:nvCxnSpPr>
        <p:spPr>
          <a:xfrm>
            <a:off x="197566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BE00ECAF-43F1-4888-B8C0-19D897DAD99A}"/>
              </a:ext>
            </a:extLst>
          </p:cNvPr>
          <p:cNvCxnSpPr/>
          <p:nvPr/>
        </p:nvCxnSpPr>
        <p:spPr>
          <a:xfrm>
            <a:off x="201630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B2359A29-B435-4404-90F5-A3B677CFBE68}"/>
              </a:ext>
            </a:extLst>
          </p:cNvPr>
          <p:cNvCxnSpPr/>
          <p:nvPr/>
        </p:nvCxnSpPr>
        <p:spPr>
          <a:xfrm>
            <a:off x="205694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80E74F1-A2CF-45CA-A76B-FB2A2512A2ED}"/>
              </a:ext>
            </a:extLst>
          </p:cNvPr>
          <p:cNvCxnSpPr/>
          <p:nvPr/>
        </p:nvCxnSpPr>
        <p:spPr>
          <a:xfrm>
            <a:off x="20975840" y="12196125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>
            <a:extLst>
              <a:ext uri="{FF2B5EF4-FFF2-40B4-BE49-F238E27FC236}">
                <a16:creationId xmlns:a16="http://schemas.microsoft.com/office/drawing/2014/main" id="{BED2674F-7408-4730-BBA5-9982DC351E15}"/>
              </a:ext>
            </a:extLst>
          </p:cNvPr>
          <p:cNvCxnSpPr/>
          <p:nvPr/>
        </p:nvCxnSpPr>
        <p:spPr>
          <a:xfrm>
            <a:off x="18508412" y="13241153"/>
            <a:ext cx="4354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7B875857-8FE2-475E-BF69-A0D3A04B8AD1}"/>
              </a:ext>
            </a:extLst>
          </p:cNvPr>
          <p:cNvCxnSpPr/>
          <p:nvPr/>
        </p:nvCxnSpPr>
        <p:spPr>
          <a:xfrm>
            <a:off x="18943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883BBF47-D5A8-441B-AB58-2F310FD81835}"/>
              </a:ext>
            </a:extLst>
          </p:cNvPr>
          <p:cNvCxnSpPr/>
          <p:nvPr/>
        </p:nvCxnSpPr>
        <p:spPr>
          <a:xfrm>
            <a:off x="193502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34672204-5FFC-4C7D-9186-500CB63E95C6}"/>
              </a:ext>
            </a:extLst>
          </p:cNvPr>
          <p:cNvCxnSpPr/>
          <p:nvPr/>
        </p:nvCxnSpPr>
        <p:spPr>
          <a:xfrm>
            <a:off x="197566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BB66A8D0-934F-4428-9BC1-F687F984BA7C}"/>
              </a:ext>
            </a:extLst>
          </p:cNvPr>
          <p:cNvCxnSpPr/>
          <p:nvPr/>
        </p:nvCxnSpPr>
        <p:spPr>
          <a:xfrm>
            <a:off x="201630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26510E37-B825-423A-B019-07D68ABD89AD}"/>
              </a:ext>
            </a:extLst>
          </p:cNvPr>
          <p:cNvCxnSpPr/>
          <p:nvPr/>
        </p:nvCxnSpPr>
        <p:spPr>
          <a:xfrm>
            <a:off x="205694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119DF99D-8FF1-4A63-A6FD-C1FC24157A6F}"/>
              </a:ext>
            </a:extLst>
          </p:cNvPr>
          <p:cNvCxnSpPr/>
          <p:nvPr/>
        </p:nvCxnSpPr>
        <p:spPr>
          <a:xfrm>
            <a:off x="20975840" y="1324115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66028479-6CEC-4788-8930-19A88468ED4B}"/>
              </a:ext>
            </a:extLst>
          </p:cNvPr>
          <p:cNvCxnSpPr/>
          <p:nvPr/>
        </p:nvCxnSpPr>
        <p:spPr>
          <a:xfrm flipV="1">
            <a:off x="18508412" y="12714583"/>
            <a:ext cx="435428" cy="8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72E94DA-821E-428B-9EDC-A388B920E76C}"/>
              </a:ext>
            </a:extLst>
          </p:cNvPr>
          <p:cNvCxnSpPr/>
          <p:nvPr/>
        </p:nvCxnSpPr>
        <p:spPr>
          <a:xfrm>
            <a:off x="189438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10EB4AB3-A1AF-444B-9F45-B1626B74C2BC}"/>
              </a:ext>
            </a:extLst>
          </p:cNvPr>
          <p:cNvCxnSpPr/>
          <p:nvPr/>
        </p:nvCxnSpPr>
        <p:spPr>
          <a:xfrm>
            <a:off x="19350240" y="12714583"/>
            <a:ext cx="406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Arrow Connector 118">
            <a:extLst>
              <a:ext uri="{FF2B5EF4-FFF2-40B4-BE49-F238E27FC236}">
                <a16:creationId xmlns:a16="http://schemas.microsoft.com/office/drawing/2014/main" id="{48F7CE9C-688E-4D9E-A2C6-396CF5DCD381}"/>
              </a:ext>
            </a:extLst>
          </p:cNvPr>
          <p:cNvCxnSpPr/>
          <p:nvPr/>
        </p:nvCxnSpPr>
        <p:spPr>
          <a:xfrm flipV="1">
            <a:off x="19756640" y="12196125"/>
            <a:ext cx="304800" cy="518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>
            <a:extLst>
              <a:ext uri="{FF2B5EF4-FFF2-40B4-BE49-F238E27FC236}">
                <a16:creationId xmlns:a16="http://schemas.microsoft.com/office/drawing/2014/main" id="{9903F143-C282-4EDB-A9CF-B5D3A44C5A20}"/>
              </a:ext>
            </a:extLst>
          </p:cNvPr>
          <p:cNvSpPr txBox="1"/>
          <p:nvPr/>
        </p:nvSpPr>
        <p:spPr>
          <a:xfrm>
            <a:off x="17942355" y="11937322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1CEFCCF2-E4AE-48A7-ACB7-50FF4FF4CF09}"/>
              </a:ext>
            </a:extLst>
          </p:cNvPr>
          <p:cNvSpPr txBox="1"/>
          <p:nvPr/>
        </p:nvSpPr>
        <p:spPr>
          <a:xfrm>
            <a:off x="17949612" y="12489447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CBD4E281-5F3A-4C2A-9B41-FD4F37E8D542}"/>
              </a:ext>
            </a:extLst>
          </p:cNvPr>
          <p:cNvSpPr txBox="1"/>
          <p:nvPr/>
        </p:nvSpPr>
        <p:spPr>
          <a:xfrm>
            <a:off x="17942354" y="13006695"/>
            <a:ext cx="56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23FBEF1B-B864-4BFD-9AD3-712071BAB204}"/>
              </a:ext>
            </a:extLst>
          </p:cNvPr>
          <p:cNvSpPr txBox="1"/>
          <p:nvPr/>
        </p:nvSpPr>
        <p:spPr>
          <a:xfrm>
            <a:off x="21541898" y="11397393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03F2DEBD-01F7-4B3B-9A56-C9BEE66465EB}"/>
              </a:ext>
            </a:extLst>
          </p:cNvPr>
          <p:cNvSpPr txBox="1"/>
          <p:nvPr/>
        </p:nvSpPr>
        <p:spPr>
          <a:xfrm>
            <a:off x="21541896" y="12011459"/>
            <a:ext cx="2061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 = 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98EA30E0-FAF8-4169-B4C6-BEA5741FDDDD}"/>
              </a:ext>
            </a:extLst>
          </p:cNvPr>
          <p:cNvSpPr txBox="1"/>
          <p:nvPr/>
        </p:nvSpPr>
        <p:spPr>
          <a:xfrm>
            <a:off x="21541896" y="13006695"/>
            <a:ext cx="1204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(0 | y</a:t>
            </a:r>
            <a:r>
              <a:rPr kumimoji="0" lang="en-US" sz="1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</a:p>
        </p:txBody>
      </p:sp>
      <p:sp>
        <p:nvSpPr>
          <p:cNvPr id="61" name="Rectangle 60"/>
          <p:cNvSpPr/>
          <p:nvPr/>
        </p:nvSpPr>
        <p:spPr>
          <a:xfrm>
            <a:off x="16344032" y="9860527"/>
            <a:ext cx="15736168" cy="10332473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xhibit">
      <a:dk1>
        <a:sysClr val="windowText" lastClr="000000"/>
      </a:dk1>
      <a:lt1>
        <a:sysClr val="window" lastClr="FFFFFF"/>
      </a:lt1>
      <a:dk2>
        <a:srgbClr val="1C3264"/>
      </a:dk2>
      <a:lt2>
        <a:srgbClr val="CCCCCC"/>
      </a:lt2>
      <a:accent1>
        <a:srgbClr val="3399FF"/>
      </a:accent1>
      <a:accent2>
        <a:srgbClr val="69FFFF"/>
      </a:accent2>
      <a:accent3>
        <a:srgbClr val="CCFF33"/>
      </a:accent3>
      <a:accent4>
        <a:srgbClr val="3333FF"/>
      </a:accent4>
      <a:accent5>
        <a:srgbClr val="9933FF"/>
      </a:accent5>
      <a:accent6>
        <a:srgbClr val="FF33FF"/>
      </a:accent6>
      <a:hlink>
        <a:srgbClr val="6699FF"/>
      </a:hlink>
      <a:folHlink>
        <a:srgbClr val="9999CC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2" ma:contentTypeDescription="Create a new document." ma:contentTypeScope="" ma:versionID="9f5aacd843d812e22d386f32e7c7e64f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e474de1bb80a25509b77765fdfc6e9f6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2385BE6-540C-4134-9672-85A22582CBB3}"/>
</file>

<file path=customXml/itemProps2.xml><?xml version="1.0" encoding="utf-8"?>
<ds:datastoreItem xmlns:ds="http://schemas.openxmlformats.org/officeDocument/2006/customXml" ds:itemID="{E5B82392-44DF-46D5-96AF-57EF16BF00B0}"/>
</file>

<file path=customXml/itemProps3.xml><?xml version="1.0" encoding="utf-8"?>
<ds:datastoreItem xmlns:ds="http://schemas.openxmlformats.org/officeDocument/2006/customXml" ds:itemID="{4867E7F9-DBAF-4022-B885-668B6D687EE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9248</TotalTime>
  <Words>462</Words>
  <Application>Microsoft Office PowerPoint</Application>
  <PresentationFormat>Custom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1_Custom Design</vt:lpstr>
      <vt:lpstr>PowerPoint Presentation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Tanya Brewer</dc:creator>
  <cp:lastModifiedBy>Perlner, Ray (Fed)</cp:lastModifiedBy>
  <cp:revision>77</cp:revision>
  <cp:lastPrinted>2010-01-04T15:15:32Z</cp:lastPrinted>
  <dcterms:created xsi:type="dcterms:W3CDTF">2011-07-20T15:01:20Z</dcterms:created>
  <dcterms:modified xsi:type="dcterms:W3CDTF">2017-12-29T15:49:06Z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