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1304925" indent="-847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2611438" indent="-1697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3917950" indent="-2546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5224463" indent="-33956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373"/>
    <a:srgbClr val="FF0000"/>
    <a:srgbClr val="294F87"/>
    <a:srgbClr val="2F5A99"/>
    <a:srgbClr val="1F3C65"/>
    <a:srgbClr val="3E1C70"/>
    <a:srgbClr val="39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/>
  </p:normalViewPr>
  <p:slideViewPr>
    <p:cSldViewPr snapToObjects="1">
      <p:cViewPr varScale="1">
        <p:scale>
          <a:sx n="36" d="100"/>
          <a:sy n="36" d="100"/>
        </p:scale>
        <p:origin x="996" y="114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47C963-D6E5-4C9D-872F-B3FAB6ADDC76}" type="datetimeFigureOut">
              <a:rPr lang="en-US"/>
              <a:pPr>
                <a:defRPr/>
              </a:pPr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FA121C-0F06-49BE-B6E8-38FB40CB9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5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0AD0EA-64E7-43D0-87CE-92B3EA971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9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1pPr>
    <a:lvl2pPr marL="1304925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2pPr>
    <a:lvl3pPr marL="2611438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3pPr>
    <a:lvl4pPr marL="3917950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4pPr>
    <a:lvl5pPr marL="5224463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5pPr>
    <a:lvl6pPr marL="6531233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837480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9143726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449972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8"/>
            <a:ext cx="27980640" cy="470408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 algn="ctr">
              <a:buNone/>
              <a:defRPr/>
            </a:lvl1pPr>
            <a:lvl2pPr marL="1119563" indent="0" algn="ctr">
              <a:buNone/>
              <a:defRPr/>
            </a:lvl2pPr>
            <a:lvl3pPr marL="2239127" indent="0" algn="ctr">
              <a:buNone/>
              <a:defRPr/>
            </a:lvl3pPr>
            <a:lvl4pPr marL="3358692" indent="0" algn="ctr">
              <a:buNone/>
              <a:defRPr/>
            </a:lvl4pPr>
            <a:lvl5pPr marL="4478256" indent="0" algn="ctr">
              <a:buNone/>
              <a:defRPr/>
            </a:lvl5pPr>
            <a:lvl6pPr marL="5597823" indent="0" algn="ctr">
              <a:buNone/>
              <a:defRPr/>
            </a:lvl6pPr>
            <a:lvl7pPr marL="6717387" indent="0" algn="ctr">
              <a:buNone/>
              <a:defRPr/>
            </a:lvl7pPr>
            <a:lvl8pPr marL="7836952" indent="0" algn="ctr">
              <a:buNone/>
              <a:defRPr/>
            </a:lvl8pPr>
            <a:lvl9pPr marL="895651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878850"/>
            <a:ext cx="740664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878850"/>
            <a:ext cx="2167128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8"/>
            <a:ext cx="27980640" cy="4358640"/>
          </a:xfrm>
          <a:prstGeom prst="rect">
            <a:avLst/>
          </a:prstGeom>
        </p:spPr>
        <p:txBody>
          <a:bodyPr lIns="261250" tIns="130624" rIns="261250" bIns="130624" anchor="t"/>
          <a:lstStyle>
            <a:lvl1pPr algn="l">
              <a:defRPr sz="977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6"/>
            <a:ext cx="27980640" cy="4800598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4885"/>
            </a:lvl1pPr>
            <a:lvl2pPr marL="1119563" indent="0">
              <a:buNone/>
              <a:defRPr sz="4371"/>
            </a:lvl2pPr>
            <a:lvl3pPr marL="2239127" indent="0">
              <a:buNone/>
              <a:defRPr sz="3943"/>
            </a:lvl3pPr>
            <a:lvl4pPr marL="3358692" indent="0">
              <a:buNone/>
              <a:defRPr sz="3428"/>
            </a:lvl4pPr>
            <a:lvl5pPr marL="4478256" indent="0">
              <a:buNone/>
              <a:defRPr sz="3428"/>
            </a:lvl5pPr>
            <a:lvl6pPr marL="5597823" indent="0">
              <a:buNone/>
              <a:defRPr sz="3428"/>
            </a:lvl6pPr>
            <a:lvl7pPr marL="6717387" indent="0">
              <a:buNone/>
              <a:defRPr sz="3428"/>
            </a:lvl7pPr>
            <a:lvl8pPr marL="7836952" indent="0">
              <a:buNone/>
              <a:defRPr sz="3428"/>
            </a:lvl8pPr>
            <a:lvl9pPr marL="8956515" indent="0">
              <a:buNone/>
              <a:defRPr sz="34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5" y="4912361"/>
            <a:ext cx="14544677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5" y="6959602"/>
            <a:ext cx="14544677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102" y="4912361"/>
            <a:ext cx="14550390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102" y="6959602"/>
            <a:ext cx="14550390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3" y="873760"/>
            <a:ext cx="10829927" cy="3718560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2" y="873764"/>
            <a:ext cx="18402303" cy="1872996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7800"/>
            </a:lvl1pPr>
            <a:lvl2pPr>
              <a:defRPr sz="6857"/>
            </a:lvl2pPr>
            <a:lvl3pPr>
              <a:defRPr sz="5914"/>
            </a:lvl3pPr>
            <a:lvl4pPr>
              <a:defRPr sz="4885"/>
            </a:lvl4pPr>
            <a:lvl5pPr>
              <a:defRPr sz="4885"/>
            </a:lvl5pPr>
            <a:lvl6pPr>
              <a:defRPr sz="4885"/>
            </a:lvl6pPr>
            <a:lvl7pPr>
              <a:defRPr sz="4885"/>
            </a:lvl7pPr>
            <a:lvl8pPr>
              <a:defRPr sz="4885"/>
            </a:lvl8pPr>
            <a:lvl9pPr>
              <a:defRPr sz="48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33" y="4592324"/>
            <a:ext cx="10829927" cy="15011402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3"/>
            <a:ext cx="19751040" cy="1813562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7800"/>
            </a:lvl1pPr>
            <a:lvl2pPr marL="1119563" indent="0">
              <a:buNone/>
              <a:defRPr sz="6857"/>
            </a:lvl2pPr>
            <a:lvl3pPr marL="2239127" indent="0">
              <a:buNone/>
              <a:defRPr sz="5914"/>
            </a:lvl3pPr>
            <a:lvl4pPr marL="3358692" indent="0">
              <a:buNone/>
              <a:defRPr sz="4885"/>
            </a:lvl4pPr>
            <a:lvl5pPr marL="4478256" indent="0">
              <a:buNone/>
              <a:defRPr sz="4885"/>
            </a:lvl5pPr>
            <a:lvl6pPr marL="5597823" indent="0">
              <a:buNone/>
              <a:defRPr sz="4885"/>
            </a:lvl6pPr>
            <a:lvl7pPr marL="6717387" indent="0">
              <a:buNone/>
              <a:defRPr sz="4885"/>
            </a:lvl7pPr>
            <a:lvl8pPr marL="7836952" indent="0">
              <a:buNone/>
              <a:defRPr sz="4885"/>
            </a:lvl8pPr>
            <a:lvl9pPr marL="8956515" indent="0">
              <a:buNone/>
              <a:defRPr sz="488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5"/>
            <a:ext cx="19751040" cy="2575558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nistident_flright_300pp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5935709" y="20149457"/>
            <a:ext cx="6109855" cy="146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5" descr="ITLLog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48146" y="20384861"/>
            <a:ext cx="6608618" cy="97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2992582" y="18549257"/>
            <a:ext cx="2743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5pPr>
      <a:lvl6pPr marL="1119563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6pPr>
      <a:lvl7pPr marL="2239127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7pPr>
      <a:lvl8pPr marL="3358692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8pPr>
      <a:lvl9pPr marL="4478256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9pPr>
    </p:titleStyle>
    <p:bodyStyle>
      <a:lvl1pPr marL="839505" indent="-839505" algn="l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+mn-ea"/>
          <a:cs typeface="+mn-cs"/>
        </a:defRPr>
      </a:lvl1pPr>
      <a:lvl2pPr marL="1819153" indent="-699359" algn="l" rtl="0" eaLnBrk="0" fontAlgn="base" hangingPunct="0">
        <a:spcBef>
          <a:spcPct val="20000"/>
        </a:spcBef>
        <a:spcAft>
          <a:spcPct val="0"/>
        </a:spcAft>
        <a:buChar char="–"/>
        <a:defRPr sz="6857">
          <a:solidFill>
            <a:schemeClr val="tx1"/>
          </a:solidFill>
          <a:latin typeface="+mn-lt"/>
        </a:defRPr>
      </a:lvl2pPr>
      <a:lvl3pPr marL="2798801" indent="-559217" algn="l" rtl="0" eaLnBrk="0" fontAlgn="base" hangingPunct="0">
        <a:spcBef>
          <a:spcPct val="20000"/>
        </a:spcBef>
        <a:spcAft>
          <a:spcPct val="0"/>
        </a:spcAft>
        <a:buChar char="•"/>
        <a:defRPr sz="5914">
          <a:solidFill>
            <a:schemeClr val="tx1"/>
          </a:solidFill>
          <a:latin typeface="+mn-lt"/>
        </a:defRPr>
      </a:lvl3pPr>
      <a:lvl4pPr marL="3917232" indent="-559217" algn="l" rtl="0" eaLnBrk="0" fontAlgn="base" hangingPunct="0">
        <a:spcBef>
          <a:spcPct val="20000"/>
        </a:spcBef>
        <a:spcAft>
          <a:spcPct val="0"/>
        </a:spcAft>
        <a:buChar char="–"/>
        <a:defRPr sz="4885">
          <a:solidFill>
            <a:schemeClr val="tx1"/>
          </a:solidFill>
          <a:latin typeface="+mn-lt"/>
        </a:defRPr>
      </a:lvl4pPr>
      <a:lvl5pPr marL="5037025" indent="-559217" algn="l" rtl="0" eaLnBrk="0" fontAlgn="base" hangingPunct="0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5pPr>
      <a:lvl6pPr marL="615760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6pPr>
      <a:lvl7pPr marL="7277171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7pPr>
      <a:lvl8pPr marL="839673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8pPr>
      <a:lvl9pPr marL="9516299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1pPr>
      <a:lvl2pPr marL="111956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2pPr>
      <a:lvl3pPr marL="223912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3pPr>
      <a:lvl4pPr marL="335869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4pPr>
      <a:lvl5pPr marL="4478256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5pPr>
      <a:lvl6pPr marL="559782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6pPr>
      <a:lvl7pPr marL="671738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7pPr>
      <a:lvl8pPr marL="783695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8pPr>
      <a:lvl9pPr marL="8956515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1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9" Type="http://schemas.openxmlformats.org/officeDocument/2006/relationships/image" Target="../media/image5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860527"/>
            <a:ext cx="15734432" cy="1131966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3166323"/>
            <a:ext cx="31470600" cy="6669140"/>
          </a:xfrm>
          <a:prstGeom prst="rect">
            <a:avLst/>
          </a:prstGeom>
          <a:solidFill>
            <a:srgbClr val="C00000">
              <a:alpha val="10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361" name="Rectangle 2"/>
          <p:cNvSpPr txBox="1">
            <a:spLocks noChangeArrowheads="1"/>
          </p:cNvSpPr>
          <p:nvPr/>
        </p:nvSpPr>
        <p:spPr bwMode="auto">
          <a:xfrm>
            <a:off x="990600" y="391887"/>
            <a:ext cx="30860999" cy="163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3929" tIns="111963" rIns="223929" bIns="111963"/>
          <a:lstStyle/>
          <a:p>
            <a:pPr algn="ctr"/>
            <a:r>
              <a:rPr lang="en-US" sz="9000" dirty="0">
                <a:solidFill>
                  <a:srgbClr val="2F5A99"/>
                </a:solidFill>
              </a:rPr>
              <a:t>Thermodynamic Analysis of Classical and Quantum Search</a:t>
            </a:r>
          </a:p>
        </p:txBody>
      </p:sp>
      <p:sp>
        <p:nvSpPr>
          <p:cNvPr id="15362" name="Line 10"/>
          <p:cNvSpPr>
            <a:spLocks noChangeShapeType="1"/>
          </p:cNvSpPr>
          <p:nvPr/>
        </p:nvSpPr>
        <p:spPr bwMode="auto">
          <a:xfrm flipV="1">
            <a:off x="1338943" y="2468327"/>
            <a:ext cx="30055457" cy="12247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 Box 18"/>
          <p:cNvSpPr txBox="1">
            <a:spLocks noChangeArrowheads="1"/>
          </p:cNvSpPr>
          <p:nvPr/>
        </p:nvSpPr>
        <p:spPr bwMode="auto">
          <a:xfrm>
            <a:off x="13062857" y="20691023"/>
            <a:ext cx="7119257" cy="489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endParaRPr lang="en-US" sz="3428" b="1" dirty="0">
              <a:solidFill>
                <a:srgbClr val="2F5A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Text Box 24"/>
              <p:cNvSpPr txBox="1">
                <a:spLocks noChangeArrowheads="1"/>
              </p:cNvSpPr>
              <p:nvPr/>
            </p:nvSpPr>
            <p:spPr bwMode="auto">
              <a:xfrm>
                <a:off x="1828800" y="3305954"/>
                <a:ext cx="29184600" cy="6631815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75000"/>
                  </a:lnSpc>
                  <a:spcBef>
                    <a:spcPct val="50000"/>
                  </a:spcBef>
                  <a:spcAft>
                    <a:spcPts val="1114"/>
                  </a:spcAft>
                </a:pPr>
                <a:r>
                  <a:rPr lang="en-US" sz="4400" b="1" dirty="0">
                    <a:solidFill>
                      <a:srgbClr val="234373"/>
                    </a:solidFill>
                  </a:rPr>
                  <a:t>How Much Energy is Required for Computation?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Current computation approaches are subject to “</a:t>
                </a:r>
                <a:r>
                  <a:rPr lang="en-US" sz="3200" dirty="0" err="1">
                    <a:solidFill>
                      <a:schemeClr val="bg1"/>
                    </a:solidFill>
                  </a:rPr>
                  <a:t>Landauer</a:t>
                </a:r>
                <a:r>
                  <a:rPr lang="en-US" sz="3200" dirty="0">
                    <a:solidFill>
                      <a:schemeClr val="bg1"/>
                    </a:solidFill>
                  </a:rPr>
                  <a:t> limit” 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Each irreversible gate must dissipate at least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𝑘𝑇</m:t>
                    </m:r>
                    <m:func>
                      <m:funcPr>
                        <m:ctrlPr>
                          <a:rPr lang="en-US" sz="32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energy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Solution: Brownian Reversible Computation [Bennett ’73]: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Use reversible logic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Thermal noise will drive computation forward and backward with equal probability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Dissipating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per gate drives computation forward at a net rate proportional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𝑘𝑇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bg1"/>
                  </a:solidFill>
                </a:endParaRP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Theoretically allows gains in operations per unit energy by massive parallelization</a:t>
                </a:r>
              </a:p>
              <a:p>
                <a:pPr marL="1118432" lvl="1" indent="0">
                  <a:spcBef>
                    <a:spcPts val="250"/>
                  </a:spcBef>
                  <a:spcAft>
                    <a:spcPts val="400"/>
                  </a:spcAft>
                </a:pPr>
                <a:endParaRPr lang="en-US" sz="3200" dirty="0">
                  <a:solidFill>
                    <a:schemeClr val="bg1"/>
                  </a:solidFill>
                </a:endParaRP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This model shows classical algorithms for collision search are most likely cheaper than quantum algorithms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Classical preimage search may be surprisingly competitive with quantum search methods, given cheap memory </a:t>
                </a:r>
              </a:p>
            </p:txBody>
          </p:sp>
        </mc:Choice>
        <mc:Fallback xmlns="">
          <p:sp>
            <p:nvSpPr>
              <p:cNvPr id="1536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3305954"/>
                <a:ext cx="29184600" cy="6631815"/>
              </a:xfrm>
              <a:prstGeom prst="rect">
                <a:avLst/>
              </a:prstGeom>
              <a:blipFill rotWithShape="0">
                <a:blip r:embed="rId2"/>
                <a:stretch>
                  <a:fillRect l="-835" t="-4412" b="-368"/>
                </a:stretch>
              </a:blipFill>
              <a:ln w="762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81" name="Group 15380">
            <a:extLst>
              <a:ext uri="{FF2B5EF4-FFF2-40B4-BE49-F238E27FC236}">
                <a16:creationId xmlns:a16="http://schemas.microsoft.com/office/drawing/2014/main" id="{EB71AE6C-8D00-4E74-8740-7E90ABB05B1D}"/>
              </a:ext>
            </a:extLst>
          </p:cNvPr>
          <p:cNvGrpSpPr/>
          <p:nvPr/>
        </p:nvGrpSpPr>
        <p:grpSpPr>
          <a:xfrm>
            <a:off x="8915400" y="9956189"/>
            <a:ext cx="7223486" cy="11398580"/>
            <a:chOff x="640400" y="4748299"/>
            <a:chExt cx="8427400" cy="1329834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36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299030" y="11290765"/>
                  <a:ext cx="7768770" cy="6755876"/>
                </a:xfrm>
                <a:prstGeom prst="rect">
                  <a:avLst/>
                </a:prstGeom>
                <a:noFill/>
                <a:ln w="762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Advantage: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Requires fewer steps</a:t>
                  </a:r>
                </a:p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Disadvantages: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Only runs on a quantum computer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Does not Parallelize well</a:t>
                  </a:r>
                </a:p>
                <a:p>
                  <a:pPr marL="2728049" lvl="2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sz="2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 way parallelism reduces depth by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rad>
                    </m:oMath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marL="1118432"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800" i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 marL="1118432"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num>
                                      <m:den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𝑀</m:t>
                                        </m:r>
                                      </m:den>
                                    </m:f>
                                  </m:e>
                                </m:rad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𝑀</m:t>
                                    </m:r>
                                  </m:den>
                                </m:f>
                              </m:e>
                            </m:rad>
                          </m:e>
                        </m:d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5364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9030" y="11290765"/>
                  <a:ext cx="7768770" cy="6755876"/>
                </a:xfrm>
                <a:prstGeom prst="rect">
                  <a:avLst/>
                </a:prstGeom>
                <a:blipFill>
                  <a:blip r:embed="rId3"/>
                  <a:stretch>
                    <a:fillRect l="-1374" t="-1684" r="-733"/>
                  </a:stretch>
                </a:blipFill>
                <a:ln w="762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380" name="Group 15379">
              <a:extLst>
                <a:ext uri="{FF2B5EF4-FFF2-40B4-BE49-F238E27FC236}">
                  <a16:creationId xmlns:a16="http://schemas.microsoft.com/office/drawing/2014/main" id="{E157D909-48B2-4C54-AD83-682B21AB9591}"/>
                </a:ext>
              </a:extLst>
            </p:cNvPr>
            <p:cNvGrpSpPr/>
            <p:nvPr/>
          </p:nvGrpSpPr>
          <p:grpSpPr>
            <a:xfrm>
              <a:off x="640400" y="4748299"/>
              <a:ext cx="8133338" cy="6407579"/>
              <a:chOff x="1097600" y="4717620"/>
              <a:chExt cx="8133338" cy="6407579"/>
            </a:xfrm>
          </p:grpSpPr>
          <p:grpSp>
            <p:nvGrpSpPr>
              <p:cNvPr id="15375" name="Group 15374">
                <a:extLst>
                  <a:ext uri="{FF2B5EF4-FFF2-40B4-BE49-F238E27FC236}">
                    <a16:creationId xmlns:a16="http://schemas.microsoft.com/office/drawing/2014/main" id="{8F4A06B1-68DE-47BC-80F3-D34C0A3C1E05}"/>
                  </a:ext>
                </a:extLst>
              </p:cNvPr>
              <p:cNvGrpSpPr/>
              <p:nvPr/>
            </p:nvGrpSpPr>
            <p:grpSpPr>
              <a:xfrm>
                <a:off x="1097600" y="4717620"/>
                <a:ext cx="8133338" cy="6407579"/>
                <a:chOff x="1288046" y="4114165"/>
                <a:chExt cx="7366267" cy="5864971"/>
              </a:xfrm>
            </p:grpSpPr>
            <p:cxnSp>
              <p:nvCxnSpPr>
                <p:cNvPr id="5" name="Straight Arrow Connector 4">
                  <a:extLst>
                    <a:ext uri="{FF2B5EF4-FFF2-40B4-BE49-F238E27FC236}">
                      <a16:creationId xmlns:a16="http://schemas.microsoft.com/office/drawing/2014/main" id="{E4DBAF6A-E019-4A00-85C5-01A1041A43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0" y="5791200"/>
                  <a:ext cx="0" cy="4187936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203876A9-3E9C-4D62-9FD8-43B7960642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9400" y="7848600"/>
                  <a:ext cx="434340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BBB3E68C-DAF6-4BDB-AE9B-E781C91F9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53000" y="7315200"/>
                  <a:ext cx="2095500" cy="53340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BEB41455-F3AE-4D98-B20F-B128C004C55B}"/>
                    </a:ext>
                  </a:extLst>
                </p:cNvPr>
                <p:cNvSpPr/>
                <p:nvPr/>
              </p:nvSpPr>
              <p:spPr>
                <a:xfrm>
                  <a:off x="1288046" y="4114165"/>
                  <a:ext cx="7366267" cy="202601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1371" b="1" dirty="0">
                      <a:solidFill>
                        <a:srgbClr val="234373"/>
                      </a:solidFill>
                    </a:rPr>
                    <a:t> </a:t>
                  </a:r>
                  <a:r>
                    <a:rPr lang="en-US" sz="4114" b="1" u="sng" dirty="0">
                      <a:solidFill>
                        <a:srgbClr val="234373"/>
                      </a:solidFill>
                    </a:rPr>
                    <a:t>Quantum </a:t>
                  </a:r>
                  <a:r>
                    <a:rPr lang="en-US" sz="4114" b="1" u="sng" dirty="0" err="1">
                      <a:solidFill>
                        <a:srgbClr val="234373"/>
                      </a:solidFill>
                    </a:rPr>
                    <a:t>Preimage</a:t>
                  </a:r>
                  <a:r>
                    <a:rPr lang="en-US" sz="4114" b="1" u="sng" dirty="0">
                      <a:solidFill>
                        <a:srgbClr val="234373"/>
                      </a:solidFill>
                    </a:rPr>
                    <a:t> Search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2800" b="1" dirty="0">
                      <a:solidFill>
                        <a:srgbClr val="234373"/>
                      </a:solidFill>
                      <a:cs typeface="Arial" charset="0"/>
                    </a:rPr>
                    <a:t>[Grover ’96]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endParaRPr lang="en-US" sz="4114" b="1" u="sng" dirty="0">
                    <a:solidFill>
                      <a:srgbClr val="234373"/>
                    </a:solidFill>
                  </a:endParaRPr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535A0F19-EC50-4062-8A7B-DCC824EE3A2D}"/>
                    </a:ext>
                  </a:extLst>
                </p:cNvPr>
                <p:cNvSpPr/>
                <p:nvPr/>
              </p:nvSpPr>
              <p:spPr>
                <a:xfrm>
                  <a:off x="5715000" y="7639050"/>
                  <a:ext cx="114300" cy="457200"/>
                </a:xfrm>
                <a:prstGeom prst="arc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10200" y="7533596"/>
                      <a:ext cx="1676400" cy="31777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2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≈1/</m:t>
                            </m:r>
                            <m:rad>
                              <m:radPr>
                                <m:degHide m:val="on"/>
                                <m:ctrlP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oMath>
                        </m:oMathPara>
                      </a14:m>
                      <a:endParaRPr lang="en-US" sz="1200" dirty="0"/>
                    </a:p>
                  </p:txBody>
                </p:sp>
              </mc:Choice>
              <mc:Fallback xmlns="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10200" y="7533596"/>
                      <a:ext cx="1676400" cy="331757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19600" y="5351219"/>
                      <a:ext cx="1142999" cy="39439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d>
                              <m:dPr>
                                <m:begChr m:val=""/>
                                <m:endChr m:val="⟩"/>
                                <m:ctrlP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e>
                            </m:d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19600" y="5351219"/>
                      <a:ext cx="1142999" cy="36933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t="-109091" r="-30435" b="-16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8671" y="6852510"/>
                      <a:ext cx="1535229" cy="73217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nary>
                          </m:oMath>
                        </m:oMathPara>
                      </a14:m>
                      <a:endParaRPr lang="en-US" sz="1371" dirty="0"/>
                    </a:p>
                  </p:txBody>
                </p:sp>
              </mc:Choice>
              <mc:Fallback xmlns="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08671" y="6852511"/>
                      <a:ext cx="1535229" cy="784895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3360" y="5927796"/>
                      <a:ext cx="1597516" cy="451026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e>
                            </m:d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steps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03360" y="5927795"/>
                      <a:ext cx="1511889" cy="422360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74D09EA1-7E1F-4372-8A1A-EA9ABE7792A4}"/>
                    </a:ext>
                  </a:extLst>
                </p:cNvPr>
                <p:cNvSpPr/>
                <p:nvPr/>
              </p:nvSpPr>
              <p:spPr>
                <a:xfrm>
                  <a:off x="2714624" y="5791200"/>
                  <a:ext cx="4371975" cy="4143547"/>
                </a:xfrm>
                <a:prstGeom prst="arc">
                  <a:avLst>
                    <a:gd name="adj1" fmla="val 16306014"/>
                    <a:gd name="adj2" fmla="val 20693027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highlight>
                      <a:srgbClr val="000000"/>
                    </a:highlight>
                  </a:endParaRPr>
                </a:p>
              </p:txBody>
            </p:sp>
          </p:grpSp>
          <p:cxnSp>
            <p:nvCxnSpPr>
              <p:cNvPr id="15371" name="Straight Arrow Connector 15370">
                <a:extLst>
                  <a:ext uri="{FF2B5EF4-FFF2-40B4-BE49-F238E27FC236}">
                    <a16:creationId xmlns:a16="http://schemas.microsoft.com/office/drawing/2014/main" id="{FC763184-8F2E-4B5C-BB72-E7DFD09269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56145" y="6536715"/>
                <a:ext cx="177855" cy="28083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 Box 19"/>
              <p:cNvSpPr txBox="1">
                <a:spLocks noChangeArrowheads="1"/>
              </p:cNvSpPr>
              <p:nvPr/>
            </p:nvSpPr>
            <p:spPr bwMode="auto">
              <a:xfrm>
                <a:off x="914400" y="9829800"/>
                <a:ext cx="8229600" cy="11833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Preimage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Try guesses in a fixed sequence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More Parallelization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 = Less Energy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</a:t>
                </a: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Unpowered: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Let thermal noise pick random guesses: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Energy consumption only at start and finish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initialization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Higher temperature leads to more expensive initialization, faster computation</a:t>
                </a:r>
              </a:p>
              <a:p>
                <a:pPr marL="2630084" lvl="2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Practical limitations on temperature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0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>
          <p:sp>
            <p:nvSpPr>
              <p:cNvPr id="29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9829800"/>
                <a:ext cx="8229600" cy="11833496"/>
              </a:xfrm>
              <a:prstGeom prst="rect">
                <a:avLst/>
              </a:prstGeom>
              <a:blipFill>
                <a:blip r:embed="rId9"/>
                <a:stretch>
                  <a:fillRect l="-2741" t="-10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1C378ACA-7FAC-4B1E-B5B1-691F40DDB4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34816" y="14859000"/>
            <a:ext cx="2625013" cy="24411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9"/>
              <p:cNvSpPr txBox="1">
                <a:spLocks noChangeArrowheads="1"/>
              </p:cNvSpPr>
              <p:nvPr/>
            </p:nvSpPr>
            <p:spPr bwMode="auto">
              <a:xfrm>
                <a:off x="16611600" y="10058400"/>
                <a:ext cx="6705600" cy="11230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Collision Search</a:t>
                </a:r>
              </a:p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[Van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Oorschot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, Wiener ’96]</a:t>
                </a:r>
              </a:p>
              <a:p>
                <a:pPr marL="1118432"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of M parallel processes picks, and remembers, a random starting point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process  iteratively hashes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until it reaches a “distinguished point”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2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2 </m:t>
                    </m:r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leading zeroes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The processes then collectively sort their outputs to find colliding distinguished points,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Two processes iteratively </a:t>
                </a:r>
                <a:r>
                  <a:rPr lang="en-US" sz="2200" dirty="0" err="1">
                    <a:solidFill>
                      <a:prstClr val="black"/>
                    </a:solidFill>
                    <a:latin typeface="Calibri" panose="020F0502020204030204"/>
                  </a:rPr>
                  <a:t>recompute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hashes of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to find the hash collision</a:t>
                </a:r>
              </a:p>
              <a:p>
                <a:pPr lvl="1" indent="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</a:pPr>
                <a:endParaRPr lang="en-US" sz="10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1533525" lvl="1" indent="-22860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Depth =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; Space =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4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11600" y="10058400"/>
                <a:ext cx="6705600" cy="11230639"/>
              </a:xfrm>
              <a:prstGeom prst="rect">
                <a:avLst/>
              </a:prstGeom>
              <a:blipFill>
                <a:blip r:embed="rId11"/>
                <a:stretch>
                  <a:fillRect l="-3364" t="-3040" r="-309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9"/>
              <p:cNvSpPr txBox="1">
                <a:spLocks noChangeArrowheads="1"/>
              </p:cNvSpPr>
              <p:nvPr/>
            </p:nvSpPr>
            <p:spPr bwMode="auto">
              <a:xfrm>
                <a:off x="24155400" y="9829800"/>
                <a:ext cx="8229600" cy="11435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Quantum Collision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[Brassard, Hoyer,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Tapp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 ’97]</a:t>
                </a:r>
                <a:endParaRPr lang="en-US" sz="2800" b="1" dirty="0">
                  <a:solidFill>
                    <a:schemeClr val="bg2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b="1" dirty="0">
                  <a:solidFill>
                    <a:schemeClr val="bg2"/>
                  </a:solidFill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Generate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hash values, H(</a:t>
                </a:r>
                <a:r>
                  <a:rPr lang="en-US" sz="24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Calibri" panose="020F0502020204030204"/>
                  </a:rPr>
                  <a:t>0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), … H(</a:t>
                </a:r>
                <a:r>
                  <a:rPr lang="en-US" sz="24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k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</a:t>
                </a: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Store them as a sorted list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Define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 =</m:t>
                    </m:r>
                    <m:d>
                      <m:dPr>
                        <m:begChr m:val="{"/>
                        <m:endChr m:val=""/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 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not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Use Grover to invert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  <a:ea typeface="Cambria Math" panose="02040503050406030204" pitchFamily="18" charset="0"/>
                  </a:rPr>
                  <a:t> on a domain of size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Requires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 serial calls to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calls for each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parallel processes</a:t>
                </a: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Even assuming parallel access to large quantum memory costs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, we get:</a:t>
                </a: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b="1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rad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55400" y="9829800"/>
                <a:ext cx="8229600" cy="11435375"/>
              </a:xfrm>
              <a:prstGeom prst="rect">
                <a:avLst/>
              </a:prstGeom>
              <a:blipFill>
                <a:blip r:embed="rId12"/>
                <a:stretch>
                  <a:fillRect l="-2741" t="-106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5079140" y="3299698"/>
            <a:ext cx="16772460" cy="2339102"/>
          </a:xfrm>
          <a:prstGeom prst="rect">
            <a:avLst/>
          </a:prstGeom>
          <a:solidFill>
            <a:schemeClr val="bg2">
              <a:alpha val="34000"/>
            </a:schemeClr>
          </a:solidFill>
          <a:ln w="12700">
            <a:solidFill>
              <a:schemeClr val="bg2"/>
            </a:solidFill>
          </a:ln>
        </p:spPr>
        <p:txBody>
          <a:bodyPr wrap="square" tIns="91440" bIns="91440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</a:rPr>
              <a:t>Ray </a:t>
            </a:r>
            <a:r>
              <a:rPr lang="en-US" sz="4400" b="1" dirty="0" err="1">
                <a:solidFill>
                  <a:schemeClr val="bg1"/>
                </a:solidFill>
              </a:rPr>
              <a:t>Perlner</a:t>
            </a:r>
            <a:r>
              <a:rPr lang="en-US" sz="4400" b="1" dirty="0">
                <a:solidFill>
                  <a:schemeClr val="bg1"/>
                </a:solidFill>
              </a:rPr>
              <a:t>, Yi-Kai Liu</a:t>
            </a:r>
          </a:p>
          <a:p>
            <a:pPr algn="ctr">
              <a:spcBef>
                <a:spcPct val="50000"/>
              </a:spcBef>
            </a:pPr>
            <a:r>
              <a:rPr lang="en-US" sz="3200" b="1" u="sng" dirty="0">
                <a:solidFill>
                  <a:schemeClr val="bg1"/>
                </a:solidFill>
              </a:rPr>
              <a:t>ray.perlner@nist.gov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u="sng" dirty="0">
                <a:solidFill>
                  <a:schemeClr val="bg1"/>
                </a:solidFill>
              </a:rPr>
              <a:t>yi-kai.liu@nist.gov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https://arxiv.org/abs/1709.10510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51BFE28C-9855-4583-8A8C-E54EEF34FED8}"/>
              </a:ext>
            </a:extLst>
          </p:cNvPr>
          <p:cNvCxnSpPr/>
          <p:nvPr/>
        </p:nvCxnSpPr>
        <p:spPr>
          <a:xfrm>
            <a:off x="18508412" y="11593782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618970AC-819E-4382-95D9-4DB79AB4FE1D}"/>
              </a:ext>
            </a:extLst>
          </p:cNvPr>
          <p:cNvSpPr txBox="1"/>
          <p:nvPr/>
        </p:nvSpPr>
        <p:spPr>
          <a:xfrm>
            <a:off x="17942355" y="11409116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DE77477-20EA-4E4F-8AC7-D6675E3311A2}"/>
              </a:ext>
            </a:extLst>
          </p:cNvPr>
          <p:cNvCxnSpPr/>
          <p:nvPr/>
        </p:nvCxnSpPr>
        <p:spPr>
          <a:xfrm>
            <a:off x="18943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0AE9D16-160D-4193-8EC4-754C63134B38}"/>
              </a:ext>
            </a:extLst>
          </p:cNvPr>
          <p:cNvCxnSpPr/>
          <p:nvPr/>
        </p:nvCxnSpPr>
        <p:spPr>
          <a:xfrm>
            <a:off x="193502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09EDDB1-1DCB-45B8-AC6D-E843F580DE30}"/>
              </a:ext>
            </a:extLst>
          </p:cNvPr>
          <p:cNvCxnSpPr/>
          <p:nvPr/>
        </p:nvCxnSpPr>
        <p:spPr>
          <a:xfrm>
            <a:off x="197566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1700766F-DFDE-451E-B3FD-4D36F5D0E366}"/>
              </a:ext>
            </a:extLst>
          </p:cNvPr>
          <p:cNvCxnSpPr/>
          <p:nvPr/>
        </p:nvCxnSpPr>
        <p:spPr>
          <a:xfrm>
            <a:off x="201630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F6F5A87-F6EF-4F06-BD9F-D3DAF4E3560E}"/>
              </a:ext>
            </a:extLst>
          </p:cNvPr>
          <p:cNvCxnSpPr/>
          <p:nvPr/>
        </p:nvCxnSpPr>
        <p:spPr>
          <a:xfrm>
            <a:off x="205694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1427827-5F50-422F-AAA2-9C9641AAC82D}"/>
              </a:ext>
            </a:extLst>
          </p:cNvPr>
          <p:cNvCxnSpPr/>
          <p:nvPr/>
        </p:nvCxnSpPr>
        <p:spPr>
          <a:xfrm>
            <a:off x="20975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7E91A0C-897D-486E-B693-1A277DAFD8B5}"/>
              </a:ext>
            </a:extLst>
          </p:cNvPr>
          <p:cNvCxnSpPr/>
          <p:nvPr/>
        </p:nvCxnSpPr>
        <p:spPr>
          <a:xfrm>
            <a:off x="18508412" y="12196125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C13EA034-5BEC-4CDD-82C3-2FB8729D4039}"/>
              </a:ext>
            </a:extLst>
          </p:cNvPr>
          <p:cNvCxnSpPr/>
          <p:nvPr/>
        </p:nvCxnSpPr>
        <p:spPr>
          <a:xfrm>
            <a:off x="18943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DCC6DA7-84AA-4CEE-BA33-2AB9CD4FF27E}"/>
              </a:ext>
            </a:extLst>
          </p:cNvPr>
          <p:cNvCxnSpPr/>
          <p:nvPr/>
        </p:nvCxnSpPr>
        <p:spPr>
          <a:xfrm>
            <a:off x="193502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800A426-546A-4C2B-BDE7-CB9E93B066B7}"/>
              </a:ext>
            </a:extLst>
          </p:cNvPr>
          <p:cNvCxnSpPr/>
          <p:nvPr/>
        </p:nvCxnSpPr>
        <p:spPr>
          <a:xfrm>
            <a:off x="197566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BE00ECAF-43F1-4888-B8C0-19D897DAD99A}"/>
              </a:ext>
            </a:extLst>
          </p:cNvPr>
          <p:cNvCxnSpPr/>
          <p:nvPr/>
        </p:nvCxnSpPr>
        <p:spPr>
          <a:xfrm>
            <a:off x="201630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2359A29-B435-4404-90F5-A3B677CFBE68}"/>
              </a:ext>
            </a:extLst>
          </p:cNvPr>
          <p:cNvCxnSpPr/>
          <p:nvPr/>
        </p:nvCxnSpPr>
        <p:spPr>
          <a:xfrm>
            <a:off x="205694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80E74F1-A2CF-45CA-A76B-FB2A2512A2ED}"/>
              </a:ext>
            </a:extLst>
          </p:cNvPr>
          <p:cNvCxnSpPr/>
          <p:nvPr/>
        </p:nvCxnSpPr>
        <p:spPr>
          <a:xfrm>
            <a:off x="20975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ED2674F-7408-4730-BBA5-9982DC351E15}"/>
              </a:ext>
            </a:extLst>
          </p:cNvPr>
          <p:cNvCxnSpPr/>
          <p:nvPr/>
        </p:nvCxnSpPr>
        <p:spPr>
          <a:xfrm>
            <a:off x="18508412" y="13241153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7B875857-8FE2-475E-BF69-A0D3A04B8AD1}"/>
              </a:ext>
            </a:extLst>
          </p:cNvPr>
          <p:cNvCxnSpPr/>
          <p:nvPr/>
        </p:nvCxnSpPr>
        <p:spPr>
          <a:xfrm>
            <a:off x="18943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883BBF47-D5A8-441B-AB58-2F310FD81835}"/>
              </a:ext>
            </a:extLst>
          </p:cNvPr>
          <p:cNvCxnSpPr/>
          <p:nvPr/>
        </p:nvCxnSpPr>
        <p:spPr>
          <a:xfrm>
            <a:off x="193502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4672204-5FFC-4C7D-9186-500CB63E95C6}"/>
              </a:ext>
            </a:extLst>
          </p:cNvPr>
          <p:cNvCxnSpPr/>
          <p:nvPr/>
        </p:nvCxnSpPr>
        <p:spPr>
          <a:xfrm>
            <a:off x="197566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B66A8D0-934F-4428-9BC1-F687F984BA7C}"/>
              </a:ext>
            </a:extLst>
          </p:cNvPr>
          <p:cNvCxnSpPr/>
          <p:nvPr/>
        </p:nvCxnSpPr>
        <p:spPr>
          <a:xfrm>
            <a:off x="201630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26510E37-B825-423A-B019-07D68ABD89AD}"/>
              </a:ext>
            </a:extLst>
          </p:cNvPr>
          <p:cNvCxnSpPr/>
          <p:nvPr/>
        </p:nvCxnSpPr>
        <p:spPr>
          <a:xfrm>
            <a:off x="205694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19DF99D-8FF1-4A63-A6FD-C1FC24157A6F}"/>
              </a:ext>
            </a:extLst>
          </p:cNvPr>
          <p:cNvCxnSpPr/>
          <p:nvPr/>
        </p:nvCxnSpPr>
        <p:spPr>
          <a:xfrm>
            <a:off x="20975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66028479-6CEC-4788-8930-19A88468ED4B}"/>
              </a:ext>
            </a:extLst>
          </p:cNvPr>
          <p:cNvCxnSpPr/>
          <p:nvPr/>
        </p:nvCxnSpPr>
        <p:spPr>
          <a:xfrm flipV="1">
            <a:off x="18508412" y="12714583"/>
            <a:ext cx="435428" cy="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72E94DA-821E-428B-9EDC-A388B920E76C}"/>
              </a:ext>
            </a:extLst>
          </p:cNvPr>
          <p:cNvCxnSpPr/>
          <p:nvPr/>
        </p:nvCxnSpPr>
        <p:spPr>
          <a:xfrm>
            <a:off x="189438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10EB4AB3-A1AF-444B-9F45-B1626B74C2BC}"/>
              </a:ext>
            </a:extLst>
          </p:cNvPr>
          <p:cNvCxnSpPr/>
          <p:nvPr/>
        </p:nvCxnSpPr>
        <p:spPr>
          <a:xfrm>
            <a:off x="193502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48F7CE9C-688E-4D9E-A2C6-396CF5DCD381}"/>
              </a:ext>
            </a:extLst>
          </p:cNvPr>
          <p:cNvCxnSpPr/>
          <p:nvPr/>
        </p:nvCxnSpPr>
        <p:spPr>
          <a:xfrm flipV="1">
            <a:off x="19756640" y="12196125"/>
            <a:ext cx="304800" cy="518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9903F143-C282-4EDB-A9CF-B5D3A44C5A20}"/>
              </a:ext>
            </a:extLst>
          </p:cNvPr>
          <p:cNvSpPr txBox="1"/>
          <p:nvPr/>
        </p:nvSpPr>
        <p:spPr>
          <a:xfrm>
            <a:off x="17942355" y="11937322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CEFCCF2-E4AE-48A7-ACB7-50FF4FF4CF09}"/>
              </a:ext>
            </a:extLst>
          </p:cNvPr>
          <p:cNvSpPr txBox="1"/>
          <p:nvPr/>
        </p:nvSpPr>
        <p:spPr>
          <a:xfrm>
            <a:off x="17949612" y="12489447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BD4E281-5F3A-4C2A-9B41-FD4F37E8D542}"/>
              </a:ext>
            </a:extLst>
          </p:cNvPr>
          <p:cNvSpPr txBox="1"/>
          <p:nvPr/>
        </p:nvSpPr>
        <p:spPr>
          <a:xfrm>
            <a:off x="17942354" y="13006695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3FBEF1B-B864-4BFD-9AD3-712071BAB204}"/>
              </a:ext>
            </a:extLst>
          </p:cNvPr>
          <p:cNvSpPr txBox="1"/>
          <p:nvPr/>
        </p:nvSpPr>
        <p:spPr>
          <a:xfrm>
            <a:off x="21541898" y="11397393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3F2DEBD-01F7-4B3B-9A56-C9BEE66465EB}"/>
              </a:ext>
            </a:extLst>
          </p:cNvPr>
          <p:cNvSpPr txBox="1"/>
          <p:nvPr/>
        </p:nvSpPr>
        <p:spPr>
          <a:xfrm>
            <a:off x="21541896" y="12011459"/>
            <a:ext cx="206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8EA30E0-FAF8-4169-B4C6-BEA5741FDDDD}"/>
              </a:ext>
            </a:extLst>
          </p:cNvPr>
          <p:cNvSpPr txBox="1"/>
          <p:nvPr/>
        </p:nvSpPr>
        <p:spPr>
          <a:xfrm>
            <a:off x="21541896" y="13006695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6344032" y="9860527"/>
            <a:ext cx="15736168" cy="1131966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1161" y="3733800"/>
            <a:ext cx="2941839" cy="1363665"/>
          </a:xfrm>
          <a:prstGeom prst="rect">
            <a:avLst/>
          </a:prstGeom>
          <a:ln w="12700">
            <a:solidFill>
              <a:schemeClr val="bg2"/>
            </a:solidFill>
          </a:ln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400" y="3733800"/>
            <a:ext cx="2987040" cy="1371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234373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450800" y="6248400"/>
                <a:ext cx="5486400" cy="3139321"/>
              </a:xfrm>
              <a:prstGeom prst="rect">
                <a:avLst/>
              </a:prstGeom>
              <a:solidFill>
                <a:schemeClr val="bg2">
                  <a:alpha val="13000"/>
                </a:schemeClr>
              </a:solidFill>
              <a:ln w="12700">
                <a:solidFill>
                  <a:schemeClr val="bg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endParaRPr lang="en-US" u="sng" dirty="0">
                  <a:solidFill>
                    <a:schemeClr val="bg1"/>
                  </a:solidFill>
                </a:endParaRPr>
              </a:p>
              <a:p>
                <a:pPr lvl="1"/>
                <a:r>
                  <a:rPr lang="en-US" u="sng" dirty="0">
                    <a:solidFill>
                      <a:schemeClr val="bg1"/>
                    </a:solidFill>
                  </a:rPr>
                  <a:t>Notation</a:t>
                </a:r>
              </a:p>
              <a:p>
                <a:pPr lvl="1"/>
                <a:endParaRPr lang="en-US" dirty="0">
                  <a:solidFill>
                    <a:schemeClr val="bg1"/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E = Energy needed to perform computation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t = Time to perform computation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M = Number of processors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= Energy per gate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T = Temperature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k = Boltzmann constant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0800" y="6248400"/>
                <a:ext cx="5486400" cy="313932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12700">
                <a:solidFill>
                  <a:schemeClr val="bg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A3BD0-04F7-49C5-BE3E-AE3C6EDA47EC}"/>
</file>

<file path=customXml/itemProps2.xml><?xml version="1.0" encoding="utf-8"?>
<ds:datastoreItem xmlns:ds="http://schemas.openxmlformats.org/officeDocument/2006/customXml" ds:itemID="{2A3083CB-866F-4D34-8E42-A2C8DD854A53}"/>
</file>

<file path=customXml/itemProps3.xml><?xml version="1.0" encoding="utf-8"?>
<ds:datastoreItem xmlns:ds="http://schemas.openxmlformats.org/officeDocument/2006/customXml" ds:itemID="{2A7824FD-2C4E-46BA-A370-214D84D0DB5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9309</TotalTime>
  <Words>526</Words>
  <Application>Microsoft Office PowerPoint</Application>
  <PresentationFormat>Custom</PresentationFormat>
  <Paragraphs>111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1_Custom Design</vt:lpstr>
      <vt:lpstr>PowerPoint Presentation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 Brewer</dc:creator>
  <cp:lastModifiedBy>Perlner, Ray (Fed)</cp:lastModifiedBy>
  <cp:revision>94</cp:revision>
  <cp:lastPrinted>2010-01-04T15:15:32Z</cp:lastPrinted>
  <dcterms:created xsi:type="dcterms:W3CDTF">2011-07-20T15:01:20Z</dcterms:created>
  <dcterms:modified xsi:type="dcterms:W3CDTF">2018-01-03T18:48:55Z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