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20116800" cy="256032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1304925" indent="-8477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2611438" indent="-16970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3917950" indent="-25463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5224463" indent="-33956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64">
          <p15:clr>
            <a:srgbClr val="A4A3A4"/>
          </p15:clr>
        </p15:guide>
        <p15:guide id="2" pos="63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294F87"/>
    <a:srgbClr val="234373"/>
    <a:srgbClr val="2F5A99"/>
    <a:srgbClr val="1F3C65"/>
    <a:srgbClr val="3E1C70"/>
    <a:srgbClr val="3919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Objects="1">
      <p:cViewPr varScale="1">
        <p:scale>
          <a:sx n="31" d="100"/>
          <a:sy n="31" d="100"/>
        </p:scale>
        <p:origin x="3528" y="126"/>
      </p:cViewPr>
      <p:guideLst>
        <p:guide orient="horz" pos="8064"/>
        <p:guide pos="63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747C963-D6E5-4C9D-872F-B3FAB6ADDC76}" type="datetimeFigureOut">
              <a:rPr lang="en-US"/>
              <a:pPr>
                <a:defRPr/>
              </a:pPr>
              <a:t>12/5/2017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8FA121C-0F06-49BE-B6E8-38FB40CB9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65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1213" y="685800"/>
            <a:ext cx="269557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0AD0EA-64E7-43D0-87CE-92B3EA971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98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1pPr>
    <a:lvl2pPr marL="1304925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2pPr>
    <a:lvl3pPr marL="2611438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3pPr>
    <a:lvl4pPr marL="3917950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4pPr>
    <a:lvl5pPr marL="5224463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5pPr>
    <a:lvl6pPr marL="6531233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7837480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9143726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10449972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8760" y="7953596"/>
            <a:ext cx="17099280" cy="5488093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7520" y="14508480"/>
            <a:ext cx="14081760" cy="6543040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 algn="ctr">
              <a:buNone/>
              <a:defRPr/>
            </a:lvl1pPr>
            <a:lvl2pPr marL="1306246" indent="0" algn="ctr">
              <a:buNone/>
              <a:defRPr/>
            </a:lvl2pPr>
            <a:lvl3pPr marL="2612492" indent="0" algn="ctr">
              <a:buNone/>
              <a:defRPr/>
            </a:lvl3pPr>
            <a:lvl4pPr marL="3918738" indent="0" algn="ctr">
              <a:buNone/>
              <a:defRPr/>
            </a:lvl4pPr>
            <a:lvl5pPr marL="5224984" indent="0" algn="ctr">
              <a:buNone/>
              <a:defRPr/>
            </a:lvl5pPr>
            <a:lvl6pPr marL="6531233" indent="0" algn="ctr">
              <a:buNone/>
              <a:defRPr/>
            </a:lvl6pPr>
            <a:lvl7pPr marL="7837480" indent="0" algn="ctr">
              <a:buNone/>
              <a:defRPr/>
            </a:lvl7pPr>
            <a:lvl8pPr marL="9143726" indent="0" algn="ctr">
              <a:buNone/>
              <a:defRPr/>
            </a:lvl8pPr>
            <a:lvl9pPr marL="1044997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0" y="1025315"/>
            <a:ext cx="18105120" cy="42672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5974089"/>
            <a:ext cx="18105120" cy="16896929"/>
          </a:xfrm>
          <a:prstGeom prst="rect">
            <a:avLst/>
          </a:prstGeom>
        </p:spPr>
        <p:txBody>
          <a:bodyPr vert="eaVert" lIns="261250" tIns="130624" rIns="261250" bIns="13062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84680" y="1025325"/>
            <a:ext cx="4526280" cy="21845693"/>
          </a:xfrm>
          <a:prstGeom prst="rect">
            <a:avLst/>
          </a:prstGeom>
        </p:spPr>
        <p:txBody>
          <a:bodyPr vert="eaVert"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1025325"/>
            <a:ext cx="13243560" cy="21845693"/>
          </a:xfrm>
          <a:prstGeom prst="rect">
            <a:avLst/>
          </a:prstGeom>
        </p:spPr>
        <p:txBody>
          <a:bodyPr vert="eaVert" lIns="261250" tIns="130624" rIns="261250" bIns="13062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0" y="1025315"/>
            <a:ext cx="18105120" cy="42672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840" y="5974089"/>
            <a:ext cx="18105120" cy="16896929"/>
          </a:xfrm>
          <a:prstGeom prst="rect">
            <a:avLst/>
          </a:prstGeom>
        </p:spPr>
        <p:txBody>
          <a:bodyPr lIns="261250" tIns="130624" rIns="261250" bIns="13062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9089" y="16452436"/>
            <a:ext cx="17099280" cy="5085080"/>
          </a:xfrm>
          <a:prstGeom prst="rect">
            <a:avLst/>
          </a:prstGeom>
        </p:spPr>
        <p:txBody>
          <a:bodyPr lIns="261250" tIns="130624" rIns="261250" bIns="130624" anchor="t"/>
          <a:lstStyle>
            <a:lvl1pPr algn="l">
              <a:defRPr sz="11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9089" y="10851734"/>
            <a:ext cx="17099280" cy="5600698"/>
          </a:xfrm>
          <a:prstGeom prst="rect">
            <a:avLst/>
          </a:prstGeom>
        </p:spPr>
        <p:txBody>
          <a:bodyPr lIns="261250" tIns="130624" rIns="261250" bIns="130624" anchor="b"/>
          <a:lstStyle>
            <a:lvl1pPr marL="0" indent="0">
              <a:buNone/>
              <a:defRPr sz="5700"/>
            </a:lvl1pPr>
            <a:lvl2pPr marL="1306246" indent="0">
              <a:buNone/>
              <a:defRPr sz="5100"/>
            </a:lvl2pPr>
            <a:lvl3pPr marL="2612492" indent="0">
              <a:buNone/>
              <a:defRPr sz="4600"/>
            </a:lvl3pPr>
            <a:lvl4pPr marL="3918738" indent="0">
              <a:buNone/>
              <a:defRPr sz="4000"/>
            </a:lvl4pPr>
            <a:lvl5pPr marL="5224984" indent="0">
              <a:buNone/>
              <a:defRPr sz="4000"/>
            </a:lvl5pPr>
            <a:lvl6pPr marL="6531233" indent="0">
              <a:buNone/>
              <a:defRPr sz="4000"/>
            </a:lvl6pPr>
            <a:lvl7pPr marL="7837480" indent="0">
              <a:buNone/>
              <a:defRPr sz="4000"/>
            </a:lvl7pPr>
            <a:lvl8pPr marL="9143726" indent="0">
              <a:buNone/>
              <a:defRPr sz="4000"/>
            </a:lvl8pPr>
            <a:lvl9pPr marL="10449972" indent="0">
              <a:buNone/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0" y="1025315"/>
            <a:ext cx="18105120" cy="42672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5974089"/>
            <a:ext cx="8884920" cy="16896929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8000"/>
            </a:lvl1pPr>
            <a:lvl2pPr>
              <a:defRPr sz="6900"/>
            </a:lvl2pPr>
            <a:lvl3pPr>
              <a:defRPr sz="57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26040" y="5974089"/>
            <a:ext cx="8884920" cy="16896929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8000"/>
            </a:lvl1pPr>
            <a:lvl2pPr>
              <a:defRPr sz="6900"/>
            </a:lvl2pPr>
            <a:lvl3pPr>
              <a:defRPr sz="57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0" y="1025315"/>
            <a:ext cx="18105120" cy="4267200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2" y="5731088"/>
            <a:ext cx="8888414" cy="2388445"/>
          </a:xfrm>
          <a:prstGeom prst="rect">
            <a:avLst/>
          </a:prstGeom>
        </p:spPr>
        <p:txBody>
          <a:bodyPr lIns="261250" tIns="130624" rIns="261250" bIns="130624" anchor="b"/>
          <a:lstStyle>
            <a:lvl1pPr marL="0" indent="0">
              <a:buNone/>
              <a:defRPr sz="6900" b="1"/>
            </a:lvl1pPr>
            <a:lvl2pPr marL="1306246" indent="0">
              <a:buNone/>
              <a:defRPr sz="5700" b="1"/>
            </a:lvl2pPr>
            <a:lvl3pPr marL="2612492" indent="0">
              <a:buNone/>
              <a:defRPr sz="5100" b="1"/>
            </a:lvl3pPr>
            <a:lvl4pPr marL="3918738" indent="0">
              <a:buNone/>
              <a:defRPr sz="4600" b="1"/>
            </a:lvl4pPr>
            <a:lvl5pPr marL="5224984" indent="0">
              <a:buNone/>
              <a:defRPr sz="4600" b="1"/>
            </a:lvl5pPr>
            <a:lvl6pPr marL="6531233" indent="0">
              <a:buNone/>
              <a:defRPr sz="4600" b="1"/>
            </a:lvl6pPr>
            <a:lvl7pPr marL="7837480" indent="0">
              <a:buNone/>
              <a:defRPr sz="4600" b="1"/>
            </a:lvl7pPr>
            <a:lvl8pPr marL="9143726" indent="0">
              <a:buNone/>
              <a:defRPr sz="4600" b="1"/>
            </a:lvl8pPr>
            <a:lvl9pPr marL="10449972" indent="0">
              <a:buNone/>
              <a:defRPr sz="4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42" y="8119533"/>
            <a:ext cx="8888414" cy="14751475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6900"/>
            </a:lvl1pPr>
            <a:lvl2pPr>
              <a:defRPr sz="5700"/>
            </a:lvl2pPr>
            <a:lvl3pPr>
              <a:defRPr sz="51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19061" y="5731088"/>
            <a:ext cx="8891905" cy="2388445"/>
          </a:xfrm>
          <a:prstGeom prst="rect">
            <a:avLst/>
          </a:prstGeom>
        </p:spPr>
        <p:txBody>
          <a:bodyPr lIns="261250" tIns="130624" rIns="261250" bIns="130624" anchor="b"/>
          <a:lstStyle>
            <a:lvl1pPr marL="0" indent="0">
              <a:buNone/>
              <a:defRPr sz="6900" b="1"/>
            </a:lvl1pPr>
            <a:lvl2pPr marL="1306246" indent="0">
              <a:buNone/>
              <a:defRPr sz="5700" b="1"/>
            </a:lvl2pPr>
            <a:lvl3pPr marL="2612492" indent="0">
              <a:buNone/>
              <a:defRPr sz="5100" b="1"/>
            </a:lvl3pPr>
            <a:lvl4pPr marL="3918738" indent="0">
              <a:buNone/>
              <a:defRPr sz="4600" b="1"/>
            </a:lvl4pPr>
            <a:lvl5pPr marL="5224984" indent="0">
              <a:buNone/>
              <a:defRPr sz="4600" b="1"/>
            </a:lvl5pPr>
            <a:lvl6pPr marL="6531233" indent="0">
              <a:buNone/>
              <a:defRPr sz="4600" b="1"/>
            </a:lvl6pPr>
            <a:lvl7pPr marL="7837480" indent="0">
              <a:buNone/>
              <a:defRPr sz="4600" b="1"/>
            </a:lvl7pPr>
            <a:lvl8pPr marL="9143726" indent="0">
              <a:buNone/>
              <a:defRPr sz="4600" b="1"/>
            </a:lvl8pPr>
            <a:lvl9pPr marL="10449972" indent="0">
              <a:buNone/>
              <a:defRPr sz="4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19061" y="8119533"/>
            <a:ext cx="8891905" cy="14751475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6900"/>
            </a:lvl1pPr>
            <a:lvl2pPr>
              <a:defRPr sz="5700"/>
            </a:lvl2pPr>
            <a:lvl3pPr>
              <a:defRPr sz="51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0" y="1025315"/>
            <a:ext cx="18105120" cy="42672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5" y="1019387"/>
            <a:ext cx="6618289" cy="4338320"/>
          </a:xfrm>
          <a:prstGeom prst="rect">
            <a:avLst/>
          </a:prstGeom>
        </p:spPr>
        <p:txBody>
          <a:bodyPr lIns="261250" tIns="130624" rIns="261250" bIns="130624" anchor="b"/>
          <a:lstStyle>
            <a:lvl1pPr algn="l">
              <a:defRPr sz="5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65111" y="1019392"/>
            <a:ext cx="11245852" cy="21851622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9100"/>
            </a:lvl1pPr>
            <a:lvl2pPr>
              <a:defRPr sz="8000"/>
            </a:lvl2pPr>
            <a:lvl3pPr>
              <a:defRPr sz="69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5845" y="5357712"/>
            <a:ext cx="6618289" cy="17513302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>
              <a:buNone/>
              <a:defRPr sz="4000"/>
            </a:lvl1pPr>
            <a:lvl2pPr marL="1306246" indent="0">
              <a:buNone/>
              <a:defRPr sz="3400"/>
            </a:lvl2pPr>
            <a:lvl3pPr marL="2612492" indent="0">
              <a:buNone/>
              <a:defRPr sz="2900"/>
            </a:lvl3pPr>
            <a:lvl4pPr marL="3918738" indent="0">
              <a:buNone/>
              <a:defRPr sz="2600"/>
            </a:lvl4pPr>
            <a:lvl5pPr marL="5224984" indent="0">
              <a:buNone/>
              <a:defRPr sz="2600"/>
            </a:lvl5pPr>
            <a:lvl6pPr marL="6531233" indent="0">
              <a:buNone/>
              <a:defRPr sz="2600"/>
            </a:lvl6pPr>
            <a:lvl7pPr marL="7837480" indent="0">
              <a:buNone/>
              <a:defRPr sz="2600"/>
            </a:lvl7pPr>
            <a:lvl8pPr marL="9143726" indent="0">
              <a:buNone/>
              <a:defRPr sz="2600"/>
            </a:lvl8pPr>
            <a:lvl9pPr marL="10449972" indent="0">
              <a:buNone/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3034" y="17922244"/>
            <a:ext cx="12070080" cy="2115822"/>
          </a:xfrm>
          <a:prstGeom prst="rect">
            <a:avLst/>
          </a:prstGeom>
        </p:spPr>
        <p:txBody>
          <a:bodyPr lIns="261250" tIns="130624" rIns="261250" bIns="130624" anchor="b"/>
          <a:lstStyle>
            <a:lvl1pPr algn="l">
              <a:defRPr sz="5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43034" y="2287693"/>
            <a:ext cx="12070080" cy="15361920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>
              <a:buNone/>
              <a:defRPr sz="9100"/>
            </a:lvl1pPr>
            <a:lvl2pPr marL="1306246" indent="0">
              <a:buNone/>
              <a:defRPr sz="8000"/>
            </a:lvl2pPr>
            <a:lvl3pPr marL="2612492" indent="0">
              <a:buNone/>
              <a:defRPr sz="6900"/>
            </a:lvl3pPr>
            <a:lvl4pPr marL="3918738" indent="0">
              <a:buNone/>
              <a:defRPr sz="5700"/>
            </a:lvl4pPr>
            <a:lvl5pPr marL="5224984" indent="0">
              <a:buNone/>
              <a:defRPr sz="5700"/>
            </a:lvl5pPr>
            <a:lvl6pPr marL="6531233" indent="0">
              <a:buNone/>
              <a:defRPr sz="5700"/>
            </a:lvl6pPr>
            <a:lvl7pPr marL="7837480" indent="0">
              <a:buNone/>
              <a:defRPr sz="5700"/>
            </a:lvl7pPr>
            <a:lvl8pPr marL="9143726" indent="0">
              <a:buNone/>
              <a:defRPr sz="5700"/>
            </a:lvl8pPr>
            <a:lvl9pPr marL="10449972" indent="0">
              <a:buNone/>
              <a:defRPr sz="57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43034" y="20038066"/>
            <a:ext cx="12070080" cy="3004818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>
              <a:buNone/>
              <a:defRPr sz="4000"/>
            </a:lvl1pPr>
            <a:lvl2pPr marL="1306246" indent="0">
              <a:buNone/>
              <a:defRPr sz="3400"/>
            </a:lvl2pPr>
            <a:lvl3pPr marL="2612492" indent="0">
              <a:buNone/>
              <a:defRPr sz="2900"/>
            </a:lvl3pPr>
            <a:lvl4pPr marL="3918738" indent="0">
              <a:buNone/>
              <a:defRPr sz="2600"/>
            </a:lvl4pPr>
            <a:lvl5pPr marL="5224984" indent="0">
              <a:buNone/>
              <a:defRPr sz="2600"/>
            </a:lvl5pPr>
            <a:lvl6pPr marL="6531233" indent="0">
              <a:buNone/>
              <a:defRPr sz="2600"/>
            </a:lvl6pPr>
            <a:lvl7pPr marL="7837480" indent="0">
              <a:buNone/>
              <a:defRPr sz="2600"/>
            </a:lvl7pPr>
            <a:lvl8pPr marL="9143726" indent="0">
              <a:buNone/>
              <a:defRPr sz="2600"/>
            </a:lvl8pPr>
            <a:lvl9pPr marL="10449972" indent="0">
              <a:buNone/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nistident_flright_300ppi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5849600" y="23507700"/>
            <a:ext cx="37338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5" descr="ITLLogo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457200" y="23782338"/>
            <a:ext cx="4038600" cy="113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Line 6"/>
          <p:cNvSpPr>
            <a:spLocks noChangeShapeType="1"/>
          </p:cNvSpPr>
          <p:nvPr userDrawn="1"/>
        </p:nvSpPr>
        <p:spPr bwMode="auto">
          <a:xfrm>
            <a:off x="1828800" y="21640800"/>
            <a:ext cx="1676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2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2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2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2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2600">
          <a:solidFill>
            <a:schemeClr val="tx2"/>
          </a:solidFill>
          <a:latin typeface="Arial" charset="0"/>
        </a:defRPr>
      </a:lvl5pPr>
      <a:lvl6pPr marL="1306246" algn="ctr" rtl="0" fontAlgn="base">
        <a:spcBef>
          <a:spcPct val="0"/>
        </a:spcBef>
        <a:spcAft>
          <a:spcPct val="0"/>
        </a:spcAft>
        <a:defRPr sz="12600">
          <a:solidFill>
            <a:schemeClr val="tx2"/>
          </a:solidFill>
          <a:latin typeface="Arial" charset="0"/>
        </a:defRPr>
      </a:lvl6pPr>
      <a:lvl7pPr marL="2612492" algn="ctr" rtl="0" fontAlgn="base">
        <a:spcBef>
          <a:spcPct val="0"/>
        </a:spcBef>
        <a:spcAft>
          <a:spcPct val="0"/>
        </a:spcAft>
        <a:defRPr sz="12600">
          <a:solidFill>
            <a:schemeClr val="tx2"/>
          </a:solidFill>
          <a:latin typeface="Arial" charset="0"/>
        </a:defRPr>
      </a:lvl7pPr>
      <a:lvl8pPr marL="3918738" algn="ctr" rtl="0" fontAlgn="base">
        <a:spcBef>
          <a:spcPct val="0"/>
        </a:spcBef>
        <a:spcAft>
          <a:spcPct val="0"/>
        </a:spcAft>
        <a:defRPr sz="12600">
          <a:solidFill>
            <a:schemeClr val="tx2"/>
          </a:solidFill>
          <a:latin typeface="Arial" charset="0"/>
        </a:defRPr>
      </a:lvl8pPr>
      <a:lvl9pPr marL="5224984" algn="ctr" rtl="0" fontAlgn="base">
        <a:spcBef>
          <a:spcPct val="0"/>
        </a:spcBef>
        <a:spcAft>
          <a:spcPct val="0"/>
        </a:spcAft>
        <a:defRPr sz="12600">
          <a:solidFill>
            <a:schemeClr val="tx2"/>
          </a:solidFill>
          <a:latin typeface="Arial" charset="0"/>
        </a:defRPr>
      </a:lvl9pPr>
    </p:titleStyle>
    <p:bodyStyle>
      <a:lvl1pPr marL="979488" indent="-979488" algn="l" rtl="0" eaLnBrk="0" fontAlgn="base" hangingPunct="0">
        <a:spcBef>
          <a:spcPct val="20000"/>
        </a:spcBef>
        <a:spcAft>
          <a:spcPct val="0"/>
        </a:spcAft>
        <a:buChar char="•"/>
        <a:defRPr sz="9100">
          <a:solidFill>
            <a:schemeClr val="tx1"/>
          </a:solidFill>
          <a:latin typeface="+mn-lt"/>
          <a:ea typeface="+mn-ea"/>
          <a:cs typeface="+mn-cs"/>
        </a:defRPr>
      </a:lvl1pPr>
      <a:lvl2pPr marL="2122488" indent="-815975" algn="l" rtl="0" eaLnBrk="0" fontAlgn="base" hangingPunct="0">
        <a:spcBef>
          <a:spcPct val="20000"/>
        </a:spcBef>
        <a:spcAft>
          <a:spcPct val="0"/>
        </a:spcAft>
        <a:buChar char="–"/>
        <a:defRPr sz="8000">
          <a:solidFill>
            <a:schemeClr val="tx1"/>
          </a:solidFill>
          <a:latin typeface="+mn-lt"/>
        </a:defRPr>
      </a:lvl2pPr>
      <a:lvl3pPr marL="3265488" indent="-652463" algn="l" rtl="0" eaLnBrk="0" fontAlgn="base" hangingPunct="0">
        <a:spcBef>
          <a:spcPct val="20000"/>
        </a:spcBef>
        <a:spcAft>
          <a:spcPct val="0"/>
        </a:spcAft>
        <a:buChar char="•"/>
        <a:defRPr sz="6900">
          <a:solidFill>
            <a:schemeClr val="tx1"/>
          </a:solidFill>
          <a:latin typeface="+mn-lt"/>
        </a:defRPr>
      </a:lvl3pPr>
      <a:lvl4pPr marL="4570413" indent="-652463" algn="l" rtl="0" eaLnBrk="0" fontAlgn="base" hangingPunct="0">
        <a:spcBef>
          <a:spcPct val="20000"/>
        </a:spcBef>
        <a:spcAft>
          <a:spcPct val="0"/>
        </a:spcAft>
        <a:buChar char="–"/>
        <a:defRPr sz="5700">
          <a:solidFill>
            <a:schemeClr val="tx1"/>
          </a:solidFill>
          <a:latin typeface="+mn-lt"/>
        </a:defRPr>
      </a:lvl4pPr>
      <a:lvl5pPr marL="5876925" indent="-652463" algn="l" rtl="0" eaLnBrk="0" fontAlgn="base" hangingPunct="0">
        <a:spcBef>
          <a:spcPct val="20000"/>
        </a:spcBef>
        <a:spcAft>
          <a:spcPct val="0"/>
        </a:spcAft>
        <a:buChar char="»"/>
        <a:defRPr sz="5700">
          <a:solidFill>
            <a:schemeClr val="tx1"/>
          </a:solidFill>
          <a:latin typeface="+mn-lt"/>
        </a:defRPr>
      </a:lvl5pPr>
      <a:lvl6pPr marL="7184355" indent="-653124" algn="l" rtl="0" fontAlgn="base">
        <a:spcBef>
          <a:spcPct val="20000"/>
        </a:spcBef>
        <a:spcAft>
          <a:spcPct val="0"/>
        </a:spcAft>
        <a:buChar char="»"/>
        <a:defRPr sz="5700">
          <a:solidFill>
            <a:schemeClr val="tx1"/>
          </a:solidFill>
          <a:latin typeface="+mn-lt"/>
        </a:defRPr>
      </a:lvl6pPr>
      <a:lvl7pPr marL="8490604" indent="-653124" algn="l" rtl="0" fontAlgn="base">
        <a:spcBef>
          <a:spcPct val="20000"/>
        </a:spcBef>
        <a:spcAft>
          <a:spcPct val="0"/>
        </a:spcAft>
        <a:buChar char="»"/>
        <a:defRPr sz="5700">
          <a:solidFill>
            <a:schemeClr val="tx1"/>
          </a:solidFill>
          <a:latin typeface="+mn-lt"/>
        </a:defRPr>
      </a:lvl7pPr>
      <a:lvl8pPr marL="9796850" indent="-653124" algn="l" rtl="0" fontAlgn="base">
        <a:spcBef>
          <a:spcPct val="20000"/>
        </a:spcBef>
        <a:spcAft>
          <a:spcPct val="0"/>
        </a:spcAft>
        <a:buChar char="»"/>
        <a:defRPr sz="5700">
          <a:solidFill>
            <a:schemeClr val="tx1"/>
          </a:solidFill>
          <a:latin typeface="+mn-lt"/>
        </a:defRPr>
      </a:lvl8pPr>
      <a:lvl9pPr marL="11103096" indent="-653124" algn="l" rtl="0" fontAlgn="base">
        <a:spcBef>
          <a:spcPct val="20000"/>
        </a:spcBef>
        <a:spcAft>
          <a:spcPct val="0"/>
        </a:spcAft>
        <a:buChar char="»"/>
        <a:defRPr sz="5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2612492" rtl="0" eaLnBrk="1" latinLnBrk="0" hangingPunct="1"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306246" algn="l" defTabSz="2612492" rtl="0" eaLnBrk="1" latinLnBrk="0" hangingPunct="1">
        <a:defRPr sz="5100" kern="1200">
          <a:solidFill>
            <a:schemeClr val="tx1"/>
          </a:solidFill>
          <a:latin typeface="+mn-lt"/>
          <a:ea typeface="+mn-ea"/>
          <a:cs typeface="+mn-cs"/>
        </a:defRPr>
      </a:lvl2pPr>
      <a:lvl3pPr marL="2612492" algn="l" defTabSz="2612492" rtl="0" eaLnBrk="1" latinLnBrk="0" hangingPunct="1">
        <a:defRPr sz="5100" kern="1200">
          <a:solidFill>
            <a:schemeClr val="tx1"/>
          </a:solidFill>
          <a:latin typeface="+mn-lt"/>
          <a:ea typeface="+mn-ea"/>
          <a:cs typeface="+mn-cs"/>
        </a:defRPr>
      </a:lvl3pPr>
      <a:lvl4pPr marL="3918738" algn="l" defTabSz="2612492" rtl="0" eaLnBrk="1" latinLnBrk="0" hangingPunct="1">
        <a:defRPr sz="5100" kern="1200">
          <a:solidFill>
            <a:schemeClr val="tx1"/>
          </a:solidFill>
          <a:latin typeface="+mn-lt"/>
          <a:ea typeface="+mn-ea"/>
          <a:cs typeface="+mn-cs"/>
        </a:defRPr>
      </a:lvl4pPr>
      <a:lvl5pPr marL="5224984" algn="l" defTabSz="2612492" rtl="0" eaLnBrk="1" latinLnBrk="0" hangingPunct="1">
        <a:defRPr sz="5100" kern="1200">
          <a:solidFill>
            <a:schemeClr val="tx1"/>
          </a:solidFill>
          <a:latin typeface="+mn-lt"/>
          <a:ea typeface="+mn-ea"/>
          <a:cs typeface="+mn-cs"/>
        </a:defRPr>
      </a:lvl5pPr>
      <a:lvl6pPr marL="6531233" algn="l" defTabSz="2612492" rtl="0" eaLnBrk="1" latinLnBrk="0" hangingPunct="1">
        <a:defRPr sz="5100" kern="1200">
          <a:solidFill>
            <a:schemeClr val="tx1"/>
          </a:solidFill>
          <a:latin typeface="+mn-lt"/>
          <a:ea typeface="+mn-ea"/>
          <a:cs typeface="+mn-cs"/>
        </a:defRPr>
      </a:lvl6pPr>
      <a:lvl7pPr marL="7837480" algn="l" defTabSz="2612492" rtl="0" eaLnBrk="1" latinLnBrk="0" hangingPunct="1">
        <a:defRPr sz="5100" kern="1200">
          <a:solidFill>
            <a:schemeClr val="tx1"/>
          </a:solidFill>
          <a:latin typeface="+mn-lt"/>
          <a:ea typeface="+mn-ea"/>
          <a:cs typeface="+mn-cs"/>
        </a:defRPr>
      </a:lvl7pPr>
      <a:lvl8pPr marL="9143726" algn="l" defTabSz="2612492" rtl="0" eaLnBrk="1" latinLnBrk="0" hangingPunct="1">
        <a:defRPr sz="5100" kern="1200">
          <a:solidFill>
            <a:schemeClr val="tx1"/>
          </a:solidFill>
          <a:latin typeface="+mn-lt"/>
          <a:ea typeface="+mn-ea"/>
          <a:cs typeface="+mn-cs"/>
        </a:defRPr>
      </a:lvl8pPr>
      <a:lvl9pPr marL="10449972" algn="l" defTabSz="2612492" rtl="0" eaLnBrk="1" latinLnBrk="0" hangingPunct="1">
        <a:defRPr sz="5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5.png"/><Relationship Id="rId9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 txBox="1">
            <a:spLocks noChangeArrowheads="1"/>
          </p:cNvSpPr>
          <p:nvPr/>
        </p:nvSpPr>
        <p:spPr bwMode="auto">
          <a:xfrm>
            <a:off x="0" y="457200"/>
            <a:ext cx="20116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61250" tIns="130624" rIns="261250" bIns="130624"/>
          <a:lstStyle/>
          <a:p>
            <a:pPr algn="ctr"/>
            <a:r>
              <a:rPr lang="en-US" sz="10500" dirty="0">
                <a:solidFill>
                  <a:srgbClr val="2F5A99"/>
                </a:solidFill>
              </a:rPr>
              <a:t>Thermodynamic Analysis of Classical and Quantum Search</a:t>
            </a:r>
          </a:p>
        </p:txBody>
      </p:sp>
      <p:sp>
        <p:nvSpPr>
          <p:cNvPr id="15362" name="Line 10"/>
          <p:cNvSpPr>
            <a:spLocks noChangeShapeType="1"/>
          </p:cNvSpPr>
          <p:nvPr/>
        </p:nvSpPr>
        <p:spPr bwMode="auto">
          <a:xfrm>
            <a:off x="1295400" y="4038600"/>
            <a:ext cx="17526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3" name="Line 11"/>
          <p:cNvSpPr>
            <a:spLocks noChangeShapeType="1"/>
          </p:cNvSpPr>
          <p:nvPr/>
        </p:nvSpPr>
        <p:spPr bwMode="auto">
          <a:xfrm>
            <a:off x="1295400" y="23317200"/>
            <a:ext cx="17526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Text Box 18"/>
          <p:cNvSpPr txBox="1">
            <a:spLocks noChangeArrowheads="1"/>
          </p:cNvSpPr>
          <p:nvPr/>
        </p:nvSpPr>
        <p:spPr bwMode="auto">
          <a:xfrm>
            <a:off x="6096000" y="24139525"/>
            <a:ext cx="8305800" cy="1324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n-US" sz="4000" b="1" dirty="0">
                <a:solidFill>
                  <a:srgbClr val="2F5A99"/>
                </a:solidFill>
              </a:rPr>
              <a:t>Ray Perlner, Yi-Kai Liu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n-US" sz="4000" b="1" dirty="0">
                <a:solidFill>
                  <a:srgbClr val="2F5A99"/>
                </a:solidFill>
              </a:rPr>
              <a:t>https://arxiv.org/abs/1709.10510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7" name="Text Box 24"/>
              <p:cNvSpPr txBox="1">
                <a:spLocks noChangeArrowheads="1"/>
              </p:cNvSpPr>
              <p:nvPr/>
            </p:nvSpPr>
            <p:spPr bwMode="auto">
              <a:xfrm>
                <a:off x="990600" y="4427918"/>
                <a:ext cx="18288001" cy="7087966"/>
              </a:xfrm>
              <a:prstGeom prst="rect">
                <a:avLst/>
              </a:prstGeom>
              <a:noFill/>
              <a:ln w="762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75000"/>
                  </a:lnSpc>
                  <a:spcBef>
                    <a:spcPct val="50000"/>
                  </a:spcBef>
                  <a:spcAft>
                    <a:spcPts val="1300"/>
                  </a:spcAft>
                </a:pPr>
                <a:r>
                  <a:rPr lang="en-US" sz="5400" b="1" dirty="0">
                    <a:solidFill>
                      <a:srgbClr val="234373"/>
                    </a:solidFill>
                  </a:rPr>
                  <a:t>Brownian Computation</a:t>
                </a:r>
              </a:p>
              <a:p>
                <a:pPr marL="457200" indent="-457200">
                  <a:lnSpc>
                    <a:spcPct val="75000"/>
                  </a:lnSpc>
                  <a:spcBef>
                    <a:spcPts val="950"/>
                  </a:spcBef>
                  <a:spcAft>
                    <a:spcPts val="950"/>
                  </a:spcAft>
                  <a:buFont typeface="Arial" panose="020B0604020202020204" pitchFamily="34" charset="0"/>
                  <a:buChar char="•"/>
                </a:pPr>
                <a:r>
                  <a:rPr lang="en-US" sz="2600" dirty="0">
                    <a:solidFill>
                      <a:schemeClr val="bg1"/>
                    </a:solidFill>
                  </a:rPr>
                  <a:t>Current computation approaches are subject to “</a:t>
                </a:r>
                <a:r>
                  <a:rPr lang="en-US" sz="2600" dirty="0" err="1">
                    <a:solidFill>
                      <a:schemeClr val="bg1"/>
                    </a:solidFill>
                  </a:rPr>
                  <a:t>Landauer</a:t>
                </a:r>
                <a:r>
                  <a:rPr lang="en-US" sz="2600" dirty="0">
                    <a:solidFill>
                      <a:schemeClr val="bg1"/>
                    </a:solidFill>
                  </a:rPr>
                  <a:t> limit” </a:t>
                </a:r>
              </a:p>
              <a:p>
                <a:pPr marL="1762125" lvl="1" indent="-457200">
                  <a:lnSpc>
                    <a:spcPct val="75000"/>
                  </a:lnSpc>
                  <a:spcBef>
                    <a:spcPts val="950"/>
                  </a:spcBef>
                  <a:spcAft>
                    <a:spcPts val="950"/>
                  </a:spcAft>
                  <a:buFont typeface="Arial" panose="020B0604020202020204" pitchFamily="34" charset="0"/>
                  <a:buChar char="•"/>
                </a:pPr>
                <a:r>
                  <a:rPr lang="en-US" sz="2600" dirty="0">
                    <a:solidFill>
                      <a:schemeClr val="bg1"/>
                    </a:solidFill>
                  </a:rPr>
                  <a:t>Each irreversible gate must dissipate at least </a:t>
                </a:r>
                <a14:m>
                  <m:oMath xmlns:m="http://schemas.openxmlformats.org/officeDocument/2006/math">
                    <m:r>
                      <a:rPr lang="en-US" sz="26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𝑘𝑇</m:t>
                    </m:r>
                    <m:func>
                      <m:funcPr>
                        <m:ctrlPr>
                          <a:rPr lang="en-US" sz="26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60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sz="2600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2600" dirty="0">
                    <a:solidFill>
                      <a:schemeClr val="bg1"/>
                    </a:solidFill>
                  </a:rPr>
                  <a:t> energy</a:t>
                </a:r>
              </a:p>
              <a:p>
                <a:pPr marL="457200" indent="-457200">
                  <a:lnSpc>
                    <a:spcPct val="75000"/>
                  </a:lnSpc>
                  <a:spcBef>
                    <a:spcPts val="950"/>
                  </a:spcBef>
                  <a:spcAft>
                    <a:spcPts val="950"/>
                  </a:spcAft>
                  <a:buFont typeface="Arial" panose="020B0604020202020204" pitchFamily="34" charset="0"/>
                  <a:buChar char="•"/>
                </a:pPr>
                <a:r>
                  <a:rPr lang="en-US" sz="2600" dirty="0">
                    <a:solidFill>
                      <a:schemeClr val="bg1"/>
                    </a:solidFill>
                  </a:rPr>
                  <a:t>Proposed solution:</a:t>
                </a:r>
              </a:p>
              <a:p>
                <a:pPr marL="1762125" lvl="1" indent="-457200">
                  <a:lnSpc>
                    <a:spcPct val="75000"/>
                  </a:lnSpc>
                  <a:spcBef>
                    <a:spcPts val="950"/>
                  </a:spcBef>
                  <a:spcAft>
                    <a:spcPts val="950"/>
                  </a:spcAft>
                  <a:buFont typeface="Arial" panose="020B0604020202020204" pitchFamily="34" charset="0"/>
                  <a:buChar char="•"/>
                </a:pPr>
                <a:r>
                  <a:rPr lang="en-US" sz="2600" dirty="0">
                    <a:solidFill>
                      <a:schemeClr val="bg1"/>
                    </a:solidFill>
                  </a:rPr>
                  <a:t>Use reversible logic</a:t>
                </a:r>
              </a:p>
              <a:p>
                <a:pPr marL="1762125" lvl="1" indent="-457200">
                  <a:lnSpc>
                    <a:spcPct val="75000"/>
                  </a:lnSpc>
                  <a:spcBef>
                    <a:spcPts val="950"/>
                  </a:spcBef>
                  <a:spcAft>
                    <a:spcPts val="950"/>
                  </a:spcAft>
                  <a:buFont typeface="Arial" panose="020B0604020202020204" pitchFamily="34" charset="0"/>
                  <a:buChar char="•"/>
                </a:pPr>
                <a:r>
                  <a:rPr lang="en-US" sz="2600" dirty="0">
                    <a:solidFill>
                      <a:schemeClr val="bg1"/>
                    </a:solidFill>
                  </a:rPr>
                  <a:t>Thermal noise will drive computation forward and backward with equal probability</a:t>
                </a:r>
              </a:p>
              <a:p>
                <a:pPr marL="1762125" lvl="1" indent="-457200">
                  <a:lnSpc>
                    <a:spcPct val="75000"/>
                  </a:lnSpc>
                  <a:spcBef>
                    <a:spcPts val="950"/>
                  </a:spcBef>
                  <a:spcAft>
                    <a:spcPts val="950"/>
                  </a:spcAft>
                  <a:buFont typeface="Arial" panose="020B0604020202020204" pitchFamily="34" charset="0"/>
                  <a:buChar char="•"/>
                </a:pPr>
                <a:r>
                  <a:rPr lang="en-US" sz="2600" dirty="0">
                    <a:solidFill>
                      <a:schemeClr val="bg1"/>
                    </a:solidFill>
                  </a:rPr>
                  <a:t>Dissipating </a:t>
                </a:r>
                <a14:m>
                  <m:oMath xmlns:m="http://schemas.openxmlformats.org/officeDocument/2006/math">
                    <m:r>
                      <a:rPr lang="en-US" sz="2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sz="2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𝑘𝑇</m:t>
                    </m:r>
                  </m:oMath>
                </a14:m>
                <a:r>
                  <a:rPr lang="en-US" sz="2600" dirty="0">
                    <a:solidFill>
                      <a:schemeClr val="bg1"/>
                    </a:solidFill>
                  </a:rPr>
                  <a:t> per gate drives computation forward at a net rate proportional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num>
                      <m:den>
                        <m: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𝑘𝑇</m:t>
                        </m:r>
                      </m:den>
                    </m:f>
                  </m:oMath>
                </a14:m>
                <a:endParaRPr lang="en-US" sz="2600" dirty="0">
                  <a:solidFill>
                    <a:schemeClr val="bg1"/>
                  </a:solidFill>
                </a:endParaRPr>
              </a:p>
              <a:p>
                <a:pPr marL="457200" indent="-457200">
                  <a:lnSpc>
                    <a:spcPct val="75000"/>
                  </a:lnSpc>
                  <a:spcBef>
                    <a:spcPts val="950"/>
                  </a:spcBef>
                  <a:spcAft>
                    <a:spcPts val="950"/>
                  </a:spcAft>
                  <a:buFont typeface="Arial" panose="020B0604020202020204" pitchFamily="34" charset="0"/>
                  <a:buChar char="•"/>
                </a:pPr>
                <a:r>
                  <a:rPr lang="en-US" sz="2600" dirty="0">
                    <a:solidFill>
                      <a:schemeClr val="bg1"/>
                    </a:solidFill>
                  </a:rPr>
                  <a:t>Theoretically allows gains in operations per unit energy by massive parallelization  </a:t>
                </a:r>
              </a:p>
              <a:p>
                <a:pPr marL="457200" indent="-457200">
                  <a:lnSpc>
                    <a:spcPct val="75000"/>
                  </a:lnSpc>
                  <a:spcBef>
                    <a:spcPts val="950"/>
                  </a:spcBef>
                  <a:spcAft>
                    <a:spcPts val="950"/>
                  </a:spcAft>
                  <a:buFont typeface="Arial" panose="020B0604020202020204" pitchFamily="34" charset="0"/>
                  <a:buChar char="•"/>
                </a:pPr>
                <a:r>
                  <a:rPr lang="en-US" sz="2600" b="1" dirty="0">
                    <a:solidFill>
                      <a:schemeClr val="bg1"/>
                    </a:solidFill>
                  </a:rPr>
                  <a:t>This model shows classical algorithms for collision search are most likely cheaper than quantum algorithms</a:t>
                </a:r>
              </a:p>
              <a:p>
                <a:pPr marL="457200" indent="-457200">
                  <a:lnSpc>
                    <a:spcPct val="75000"/>
                  </a:lnSpc>
                  <a:spcBef>
                    <a:spcPts val="950"/>
                  </a:spcBef>
                  <a:spcAft>
                    <a:spcPts val="950"/>
                  </a:spcAft>
                  <a:buFont typeface="Arial" panose="020B0604020202020204" pitchFamily="34" charset="0"/>
                  <a:buChar char="•"/>
                </a:pPr>
                <a:r>
                  <a:rPr lang="en-US" sz="2600" b="1" dirty="0">
                    <a:solidFill>
                      <a:schemeClr val="bg1"/>
                    </a:solidFill>
                  </a:rPr>
                  <a:t>Classical </a:t>
                </a:r>
                <a:r>
                  <a:rPr lang="en-US" sz="2600" b="1" dirty="0" err="1">
                    <a:solidFill>
                      <a:schemeClr val="bg1"/>
                    </a:solidFill>
                  </a:rPr>
                  <a:t>preimage</a:t>
                </a:r>
                <a:r>
                  <a:rPr lang="en-US" sz="2600" b="1" dirty="0">
                    <a:solidFill>
                      <a:schemeClr val="bg1"/>
                    </a:solidFill>
                  </a:rPr>
                  <a:t> search may be surprisingly competitive with quantum search methods, given cheap memory </a:t>
                </a:r>
              </a:p>
              <a:p>
                <a:pPr marL="1762125" lvl="1" indent="-457200">
                  <a:lnSpc>
                    <a:spcPct val="75000"/>
                  </a:lnSpc>
                  <a:spcBef>
                    <a:spcPts val="950"/>
                  </a:spcBef>
                  <a:spcAft>
                    <a:spcPts val="950"/>
                  </a:spcAft>
                  <a:buFont typeface="Arial" panose="020B0604020202020204" pitchFamily="34" charset="0"/>
                  <a:buChar char="•"/>
                </a:pPr>
                <a:r>
                  <a:rPr lang="en-US" sz="2600" dirty="0">
                    <a:solidFill>
                      <a:schemeClr val="bg1"/>
                    </a:solidFill>
                  </a:rPr>
                  <a:t>Example below:</a:t>
                </a:r>
              </a:p>
              <a:p>
                <a:pPr>
                  <a:lnSpc>
                    <a:spcPct val="75000"/>
                  </a:lnSpc>
                  <a:spcBef>
                    <a:spcPct val="50000"/>
                  </a:spcBef>
                  <a:spcAft>
                    <a:spcPct val="50000"/>
                  </a:spcAft>
                </a:pPr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36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90600" y="4427918"/>
                <a:ext cx="18288001" cy="7087966"/>
              </a:xfrm>
              <a:prstGeom prst="rect">
                <a:avLst/>
              </a:prstGeom>
              <a:blipFill>
                <a:blip r:embed="rId2"/>
                <a:stretch>
                  <a:fillRect l="-533" t="-5245" r="-1033"/>
                </a:stretch>
              </a:blipFill>
              <a:ln w="762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381" name="Group 15380">
            <a:extLst>
              <a:ext uri="{FF2B5EF4-FFF2-40B4-BE49-F238E27FC236}">
                <a16:creationId xmlns:a16="http://schemas.microsoft.com/office/drawing/2014/main" id="{EB71AE6C-8D00-4E74-8740-7E90ABB05B1D}"/>
              </a:ext>
            </a:extLst>
          </p:cNvPr>
          <p:cNvGrpSpPr/>
          <p:nvPr/>
        </p:nvGrpSpPr>
        <p:grpSpPr>
          <a:xfrm>
            <a:off x="10744200" y="11290764"/>
            <a:ext cx="7768770" cy="11419829"/>
            <a:chOff x="1299030" y="5397897"/>
            <a:chExt cx="7768770" cy="11419829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364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299030" y="11290764"/>
                  <a:ext cx="7768770" cy="5526962"/>
                </a:xfrm>
                <a:prstGeom prst="rect">
                  <a:avLst/>
                </a:prstGeom>
                <a:noFill/>
                <a:ln w="76200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85000"/>
                    </a:lnSpc>
                    <a:spcBef>
                      <a:spcPct val="15000"/>
                    </a:spcBef>
                  </a:pPr>
                  <a:r>
                    <a:rPr lang="en-US" sz="2800" b="1" dirty="0">
                      <a:solidFill>
                        <a:schemeClr val="bg2"/>
                      </a:solidFill>
                    </a:rPr>
                    <a:t>Advantage:</a:t>
                  </a:r>
                </a:p>
                <a:p>
                  <a:pPr marL="1876425" lvl="1" indent="-571500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r>
                    <a:rPr lang="en-US" sz="2800" dirty="0">
                      <a:solidFill>
                        <a:schemeClr val="bg1"/>
                      </a:solidFill>
                    </a:rPr>
                    <a:t>Requires fewer steps</a:t>
                  </a:r>
                </a:p>
                <a:p>
                  <a:pPr>
                    <a:lnSpc>
                      <a:spcPct val="85000"/>
                    </a:lnSpc>
                    <a:spcBef>
                      <a:spcPct val="15000"/>
                    </a:spcBef>
                  </a:pPr>
                  <a:r>
                    <a:rPr lang="en-US" sz="2800" b="1" dirty="0">
                      <a:solidFill>
                        <a:schemeClr val="bg2"/>
                      </a:solidFill>
                    </a:rPr>
                    <a:t>Disadvantages:</a:t>
                  </a:r>
                </a:p>
                <a:p>
                  <a:pPr marL="1876425" lvl="1" indent="-571500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r>
                    <a:rPr lang="en-US" sz="2800" dirty="0">
                      <a:solidFill>
                        <a:schemeClr val="bg1"/>
                      </a:solidFill>
                    </a:rPr>
                    <a:t>Only runs on a quantum computer</a:t>
                  </a:r>
                </a:p>
                <a:p>
                  <a:pPr marL="1876425" lvl="1" indent="-571500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r>
                    <a:rPr lang="en-US" sz="2800" dirty="0">
                      <a:solidFill>
                        <a:schemeClr val="bg1"/>
                      </a:solidFill>
                    </a:rPr>
                    <a:t>Does not Parallelize well</a:t>
                  </a:r>
                </a:p>
                <a:p>
                  <a:pPr marL="3182938" lvl="2" indent="-571500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14:m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a14:m>
                  <a:r>
                    <a:rPr lang="en-US" sz="2800" dirty="0">
                      <a:solidFill>
                        <a:schemeClr val="bg1"/>
                      </a:solidFill>
                    </a:rPr>
                    <a:t> way parallelism reduces time by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rad>
                    </m:oMath>
                  </a14:m>
                  <a:r>
                    <a:rPr lang="en-US" sz="2800" dirty="0">
                      <a:solidFill>
                        <a:schemeClr val="bg1"/>
                      </a:solidFill>
                    </a:rPr>
                    <a:t>.</a:t>
                  </a:r>
                </a:p>
                <a:p>
                  <a:pPr marL="1876425" lvl="1" indent="-571500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endParaRPr lang="en-US" sz="2800" dirty="0">
                    <a:solidFill>
                      <a:schemeClr val="bg1"/>
                    </a:solidFill>
                  </a:endParaRPr>
                </a:p>
                <a:p>
                  <a:pPr marL="1876425" lvl="1" indent="-571500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endParaRPr lang="en-US" sz="2800" dirty="0">
                    <a:solidFill>
                      <a:schemeClr val="bg1"/>
                    </a:solidFill>
                  </a:endParaRPr>
                </a:p>
                <a:p>
                  <a:pPr lvl="1" indent="0">
                    <a:lnSpc>
                      <a:spcPct val="85000"/>
                    </a:lnSpc>
                    <a:spcBef>
                      <a:spcPct val="15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en-US" sz="28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en-US" sz="280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8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num>
                                      <m:den>
                                        <m:r>
                                          <a:rPr lang="en-US" sz="28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𝑀</m:t>
                                        </m:r>
                                      </m:den>
                                    </m:f>
                                  </m:e>
                                </m:rad>
                              </m:num>
                              <m:den>
                                <m:r>
                                  <a:rPr lang="en-US" sz="28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ad>
                              <m:radPr>
                                <m:degHide m:val="on"/>
                                <m:ctrlPr>
                                  <a:rPr lang="en-US" sz="28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f>
                                  <m:fPr>
                                    <m:ctrlPr>
                                      <a:rPr lang="en-US" sz="28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𝑁</m:t>
                                    </m:r>
                                  </m:num>
                                  <m:den>
                                    <m:r>
                                      <a:rPr lang="en-US" sz="2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𝑀</m:t>
                                    </m:r>
                                  </m:den>
                                </m:f>
                              </m:e>
                            </m:rad>
                          </m:e>
                        </m:d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schemeClr val="bg1"/>
                    </a:solidFill>
                  </a:endParaRPr>
                </a:p>
                <a:p>
                  <a:pPr lvl="1" indent="0">
                    <a:lnSpc>
                      <a:spcPct val="85000"/>
                    </a:lnSpc>
                    <a:spcBef>
                      <a:spcPct val="15000"/>
                    </a:spcBef>
                  </a:pPr>
                  <a:endParaRPr lang="en-US" sz="28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5364" name="Text 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99030" y="11290764"/>
                  <a:ext cx="7768770" cy="5526962"/>
                </a:xfrm>
                <a:prstGeom prst="rect">
                  <a:avLst/>
                </a:prstGeom>
                <a:blipFill>
                  <a:blip r:embed="rId3"/>
                  <a:stretch>
                    <a:fillRect l="-1648" t="-2428" r="-392"/>
                  </a:stretch>
                </a:blipFill>
                <a:ln w="762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5380" name="Group 15379">
              <a:extLst>
                <a:ext uri="{FF2B5EF4-FFF2-40B4-BE49-F238E27FC236}">
                  <a16:creationId xmlns:a16="http://schemas.microsoft.com/office/drawing/2014/main" id="{E157D909-48B2-4C54-AD83-682B21AB9591}"/>
                </a:ext>
              </a:extLst>
            </p:cNvPr>
            <p:cNvGrpSpPr/>
            <p:nvPr/>
          </p:nvGrpSpPr>
          <p:grpSpPr>
            <a:xfrm>
              <a:off x="1447800" y="5397897"/>
              <a:ext cx="7488009" cy="5757982"/>
              <a:chOff x="1905000" y="5367218"/>
              <a:chExt cx="7488009" cy="5757982"/>
            </a:xfrm>
          </p:grpSpPr>
          <p:grpSp>
            <p:nvGrpSpPr>
              <p:cNvPr id="15375" name="Group 15374">
                <a:extLst>
                  <a:ext uri="{FF2B5EF4-FFF2-40B4-BE49-F238E27FC236}">
                    <a16:creationId xmlns:a16="http://schemas.microsoft.com/office/drawing/2014/main" id="{8F4A06B1-68DE-47BC-80F3-D34C0A3C1E05}"/>
                  </a:ext>
                </a:extLst>
              </p:cNvPr>
              <p:cNvGrpSpPr/>
              <p:nvPr/>
            </p:nvGrpSpPr>
            <p:grpSpPr>
              <a:xfrm>
                <a:off x="1905000" y="5367218"/>
                <a:ext cx="7488009" cy="5757982"/>
                <a:chOff x="2019300" y="4708753"/>
                <a:chExt cx="6781800" cy="5270383"/>
              </a:xfrm>
            </p:grpSpPr>
            <p:cxnSp>
              <p:nvCxnSpPr>
                <p:cNvPr id="5" name="Straight Arrow Connector 4">
                  <a:extLst>
                    <a:ext uri="{FF2B5EF4-FFF2-40B4-BE49-F238E27FC236}">
                      <a16:creationId xmlns:a16="http://schemas.microsoft.com/office/drawing/2014/main" id="{E4DBAF6A-E019-4A00-85C5-01A1041A432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953000" y="5791200"/>
                  <a:ext cx="0" cy="4187936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Arrow Connector 6">
                  <a:extLst>
                    <a:ext uri="{FF2B5EF4-FFF2-40B4-BE49-F238E27FC236}">
                      <a16:creationId xmlns:a16="http://schemas.microsoft.com/office/drawing/2014/main" id="{203876A9-3E9C-4D62-9FD8-43B79606423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19400" y="7848600"/>
                  <a:ext cx="4343400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>
                  <a:extLst>
                    <a:ext uri="{FF2B5EF4-FFF2-40B4-BE49-F238E27FC236}">
                      <a16:creationId xmlns:a16="http://schemas.microsoft.com/office/drawing/2014/main" id="{BBB3E68C-DAF6-4BDB-AE9B-E781C91F9B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53000" y="7315200"/>
                  <a:ext cx="2095500" cy="53340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BEB41455-F3AE-4D98-B20F-B128C004C55B}"/>
                    </a:ext>
                  </a:extLst>
                </p:cNvPr>
                <p:cNvSpPr/>
                <p:nvPr/>
              </p:nvSpPr>
              <p:spPr>
                <a:xfrm>
                  <a:off x="2019300" y="4708753"/>
                  <a:ext cx="6781800" cy="5930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75000"/>
                    </a:lnSpc>
                    <a:spcBef>
                      <a:spcPct val="50000"/>
                    </a:spcBef>
                  </a:pPr>
                  <a:r>
                    <a:rPr lang="en-US" sz="1600" b="1" dirty="0">
                      <a:solidFill>
                        <a:srgbClr val="234373"/>
                      </a:solidFill>
                    </a:rPr>
                    <a:t> </a:t>
                  </a:r>
                  <a:r>
                    <a:rPr lang="en-US" sz="4800" b="1" u="sng" dirty="0">
                      <a:solidFill>
                        <a:srgbClr val="234373"/>
                      </a:solidFill>
                    </a:rPr>
                    <a:t>Grover’s Algorithm</a:t>
                  </a:r>
                </a:p>
              </p:txBody>
            </p:sp>
            <p:sp>
              <p:nvSpPr>
                <p:cNvPr id="15" name="Arc 14">
                  <a:extLst>
                    <a:ext uri="{FF2B5EF4-FFF2-40B4-BE49-F238E27FC236}">
                      <a16:creationId xmlns:a16="http://schemas.microsoft.com/office/drawing/2014/main" id="{535A0F19-EC50-4062-8A7B-DCC824EE3A2D}"/>
                    </a:ext>
                  </a:extLst>
                </p:cNvPr>
                <p:cNvSpPr/>
                <p:nvPr/>
              </p:nvSpPr>
              <p:spPr>
                <a:xfrm>
                  <a:off x="5715000" y="7639050"/>
                  <a:ext cx="114300" cy="457200"/>
                </a:xfrm>
                <a:prstGeom prst="arc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8" name="Rectangle 17">
                      <a:extLst>
                        <a:ext uri="{FF2B5EF4-FFF2-40B4-BE49-F238E27FC236}">
                          <a16:creationId xmlns:a16="http://schemas.microsoft.com/office/drawing/2014/main" id="{06F0D9C9-202D-4D99-910E-0DD809410C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10200" y="7533596"/>
                      <a:ext cx="1676400" cy="331757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sz="1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≈</m:t>
                            </m:r>
                            <m:r>
                              <a:rPr lang="en-US" sz="1400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1/</m:t>
                            </m:r>
                            <m:rad>
                              <m:radPr>
                                <m:degHide m:val="on"/>
                                <m:ctrlPr>
                                  <a:rPr lang="en-US" sz="1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</m:rad>
                          </m:oMath>
                        </m:oMathPara>
                      </a14:m>
                      <a:endParaRPr lang="en-US" sz="1400" dirty="0"/>
                    </a:p>
                  </p:txBody>
                </p:sp>
              </mc:Choice>
              <mc:Fallback xmlns="">
                <p:sp>
                  <p:nvSpPr>
                    <p:cNvPr id="18" name="Rectangle 17">
                      <a:extLst>
                        <a:ext uri="{FF2B5EF4-FFF2-40B4-BE49-F238E27FC236}">
                          <a16:creationId xmlns:a16="http://schemas.microsoft.com/office/drawing/2014/main" id="{06F0D9C9-202D-4D99-910E-0DD809410C82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410200" y="7533596"/>
                      <a:ext cx="1676400" cy="331757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9" name="Rectangle 18">
                      <a:extLst>
                        <a:ext uri="{FF2B5EF4-FFF2-40B4-BE49-F238E27FC236}">
                          <a16:creationId xmlns:a16="http://schemas.microsoft.com/office/drawing/2014/main" id="{5501E7AA-77BE-4CB4-9D0C-8CBA1109ED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19600" y="5351219"/>
                      <a:ext cx="1142999" cy="36933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d>
                              <m:dPr>
                                <m:begChr m:val=""/>
                                <m:endChr m:val="⟩"/>
                                <m:ctrlPr>
                                  <a:rPr lang="en-US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e>
                            </m:d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9" name="Rectangle 18">
                      <a:extLst>
                        <a:ext uri="{FF2B5EF4-FFF2-40B4-BE49-F238E27FC236}">
                          <a16:creationId xmlns:a16="http://schemas.microsoft.com/office/drawing/2014/main" id="{5501E7AA-77BE-4CB4-9D0C-8CBA1109ED78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419600" y="5351219"/>
                      <a:ext cx="1142999" cy="369332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 t="-109091" r="-30435" b="-16363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" name="Rectangle 19">
                      <a:extLst>
                        <a:ext uri="{FF2B5EF4-FFF2-40B4-BE49-F238E27FC236}">
                          <a16:creationId xmlns:a16="http://schemas.microsoft.com/office/drawing/2014/main" id="{8911D073-DBA0-4BA1-A793-8EB590380E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08671" y="6852511"/>
                      <a:ext cx="1535229" cy="784895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f>
                              <m:fPr>
                                <m:ctrlPr>
                                  <a:rPr lang="en-US" sz="16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16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</m:rad>
                              </m:den>
                            </m:f>
                            <m:nary>
                              <m:naryPr>
                                <m:chr m:val="∑"/>
                                <m:ctrlPr>
                                  <a:rPr lang="en-US" sz="16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  <m:e>
                                <m:d>
                                  <m:dPr>
                                    <m:begChr m:val=""/>
                                    <m:endChr m:val="⟩"/>
                                    <m:ctrlPr>
                                      <a:rPr lang="en-US" sz="16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r>
                                      <a:rPr lang="en-US" sz="16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nary>
                          </m:oMath>
                        </m:oMathPara>
                      </a14:m>
                      <a:endParaRPr lang="en-US" sz="1600" dirty="0"/>
                    </a:p>
                  </p:txBody>
                </p:sp>
              </mc:Choice>
              <mc:Fallback xmlns="">
                <p:sp>
                  <p:nvSpPr>
                    <p:cNvPr id="20" name="Rectangle 19">
                      <a:extLst>
                        <a:ext uri="{FF2B5EF4-FFF2-40B4-BE49-F238E27FC236}">
                          <a16:creationId xmlns:a16="http://schemas.microsoft.com/office/drawing/2014/main" id="{8911D073-DBA0-4BA1-A793-8EB590380EC3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808671" y="6852511"/>
                      <a:ext cx="1535229" cy="784895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5374" name="Rectangle 15373">
                      <a:extLst>
                        <a:ext uri="{FF2B5EF4-FFF2-40B4-BE49-F238E27FC236}">
                          <a16:creationId xmlns:a16="http://schemas.microsoft.com/office/drawing/2014/main" id="{EAFAD2BF-2E57-4A11-BCD2-874B9863E38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203360" y="5927795"/>
                      <a:ext cx="1511889" cy="42236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𝑂</m:t>
                            </m:r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</m:rad>
                              </m:e>
                            </m:d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steps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5374" name="Rectangle 15373">
                      <a:extLst>
                        <a:ext uri="{FF2B5EF4-FFF2-40B4-BE49-F238E27FC236}">
                          <a16:creationId xmlns:a16="http://schemas.microsoft.com/office/drawing/2014/main" id="{EAFAD2BF-2E57-4A11-BCD2-874B9863E38E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203360" y="5927795"/>
                      <a:ext cx="1511889" cy="422360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21" name="Arc 20">
                  <a:extLst>
                    <a:ext uri="{FF2B5EF4-FFF2-40B4-BE49-F238E27FC236}">
                      <a16:creationId xmlns:a16="http://schemas.microsoft.com/office/drawing/2014/main" id="{74D09EA1-7E1F-4372-8A1A-EA9ABE7792A4}"/>
                    </a:ext>
                  </a:extLst>
                </p:cNvPr>
                <p:cNvSpPr/>
                <p:nvPr/>
              </p:nvSpPr>
              <p:spPr>
                <a:xfrm>
                  <a:off x="2714624" y="5791200"/>
                  <a:ext cx="4371975" cy="4143547"/>
                </a:xfrm>
                <a:prstGeom prst="arc">
                  <a:avLst>
                    <a:gd name="adj1" fmla="val 16306014"/>
                    <a:gd name="adj2" fmla="val 20693027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highlight>
                      <a:srgbClr val="000000"/>
                    </a:highlight>
                  </a:endParaRPr>
                </a:p>
              </p:txBody>
            </p:sp>
          </p:grpSp>
          <p:cxnSp>
            <p:nvCxnSpPr>
              <p:cNvPr id="15371" name="Straight Arrow Connector 15370">
                <a:extLst>
                  <a:ext uri="{FF2B5EF4-FFF2-40B4-BE49-F238E27FC236}">
                    <a16:creationId xmlns:a16="http://schemas.microsoft.com/office/drawing/2014/main" id="{FC763184-8F2E-4B5C-BB72-E7DFD092698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156145" y="6536715"/>
                <a:ext cx="177855" cy="28083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19"/>
              <p:cNvSpPr txBox="1">
                <a:spLocks noChangeArrowheads="1"/>
              </p:cNvSpPr>
              <p:nvPr/>
            </p:nvSpPr>
            <p:spPr bwMode="auto">
              <a:xfrm>
                <a:off x="990600" y="11049000"/>
                <a:ext cx="9601200" cy="12672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20000"/>
                  </a:spcBef>
                  <a:spcAft>
                    <a:spcPts val="1804"/>
                  </a:spcAft>
                </a:pPr>
                <a:r>
                  <a:rPr lang="en-US" sz="4800" b="1" u="sng" dirty="0">
                    <a:solidFill>
                      <a:srgbClr val="234373"/>
                    </a:solidFill>
                    <a:cs typeface="Arial" charset="0"/>
                  </a:rPr>
                  <a:t>Classical Search</a:t>
                </a:r>
                <a:endParaRPr lang="en-US" sz="2800" b="1" u="sng" dirty="0">
                  <a:solidFill>
                    <a:srgbClr val="234373"/>
                  </a:solidFill>
                  <a:cs typeface="Arial" charset="0"/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r>
                  <a:rPr lang="en-US" sz="2800" b="1" dirty="0">
                    <a:solidFill>
                      <a:schemeClr val="bg2"/>
                    </a:solidFill>
                  </a:rPr>
                  <a:t>Powered:</a:t>
                </a:r>
              </a:p>
              <a:p>
                <a:pPr marL="1876425" lvl="1" indent="-571500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chemeClr val="bg1"/>
                    </a:solidFill>
                  </a:rPr>
                  <a:t>Try keys in a fixed sequence.</a:t>
                </a:r>
              </a:p>
              <a:p>
                <a:pPr marL="1876425" lvl="1" indent="-571500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chemeClr val="bg1"/>
                    </a:solidFill>
                  </a:rPr>
                  <a:t>Power consumption dominated by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endParaRPr lang="en-US" sz="2800" dirty="0">
                  <a:solidFill>
                    <a:schemeClr val="bg1"/>
                  </a:solidFill>
                </a:endParaRPr>
              </a:p>
              <a:p>
                <a:pPr marL="1876425" lvl="1" indent="-571500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chemeClr val="bg1"/>
                    </a:solidFill>
                  </a:rPr>
                  <a:t>More Parallelization (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) = Less Energy (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)</a:t>
                </a: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800" b="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d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8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r>
                  <a:rPr lang="en-US" sz="2800" b="1" dirty="0">
                    <a:solidFill>
                      <a:schemeClr val="bg2"/>
                    </a:solidFill>
                  </a:rPr>
                  <a:t>Unpowered:</a:t>
                </a:r>
              </a:p>
              <a:p>
                <a:pPr marL="1876425" lvl="1" indent="-571500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chemeClr val="bg1"/>
                    </a:solidFill>
                  </a:rPr>
                  <a:t>Let thermal noise pick random keys:</a:t>
                </a: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8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8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8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8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8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800" dirty="0">
                  <a:solidFill>
                    <a:schemeClr val="bg1"/>
                  </a:solidFill>
                </a:endParaRPr>
              </a:p>
              <a:p>
                <a:pPr marL="1762125" lvl="1" indent="-457200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chemeClr val="bg1"/>
                    </a:solidFill>
                  </a:rPr>
                  <a:t>Energy consumption only at start and finish.</a:t>
                </a:r>
              </a:p>
              <a:p>
                <a:pPr marL="1762125" lvl="1" indent="-457200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chemeClr val="bg1"/>
                    </a:solidFill>
                  </a:rPr>
                  <a:t>Power consumption dominated by initialization.</a:t>
                </a:r>
              </a:p>
              <a:p>
                <a:pPr marL="1762125" lvl="1" indent="-457200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chemeClr val="bg1"/>
                    </a:solidFill>
                  </a:rPr>
                  <a:t>Higher temperature leads to more expensive initialization, faster computation.</a:t>
                </a:r>
              </a:p>
              <a:p>
                <a:pPr marL="3068638" lvl="2" indent="-457200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chemeClr val="bg1"/>
                    </a:solidFill>
                  </a:rPr>
                  <a:t>Practical limitations on temperature</a:t>
                </a: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8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8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8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800" dirty="0">
                  <a:solidFill>
                    <a:srgbClr val="234373"/>
                  </a:solidFill>
                  <a:cs typeface="Arial" charset="0"/>
                </a:endParaRPr>
              </a:p>
            </p:txBody>
          </p:sp>
        </mc:Choice>
        <mc:Fallback xmlns="">
          <p:sp>
            <p:nvSpPr>
              <p:cNvPr id="29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90600" y="11049000"/>
                <a:ext cx="9601200" cy="12672252"/>
              </a:xfrm>
              <a:prstGeom prst="rect">
                <a:avLst/>
              </a:prstGeom>
              <a:blipFill rotWithShape="0">
                <a:blip r:embed="rId9"/>
                <a:stretch>
                  <a:fillRect l="-2921" t="-115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29">
            <a:extLst>
              <a:ext uri="{FF2B5EF4-FFF2-40B4-BE49-F238E27FC236}">
                <a16:creationId xmlns:a16="http://schemas.microsoft.com/office/drawing/2014/main" id="{1C378ACA-7FAC-4B1E-B5B1-691F40DDB45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67200" y="15773400"/>
            <a:ext cx="3062515" cy="28479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xhibit">
      <a:dk1>
        <a:sysClr val="windowText" lastClr="000000"/>
      </a:dk1>
      <a:lt1>
        <a:sysClr val="window" lastClr="FFFFFF"/>
      </a:lt1>
      <a:dk2>
        <a:srgbClr val="1C3264"/>
      </a:dk2>
      <a:lt2>
        <a:srgbClr val="CCCCCC"/>
      </a:lt2>
      <a:accent1>
        <a:srgbClr val="3399FF"/>
      </a:accent1>
      <a:accent2>
        <a:srgbClr val="69FFFF"/>
      </a:accent2>
      <a:accent3>
        <a:srgbClr val="CCFF33"/>
      </a:accent3>
      <a:accent4>
        <a:srgbClr val="3333FF"/>
      </a:accent4>
      <a:accent5>
        <a:srgbClr val="9933FF"/>
      </a:accent5>
      <a:accent6>
        <a:srgbClr val="FF33FF"/>
      </a:accent6>
      <a:hlink>
        <a:srgbClr val="6699FF"/>
      </a:hlink>
      <a:folHlink>
        <a:srgbClr val="9999CC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2" ma:contentTypeDescription="Create a new document." ma:contentTypeScope="" ma:versionID="9f5aacd843d812e22d386f32e7c7e64f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e474de1bb80a25509b77765fdfc6e9f6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D600B9A-D865-422E-A9C9-DB0783CF48E8}"/>
</file>

<file path=customXml/itemProps2.xml><?xml version="1.0" encoding="utf-8"?>
<ds:datastoreItem xmlns:ds="http://schemas.openxmlformats.org/officeDocument/2006/customXml" ds:itemID="{ED648C46-644E-4E82-9C8C-93B13721931D}"/>
</file>

<file path=customXml/itemProps3.xml><?xml version="1.0" encoding="utf-8"?>
<ds:datastoreItem xmlns:ds="http://schemas.openxmlformats.org/officeDocument/2006/customXml" ds:itemID="{77901AFB-F191-42B8-83DE-CD31F4191B0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7767</TotalTime>
  <Words>249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Cambria Math</vt:lpstr>
      <vt:lpstr>1_Custom Design</vt:lpstr>
      <vt:lpstr>PowerPoint Presentation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Tanya Brewer</dc:creator>
  <cp:lastModifiedBy>Perlner, Ray (Fed)</cp:lastModifiedBy>
  <cp:revision>63</cp:revision>
  <cp:lastPrinted>2010-01-04T15:15:32Z</cp:lastPrinted>
  <dcterms:created xsi:type="dcterms:W3CDTF">2011-07-20T15:01:20Z</dcterms:created>
  <dcterms:modified xsi:type="dcterms:W3CDTF">2017-12-05T21:33:47Z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