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373"/>
    <a:srgbClr val="FF0000"/>
    <a:srgbClr val="294F87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1632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4400" b="1" dirty="0">
                    <a:solidFill>
                      <a:srgbClr val="234373"/>
                    </a:solidFill>
                  </a:rPr>
                  <a:t>How Much Energy is Required for Computation?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Solution: Brownian Reversible Computation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</a:t>
                </a:r>
              </a:p>
              <a:p>
                <a:pPr marL="1118432" lvl="1" indent="0">
                  <a:spcBef>
                    <a:spcPts val="250"/>
                  </a:spcBef>
                  <a:spcAft>
                    <a:spcPts val="400"/>
                  </a:spcAft>
                </a:pPr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blipFill rotWithShape="0">
                <a:blip r:embed="rId2"/>
                <a:stretch>
                  <a:fillRect l="-835" t="-4412" b="-368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8915400" y="9956189"/>
            <a:ext cx="7223486" cy="11398580"/>
            <a:chOff x="640400" y="4748299"/>
            <a:chExt cx="8427400" cy="13298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depth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i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374" t="-1684" r="-733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640400" y="4748299"/>
              <a:ext cx="8133338" cy="6407579"/>
              <a:chOff x="1097600" y="4717620"/>
              <a:chExt cx="8133338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1097600" y="4717620"/>
                <a:ext cx="8133338" cy="6407579"/>
                <a:chOff x="1288046" y="4114165"/>
                <a:chExt cx="7366267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1288046" y="4114165"/>
                  <a:ext cx="7366267" cy="202601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Quantum </a:t>
                  </a:r>
                  <a:r>
                    <a:rPr lang="en-US" sz="4114" b="1" u="sng" dirty="0" err="1">
                      <a:solidFill>
                        <a:srgbClr val="234373"/>
                      </a:solidFill>
                    </a:rPr>
                    <a:t>Preimage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 Search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guesses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guesses: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faster computation</a:t>
                </a: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blipFill rotWithShape="0">
                <a:blip r:embed="rId9"/>
                <a:stretch>
                  <a:fillRect l="-2741" t="-1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6699" y="14782800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0861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threads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process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processes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processes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0861307"/>
              </a:xfrm>
              <a:prstGeom prst="rect">
                <a:avLst/>
              </a:prstGeom>
              <a:blipFill rotWithShape="0">
                <a:blip r:embed="rId11"/>
                <a:stretch>
                  <a:fillRect l="-3364" t="-3143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120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processes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1200887"/>
              </a:xfrm>
              <a:prstGeom prst="rect">
                <a:avLst/>
              </a:prstGeom>
              <a:blipFill rotWithShape="0">
                <a:blip r:embed="rId12"/>
                <a:stretch>
                  <a:fillRect l="-2741" t="-10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5079140" y="3299698"/>
            <a:ext cx="16772460" cy="2339102"/>
          </a:xfrm>
          <a:prstGeom prst="rect">
            <a:avLst/>
          </a:prstGeom>
          <a:solidFill>
            <a:schemeClr val="bg2">
              <a:alpha val="34000"/>
            </a:schemeClr>
          </a:solidFill>
          <a:ln w="12700">
            <a:solidFill>
              <a:schemeClr val="bg2"/>
            </a:solidFill>
          </a:ln>
        </p:spPr>
        <p:txBody>
          <a:bodyPr wrap="square" tIns="91440" bIns="91440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</a:rPr>
              <a:t>Ray </a:t>
            </a:r>
            <a:r>
              <a:rPr lang="en-US" sz="4400" b="1" dirty="0" err="1">
                <a:solidFill>
                  <a:schemeClr val="bg1"/>
                </a:solidFill>
              </a:rPr>
              <a:t>Perlner</a:t>
            </a:r>
            <a:r>
              <a:rPr lang="en-US" sz="4400" b="1" dirty="0">
                <a:solidFill>
                  <a:schemeClr val="bg1"/>
                </a:solidFill>
              </a:rPr>
              <a:t>, Yi-Kai Liu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>
                <a:solidFill>
                  <a:schemeClr val="bg1"/>
                </a:solidFill>
              </a:rPr>
              <a:t>ray.perlner@nist.gov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yi-kai.liu@nist.gov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1161" y="3733800"/>
            <a:ext cx="2941839" cy="1363665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400" y="3733800"/>
            <a:ext cx="2987040" cy="1371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234373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solidFill>
                <a:schemeClr val="bg2">
                  <a:alpha val="13000"/>
                </a:schemeClr>
              </a:solidFill>
              <a:ln w="12700">
                <a:solidFill>
                  <a:schemeClr val="bg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endParaRPr lang="en-US" u="sng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u="sng" dirty="0">
                    <a:solidFill>
                      <a:schemeClr val="bg1"/>
                    </a:solidFill>
                  </a:rPr>
                  <a:t>Notation</a:t>
                </a:r>
              </a:p>
              <a:p>
                <a:pPr lvl="1"/>
                <a:endParaRPr lang="en-US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E = Energy needed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Time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M = Number of processors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= Energy per gate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Temperature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k = Boltzmann constant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12700"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E11ACDC-BA13-4BA8-8E14-5E6214D3F3F2}"/>
</file>

<file path=customXml/itemProps2.xml><?xml version="1.0" encoding="utf-8"?>
<ds:datastoreItem xmlns:ds="http://schemas.openxmlformats.org/officeDocument/2006/customXml" ds:itemID="{97F407BE-D9B6-498E-9592-3E6AC6131667}"/>
</file>

<file path=customXml/itemProps3.xml><?xml version="1.0" encoding="utf-8"?>
<ds:datastoreItem xmlns:ds="http://schemas.openxmlformats.org/officeDocument/2006/customXml" ds:itemID="{CD923965-FAE8-455D-B918-F72469408F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9294</TotalTime>
  <Words>526</Words>
  <Application>Microsoft Office PowerPoint</Application>
  <PresentationFormat>Custom</PresentationFormat>
  <Paragraphs>109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92</cp:revision>
  <cp:lastPrinted>2010-01-04T15:15:32Z</cp:lastPrinted>
  <dcterms:created xsi:type="dcterms:W3CDTF">2011-07-20T15:01:20Z</dcterms:created>
  <dcterms:modified xsi:type="dcterms:W3CDTF">2017-12-29T20:52:38Z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