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97" r:id="rId9"/>
    <p:sldId id="296" r:id="rId10"/>
    <p:sldId id="298" r:id="rId11"/>
    <p:sldId id="266" r:id="rId12"/>
    <p:sldId id="269" r:id="rId13"/>
    <p:sldId id="270" r:id="rId14"/>
    <p:sldId id="271" r:id="rId15"/>
    <p:sldId id="272" r:id="rId16"/>
    <p:sldId id="299" r:id="rId17"/>
    <p:sldId id="273" r:id="rId18"/>
    <p:sldId id="274" r:id="rId19"/>
    <p:sldId id="275" r:id="rId20"/>
    <p:sldId id="276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57" r:id="rId29"/>
    <p:sldId id="259" r:id="rId30"/>
    <p:sldId id="260" r:id="rId31"/>
    <p:sldId id="262" r:id="rId32"/>
    <p:sldId id="264" r:id="rId33"/>
    <p:sldId id="306" r:id="rId34"/>
    <p:sldId id="303" r:id="rId35"/>
    <p:sldId id="304" r:id="rId36"/>
    <p:sldId id="305" r:id="rId37"/>
    <p:sldId id="265" r:id="rId38"/>
    <p:sldId id="261" r:id="rId39"/>
    <p:sldId id="279" r:id="rId40"/>
    <p:sldId id="267" r:id="rId41"/>
    <p:sldId id="268" r:id="rId42"/>
    <p:sldId id="280" r:id="rId43"/>
    <p:sldId id="288" r:id="rId44"/>
    <p:sldId id="277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6AFD3-D6E8-4D4F-9651-C14B8F180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A1C9A4-63F9-4C1C-9F72-6F26EF97B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A8E61-8ADD-4FCF-9699-CC8EA2C24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6B72E-1E2B-4F52-86AF-ECFF0812F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B3499-95B3-450A-B76C-D37315E66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8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2C729-3E95-40ED-BF01-48ACD4AA9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9946BE-7DA1-4B53-9EC9-C6E2BD31B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72FF2-6552-48DA-8730-3D61984B4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51A83-BD01-4271-9A24-8FEEE494F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634EB-4299-4949-ABE4-CAA82B38F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7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02659B-3908-4F8D-B1DF-A5A0BED6A4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2B9911-AB2C-4ABD-8902-CA945B066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A272A-B6F3-4AE0-A089-C8A02C726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D99AE-7676-4CCD-AF94-55D312D8D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C96C8-9112-4D69-964A-12BF62A5C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78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5AC87-B781-411A-BC58-67CBD08BF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19DE8-9545-43B1-B383-905AADA9B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EEF66-88E6-4E30-9206-5D913266F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6883D-7025-4DBC-B92F-1A3235A2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B0CEC-2BFA-4A68-81C7-28F5732BA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97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9E5DC-B7A4-4198-9ACD-1C7CCBCCB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106E1-C458-45EC-A826-1E3CD8B58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8BFE0-9254-4D96-8E97-21396FC1E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7B5B7-353D-458B-B401-37A40C2BF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BC191-CF6C-4E34-A6CC-33C140E1F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9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02B60-D5FF-46CF-9A4E-7901D4073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8D15E-5A79-477B-B607-14104E2C16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5E233C-51DB-40EA-89C1-5892C890F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A60C5-454A-4E3B-AF70-66C5E53CB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66761B-5CE1-43DA-B486-2C6560E2F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09334-51C2-47E4-A2E8-B6F37A286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80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7678D-20A1-4DD2-9BC5-F54B59BD3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AF2DD-38E7-49F0-8B50-85AD24A25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22B51-FCBF-4634-A831-AEDB1E3D5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6E2AF-3BE5-4F79-A3BE-9608834F56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F22DC2-E568-42D1-91BD-EE59C577B5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453EEC-8F01-43C6-8D4F-37AE2E31F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6BAAD-AFF8-4A01-85A0-56D37B755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6B8397-F9B8-435D-A6BD-58CAF6C8E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23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51A66-6C30-4412-8954-00AF447E6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1D74BA-DF0C-4EE1-B7F9-8002FD05F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2B887-000E-492F-87D8-FCE8518E6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659B29-DF92-43AD-9E0D-6653045E5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94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481E1-70B5-4E81-B4BA-620ACB808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562EC8-607F-49ED-B512-BA3CEC186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57C00-8D64-4B46-A0A4-3DAC5F35D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59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9BE21-3960-4A75-B489-68697A1D9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1599C-9428-4562-BDF1-B9A21A83F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41B791-8332-45E3-8CB8-3B515E3A3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12FEB-5030-4797-98B2-7160C21AF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3ED61-F7A0-46AE-9E93-865835866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0C9C08-2C05-4068-86ED-3248750CF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73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55E90-5444-4149-AC7B-23DF6F167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92D670-B3DD-41A0-A083-EF1BF07612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4C5619-B731-4EC8-A513-A716251EE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CF9A04-D6BF-481E-835E-F0275A7B5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5559F-4012-4C1D-9F48-921076511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6CC5B-6C1F-4DAC-B2B9-1D5E44A4E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02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FC21E8-E4A0-44E7-98D7-277DF9B4E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B26D8-5E95-4A41-A2D0-5A30D5507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E09D0-EE21-40EE-BAF5-F0151B391A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CF347-BDA9-42B1-A1A4-72E18613010F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499BD-A919-427D-8190-CB42B21369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B0E8A-57A0-4B19-A228-88CD027386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2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heat2016.lip6.fr/HEAT_Paris_Damien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hyperlink" Target="https://wheat2016.lip6.fr/HEAT_Paris_Damien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s://wheat2016.lip6.fr/HEAT_Paris_Damien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https://wheat2016.lip6.fr/HEAT_Paris_Damien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s://wheat2016.lip6.fr/HEAT_Paris_Damien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eprint.iacr.org/2020/1308.pd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citeseerx.ist.psu.edu/viewdoc/download?doi=10.1.1.41.3484&amp;rep=rep1&amp;type=pdf" TargetMode="External"/><Relationship Id="rId3" Type="http://schemas.openxmlformats.org/officeDocument/2006/relationships/hyperlink" Target="https://eprint.iacr.org/2015/1092.pdf" TargetMode="External"/><Relationship Id="rId7" Type="http://schemas.openxmlformats.org/officeDocument/2006/relationships/hyperlink" Target="https://link.springer.com/chapter/10.1007/3-540-69053-0_5" TargetMode="External"/><Relationship Id="rId2" Type="http://schemas.openxmlformats.org/officeDocument/2006/relationships/hyperlink" Target="https://wheat2016.lip6.fr/HEAT_Paris_Damie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print.iacr.org/2013/839.pdf" TargetMode="External"/><Relationship Id="rId5" Type="http://schemas.openxmlformats.org/officeDocument/2006/relationships/hyperlink" Target="https://pdfs.semanticscholar.org/9253/08b01e1a3a9944774a817c63d84c887ee277.pdf" TargetMode="External"/><Relationship Id="rId4" Type="http://schemas.openxmlformats.org/officeDocument/2006/relationships/hyperlink" Target="https://eprint.iacr.org/2017/815.pdf" TargetMode="External"/><Relationship Id="rId9" Type="http://schemas.openxmlformats.org/officeDocument/2006/relationships/hyperlink" Target="https://iacr.org/archive/crypto2007/46220150/46220150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1A875-0C39-43C0-A037-4065B2F3BA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Lattice Cryptanalysis 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FF1C4-AFBC-4366-804F-40E8912967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Ray </a:t>
            </a:r>
            <a:r>
              <a:rPr lang="en-US" dirty="0" err="1"/>
              <a:t>Perlner</a:t>
            </a:r>
            <a:r>
              <a:rPr lang="en-US" dirty="0"/>
              <a:t>, Daniel Apon</a:t>
            </a:r>
          </a:p>
          <a:p>
            <a:endParaRPr lang="en-US" dirty="0"/>
          </a:p>
          <a:p>
            <a:r>
              <a:rPr lang="en-US" dirty="0"/>
              <a:t>NIST internal talk</a:t>
            </a:r>
          </a:p>
        </p:txBody>
      </p:sp>
    </p:spTree>
    <p:extLst>
      <p:ext uri="{BB962C8B-B14F-4D97-AF65-F5344CB8AC3E}">
        <p14:creationId xmlns:p14="http://schemas.microsoft.com/office/powerpoint/2010/main" val="2115127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92" y="773123"/>
            <a:ext cx="10503666" cy="556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08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4B953-9721-4580-B61B-70EE687D8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BKZ 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0FA5B1-F4A4-4CB1-86C0-9F4F146E87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SVP asks to find the shortest nonzero vector, in an arbitrary lattice</a:t>
                </a:r>
              </a:p>
              <a:p>
                <a:pPr lvl="1"/>
                <a:r>
                  <a:rPr lang="en-US" dirty="0"/>
                  <a:t>Algorithms for SVP (Sieving, Enumeration)</a:t>
                </a:r>
              </a:p>
              <a:p>
                <a:pPr lvl="1"/>
                <a:r>
                  <a:rPr lang="en-US" dirty="0"/>
                  <a:t>Not the topic of this presentation</a:t>
                </a:r>
              </a:p>
              <a:p>
                <a:r>
                  <a:rPr lang="en-US" dirty="0"/>
                  <a:t>In lattice crypto, best attacks come from solving</a:t>
                </a:r>
              </a:p>
              <a:p>
                <a:pPr lvl="1"/>
                <a:r>
                  <a:rPr lang="en-US" dirty="0">
                    <a:ea typeface="Cambria Math" panose="02040503050406030204" pitchFamily="18" charset="0"/>
                  </a:rPr>
                  <a:t>Unique SVP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uSVP</a:t>
                </a:r>
                <a:r>
                  <a:rPr lang="en-US" dirty="0"/>
                  <a:t>) </a:t>
                </a:r>
              </a:p>
              <a:p>
                <a:pPr lvl="2"/>
                <a:r>
                  <a:rPr lang="en-US" dirty="0"/>
                  <a:t>Find the shortest nonzero vector (length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In a lattice where the shortest nonzero vector is unusually short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&lt;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Approximate SVP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-SVP)</a:t>
                </a:r>
              </a:p>
              <a:p>
                <a:pPr lvl="2"/>
                <a:r>
                  <a:rPr lang="en-US" dirty="0"/>
                  <a:t>Find a short nonzero vector (length at most,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In an arbitrary lattice</a:t>
                </a:r>
              </a:p>
              <a:p>
                <a:r>
                  <a:rPr lang="en-US" dirty="0"/>
                  <a:t>Unique SVP and Approximate SVP are solved using BKZ</a:t>
                </a:r>
              </a:p>
              <a:p>
                <a:pPr lvl="1"/>
                <a:r>
                  <a:rPr lang="en-US" dirty="0"/>
                  <a:t>BKZ needs to Solve SVP on lower dimensional lattices (dimension aka Block Size,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 err="1"/>
                  <a:t>Polynomially</a:t>
                </a:r>
                <a:r>
                  <a:rPr lang="en-US" dirty="0"/>
                  <a:t> many times</a:t>
                </a:r>
              </a:p>
              <a:p>
                <a:pPr lvl="1"/>
                <a:r>
                  <a:rPr lang="en-US" dirty="0"/>
                  <a:t>We will call this subroutine an “SVP oracle” </a:t>
                </a:r>
              </a:p>
              <a:p>
                <a:r>
                  <a:rPr lang="en-US" u="sng" dirty="0"/>
                  <a:t>Aside</a:t>
                </a:r>
                <a:r>
                  <a:rPr lang="en-US" dirty="0"/>
                  <a:t>: </a:t>
                </a:r>
                <a:r>
                  <a:rPr lang="en-US" b="1" dirty="0"/>
                  <a:t>LLL</a:t>
                </a:r>
                <a:r>
                  <a:rPr lang="en-US" dirty="0"/>
                  <a:t>. Think of LLL as BKZ with block size 2. Run LLL, then run BKZ on the output.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0FA5B1-F4A4-4CB1-86C0-9F4F146E87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8238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B4DD6-EA55-4B38-9E17-2A323C43F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reasoning about BKZ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289F2-F384-4A8E-83D1-E1FE0CBBD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Lattice Determinant</a:t>
            </a:r>
          </a:p>
          <a:p>
            <a:r>
              <a:rPr lang="en-US" dirty="0" err="1"/>
              <a:t>Minkowski’s</a:t>
            </a:r>
            <a:r>
              <a:rPr lang="en-US" dirty="0"/>
              <a:t> theorem</a:t>
            </a:r>
          </a:p>
          <a:p>
            <a:r>
              <a:rPr lang="en-US" dirty="0"/>
              <a:t>Gaussian Heuristic</a:t>
            </a:r>
          </a:p>
          <a:p>
            <a:r>
              <a:rPr lang="en-US" dirty="0"/>
              <a:t>Gram-Schmidt Orthogonalization</a:t>
            </a:r>
          </a:p>
          <a:p>
            <a:r>
              <a:rPr lang="en-US" dirty="0"/>
              <a:t>QR factorization</a:t>
            </a:r>
          </a:p>
          <a:p>
            <a:r>
              <a:rPr lang="en-US" dirty="0"/>
              <a:t>Geometric Series Assumption</a:t>
            </a:r>
          </a:p>
        </p:txBody>
      </p:sp>
    </p:spTree>
    <p:extLst>
      <p:ext uri="{BB962C8B-B14F-4D97-AF65-F5344CB8AC3E}">
        <p14:creationId xmlns:p14="http://schemas.microsoft.com/office/powerpoint/2010/main" val="223765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6EEEBF-2A8A-44B2-8D06-CC2943A793E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Lattice Determinant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det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6EEEBF-2A8A-44B2-8D06-CC2943A793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3DDCD2-304A-4614-862F-F64695E63A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it says on the tin:</a:t>
                </a:r>
              </a:p>
              <a:p>
                <a:pPr lvl="1"/>
                <a:r>
                  <a:rPr lang="en-US" dirty="0"/>
                  <a:t>Write lattice basis vectors as row vectors</a:t>
                </a:r>
              </a:p>
              <a:p>
                <a:pPr lvl="1"/>
                <a:r>
                  <a:rPr lang="en-US" dirty="0"/>
                  <a:t>Stack them on top of one another making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square matrix</a:t>
                </a:r>
              </a:p>
              <a:p>
                <a:pPr lvl="1"/>
                <a:r>
                  <a:rPr lang="en-US" dirty="0"/>
                  <a:t>Take the determinant of said matrix</a:t>
                </a:r>
              </a:p>
              <a:p>
                <a:r>
                  <a:rPr lang="en-US" dirty="0"/>
                  <a:t>What it means</a:t>
                </a:r>
              </a:p>
              <a:p>
                <a:pPr lvl="1"/>
                <a:r>
                  <a:rPr lang="en-US" dirty="0"/>
                  <a:t>The volume of the unit cell of the lattice</a:t>
                </a:r>
              </a:p>
              <a:p>
                <a:pPr lvl="1"/>
                <a:r>
                  <a:rPr lang="en-US" dirty="0"/>
                  <a:t>i.e. the density of points in the lattice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det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Density of points in lattice does not depend on choice of basis</a:t>
                </a:r>
              </a:p>
              <a:p>
                <a:pPr lvl="2"/>
                <a:r>
                  <a:rPr lang="en-US" dirty="0"/>
                  <a:t>So neither does the lattice determinant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3DDCD2-304A-4614-862F-F64695E63A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6637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07A8430-68E3-49BC-8295-4FBBF15E317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Using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det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Bound/Estimate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07A8430-68E3-49BC-8295-4FBBF15E31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25539-7E6B-42F4-986C-C1A0C8C681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Minkowski’s theorem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Gaussian Heuristic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25539-7E6B-42F4-986C-C1A0C8C681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1062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058C7-7843-4135-B8AD-87FF6BCE5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 Schmidt Orthogonalization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DB7603-8862-4BB2-A6F0-7683F895B2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Start with a basis,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Create a set of orthogonal vectors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),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is the projection of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onto the space orthogonal to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i.e.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Etc.</a:t>
                </a:r>
              </a:p>
              <a:p>
                <a:r>
                  <a:rPr lang="en-US" dirty="0"/>
                  <a:t>|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| tends to decrease with increasing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projected onto an ever lower dimensional space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r>
                          <m:rPr>
                            <m:nor/>
                          </m:rPr>
                          <a:rPr lang="en-US" dirty="0" smtClean="0"/>
                          <m:t>|</m:t>
                        </m:r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dirty="0"/>
                          <m:t>|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det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is independent of basis,</a:t>
                </a:r>
              </a:p>
              <a:p>
                <a:pPr lvl="1"/>
                <a:r>
                  <a:rPr lang="en-US" dirty="0"/>
                  <a:t>Bases where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/>
                      <m:t>|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m:rPr>
                        <m:nor/>
                      </m:rPr>
                      <a:rPr lang="en-US" dirty="0"/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is small, will have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/>
                      <m:t>|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m:rPr>
                        <m:nor/>
                      </m:rPr>
                      <a:rPr lang="en-US" dirty="0"/>
                      <m:t>|</m:t>
                    </m:r>
                  </m:oMath>
                </a14:m>
                <a:r>
                  <a:rPr lang="en-US" dirty="0"/>
                  <a:t> for other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larger to compensate </a:t>
                </a:r>
              </a:p>
              <a:p>
                <a:pPr lvl="1"/>
                <a:r>
                  <a:rPr lang="en-US" dirty="0"/>
                  <a:t>So, if you want short vectors in your basis, you will want |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| to decrease slowly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DB7603-8862-4BB2-A6F0-7683F895B2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r="-696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484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923" y="187410"/>
            <a:ext cx="8614033" cy="646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79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FBEAA-A450-42D5-A971-8B44E15F9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Lattice reduction and Gram-Schmidt norm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33D98-64E0-4A63-A8D0-019C8B6B7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B0387F-00A8-4A9D-BFD6-FEED08D6CC1B}"/>
              </a:ext>
            </a:extLst>
          </p:cNvPr>
          <p:cNvCxnSpPr>
            <a:cxnSpLocks/>
          </p:cNvCxnSpPr>
          <p:nvPr/>
        </p:nvCxnSpPr>
        <p:spPr>
          <a:xfrm>
            <a:off x="2650836" y="2595418"/>
            <a:ext cx="0" cy="2198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0A7F00-A43A-4BFE-B819-2EBE55DB6949}"/>
              </a:ext>
            </a:extLst>
          </p:cNvPr>
          <p:cNvCxnSpPr/>
          <p:nvPr/>
        </p:nvCxnSpPr>
        <p:spPr>
          <a:xfrm>
            <a:off x="2650836" y="4839855"/>
            <a:ext cx="65208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F75759-798A-492A-9CF7-297A081F6F6F}"/>
                  </a:ext>
                </a:extLst>
              </p:cNvPr>
              <p:cNvSpPr txBox="1"/>
              <p:nvPr/>
            </p:nvSpPr>
            <p:spPr>
              <a:xfrm>
                <a:off x="5167743" y="4926702"/>
                <a:ext cx="14870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F75759-798A-492A-9CF7-297A081F6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743" y="4926702"/>
                <a:ext cx="1487055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2FD05B-425A-4DD5-97C4-CB86739A079E}"/>
                  </a:ext>
                </a:extLst>
              </p:cNvPr>
              <p:cNvSpPr txBox="1"/>
              <p:nvPr/>
            </p:nvSpPr>
            <p:spPr>
              <a:xfrm>
                <a:off x="1884225" y="3429000"/>
                <a:ext cx="766611" cy="461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2FD05B-425A-4DD5-97C4-CB86739A0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225" y="3429000"/>
                <a:ext cx="766611" cy="461921"/>
              </a:xfrm>
              <a:prstGeom prst="rect">
                <a:avLst/>
              </a:prstGeom>
              <a:blipFill>
                <a:blip r:embed="rId3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80BDD26-68C4-416A-8AC9-B9B63B736D3B}"/>
              </a:ext>
            </a:extLst>
          </p:cNvPr>
          <p:cNvSpPr/>
          <p:nvPr/>
        </p:nvSpPr>
        <p:spPr>
          <a:xfrm>
            <a:off x="2697018" y="2678545"/>
            <a:ext cx="6289964" cy="1865746"/>
          </a:xfrm>
          <a:custGeom>
            <a:avLst/>
            <a:gdLst>
              <a:gd name="connsiteX0" fmla="*/ 0 w 6289964"/>
              <a:gd name="connsiteY0" fmla="*/ 0 h 1865746"/>
              <a:gd name="connsiteX1" fmla="*/ 46182 w 6289964"/>
              <a:gd name="connsiteY1" fmla="*/ 18473 h 1865746"/>
              <a:gd name="connsiteX2" fmla="*/ 73891 w 6289964"/>
              <a:gd name="connsiteY2" fmla="*/ 27710 h 1865746"/>
              <a:gd name="connsiteX3" fmla="*/ 83127 w 6289964"/>
              <a:gd name="connsiteY3" fmla="*/ 55419 h 1865746"/>
              <a:gd name="connsiteX4" fmla="*/ 120073 w 6289964"/>
              <a:gd name="connsiteY4" fmla="*/ 83128 h 1865746"/>
              <a:gd name="connsiteX5" fmla="*/ 147782 w 6289964"/>
              <a:gd name="connsiteY5" fmla="*/ 120073 h 1865746"/>
              <a:gd name="connsiteX6" fmla="*/ 212437 w 6289964"/>
              <a:gd name="connsiteY6" fmla="*/ 193964 h 1865746"/>
              <a:gd name="connsiteX7" fmla="*/ 258618 w 6289964"/>
              <a:gd name="connsiteY7" fmla="*/ 249382 h 1865746"/>
              <a:gd name="connsiteX8" fmla="*/ 304800 w 6289964"/>
              <a:gd name="connsiteY8" fmla="*/ 304800 h 1865746"/>
              <a:gd name="connsiteX9" fmla="*/ 350982 w 6289964"/>
              <a:gd name="connsiteY9" fmla="*/ 323273 h 1865746"/>
              <a:gd name="connsiteX10" fmla="*/ 508000 w 6289964"/>
              <a:gd name="connsiteY10" fmla="*/ 360219 h 1865746"/>
              <a:gd name="connsiteX11" fmla="*/ 674255 w 6289964"/>
              <a:gd name="connsiteY11" fmla="*/ 397164 h 1865746"/>
              <a:gd name="connsiteX12" fmla="*/ 720437 w 6289964"/>
              <a:gd name="connsiteY12" fmla="*/ 415637 h 1865746"/>
              <a:gd name="connsiteX13" fmla="*/ 942109 w 6289964"/>
              <a:gd name="connsiteY13" fmla="*/ 480291 h 1865746"/>
              <a:gd name="connsiteX14" fmla="*/ 1126837 w 6289964"/>
              <a:gd name="connsiteY14" fmla="*/ 535710 h 1865746"/>
              <a:gd name="connsiteX15" fmla="*/ 1200727 w 6289964"/>
              <a:gd name="connsiteY15" fmla="*/ 554182 h 1865746"/>
              <a:gd name="connsiteX16" fmla="*/ 1348509 w 6289964"/>
              <a:gd name="connsiteY16" fmla="*/ 618837 h 1865746"/>
              <a:gd name="connsiteX17" fmla="*/ 1542473 w 6289964"/>
              <a:gd name="connsiteY17" fmla="*/ 683491 h 1865746"/>
              <a:gd name="connsiteX18" fmla="*/ 1588655 w 6289964"/>
              <a:gd name="connsiteY18" fmla="*/ 701964 h 1865746"/>
              <a:gd name="connsiteX19" fmla="*/ 1847273 w 6289964"/>
              <a:gd name="connsiteY19" fmla="*/ 831273 h 1865746"/>
              <a:gd name="connsiteX20" fmla="*/ 1893455 w 6289964"/>
              <a:gd name="connsiteY20" fmla="*/ 849746 h 1865746"/>
              <a:gd name="connsiteX21" fmla="*/ 2022764 w 6289964"/>
              <a:gd name="connsiteY21" fmla="*/ 923637 h 1865746"/>
              <a:gd name="connsiteX22" fmla="*/ 2133600 w 6289964"/>
              <a:gd name="connsiteY22" fmla="*/ 988291 h 1865746"/>
              <a:gd name="connsiteX23" fmla="*/ 2235200 w 6289964"/>
              <a:gd name="connsiteY23" fmla="*/ 1062182 h 1865746"/>
              <a:gd name="connsiteX24" fmla="*/ 2281382 w 6289964"/>
              <a:gd name="connsiteY24" fmla="*/ 1108364 h 1865746"/>
              <a:gd name="connsiteX25" fmla="*/ 2327564 w 6289964"/>
              <a:gd name="connsiteY25" fmla="*/ 1145310 h 1865746"/>
              <a:gd name="connsiteX26" fmla="*/ 2438400 w 6289964"/>
              <a:gd name="connsiteY26" fmla="*/ 1209964 h 1865746"/>
              <a:gd name="connsiteX27" fmla="*/ 2475346 w 6289964"/>
              <a:gd name="connsiteY27" fmla="*/ 1191491 h 1865746"/>
              <a:gd name="connsiteX28" fmla="*/ 2660073 w 6289964"/>
              <a:gd name="connsiteY28" fmla="*/ 1191491 h 1865746"/>
              <a:gd name="connsiteX29" fmla="*/ 2733964 w 6289964"/>
              <a:gd name="connsiteY29" fmla="*/ 1200728 h 1865746"/>
              <a:gd name="connsiteX30" fmla="*/ 2817091 w 6289964"/>
              <a:gd name="connsiteY30" fmla="*/ 1209964 h 1865746"/>
              <a:gd name="connsiteX31" fmla="*/ 2918691 w 6289964"/>
              <a:gd name="connsiteY31" fmla="*/ 1237673 h 1865746"/>
              <a:gd name="connsiteX32" fmla="*/ 2983346 w 6289964"/>
              <a:gd name="connsiteY32" fmla="*/ 1246910 h 1865746"/>
              <a:gd name="connsiteX33" fmla="*/ 3057237 w 6289964"/>
              <a:gd name="connsiteY33" fmla="*/ 1265382 h 1865746"/>
              <a:gd name="connsiteX34" fmla="*/ 3094182 w 6289964"/>
              <a:gd name="connsiteY34" fmla="*/ 1274619 h 1865746"/>
              <a:gd name="connsiteX35" fmla="*/ 3121891 w 6289964"/>
              <a:gd name="connsiteY35" fmla="*/ 1293091 h 1865746"/>
              <a:gd name="connsiteX36" fmla="*/ 3168073 w 6289964"/>
              <a:gd name="connsiteY36" fmla="*/ 1302328 h 1865746"/>
              <a:gd name="connsiteX37" fmla="*/ 3195782 w 6289964"/>
              <a:gd name="connsiteY37" fmla="*/ 1311564 h 1865746"/>
              <a:gd name="connsiteX38" fmla="*/ 3260437 w 6289964"/>
              <a:gd name="connsiteY38" fmla="*/ 1330037 h 1865746"/>
              <a:gd name="connsiteX39" fmla="*/ 3288146 w 6289964"/>
              <a:gd name="connsiteY39" fmla="*/ 1348510 h 1865746"/>
              <a:gd name="connsiteX40" fmla="*/ 3334327 w 6289964"/>
              <a:gd name="connsiteY40" fmla="*/ 1357746 h 1865746"/>
              <a:gd name="connsiteX41" fmla="*/ 3389746 w 6289964"/>
              <a:gd name="connsiteY41" fmla="*/ 1376219 h 1865746"/>
              <a:gd name="connsiteX42" fmla="*/ 4507346 w 6289964"/>
              <a:gd name="connsiteY42" fmla="*/ 1403928 h 1865746"/>
              <a:gd name="connsiteX43" fmla="*/ 4535055 w 6289964"/>
              <a:gd name="connsiteY43" fmla="*/ 1413164 h 1865746"/>
              <a:gd name="connsiteX44" fmla="*/ 4664364 w 6289964"/>
              <a:gd name="connsiteY44" fmla="*/ 1431637 h 1865746"/>
              <a:gd name="connsiteX45" fmla="*/ 4756727 w 6289964"/>
              <a:gd name="connsiteY45" fmla="*/ 1459346 h 1865746"/>
              <a:gd name="connsiteX46" fmla="*/ 4821382 w 6289964"/>
              <a:gd name="connsiteY46" fmla="*/ 1477819 h 1865746"/>
              <a:gd name="connsiteX47" fmla="*/ 4913746 w 6289964"/>
              <a:gd name="connsiteY47" fmla="*/ 1533237 h 1865746"/>
              <a:gd name="connsiteX48" fmla="*/ 4969164 w 6289964"/>
              <a:gd name="connsiteY48" fmla="*/ 1551710 h 1865746"/>
              <a:gd name="connsiteX49" fmla="*/ 5024582 w 6289964"/>
              <a:gd name="connsiteY49" fmla="*/ 1588655 h 1865746"/>
              <a:gd name="connsiteX50" fmla="*/ 5181600 w 6289964"/>
              <a:gd name="connsiteY50" fmla="*/ 1607128 h 1865746"/>
              <a:gd name="connsiteX51" fmla="*/ 5283200 w 6289964"/>
              <a:gd name="connsiteY51" fmla="*/ 1625600 h 1865746"/>
              <a:gd name="connsiteX52" fmla="*/ 5320146 w 6289964"/>
              <a:gd name="connsiteY52" fmla="*/ 1644073 h 1865746"/>
              <a:gd name="connsiteX53" fmla="*/ 5375564 w 6289964"/>
              <a:gd name="connsiteY53" fmla="*/ 1653310 h 1865746"/>
              <a:gd name="connsiteX54" fmla="*/ 5440218 w 6289964"/>
              <a:gd name="connsiteY54" fmla="*/ 1671782 h 1865746"/>
              <a:gd name="connsiteX55" fmla="*/ 5652655 w 6289964"/>
              <a:gd name="connsiteY55" fmla="*/ 1699491 h 1865746"/>
              <a:gd name="connsiteX56" fmla="*/ 5828146 w 6289964"/>
              <a:gd name="connsiteY56" fmla="*/ 1717964 h 1865746"/>
              <a:gd name="connsiteX57" fmla="*/ 5948218 w 6289964"/>
              <a:gd name="connsiteY57" fmla="*/ 1754910 h 1865746"/>
              <a:gd name="connsiteX58" fmla="*/ 6012873 w 6289964"/>
              <a:gd name="connsiteY58" fmla="*/ 1773382 h 1865746"/>
              <a:gd name="connsiteX59" fmla="*/ 6114473 w 6289964"/>
              <a:gd name="connsiteY59" fmla="*/ 1801091 h 1865746"/>
              <a:gd name="connsiteX60" fmla="*/ 6160655 w 6289964"/>
              <a:gd name="connsiteY60" fmla="*/ 1810328 h 1865746"/>
              <a:gd name="connsiteX61" fmla="*/ 6243782 w 6289964"/>
              <a:gd name="connsiteY61" fmla="*/ 1819564 h 1865746"/>
              <a:gd name="connsiteX62" fmla="*/ 6271491 w 6289964"/>
              <a:gd name="connsiteY62" fmla="*/ 1828800 h 1865746"/>
              <a:gd name="connsiteX63" fmla="*/ 6280727 w 6289964"/>
              <a:gd name="connsiteY63" fmla="*/ 1856510 h 1865746"/>
              <a:gd name="connsiteX64" fmla="*/ 6289964 w 6289964"/>
              <a:gd name="connsiteY64" fmla="*/ 1865746 h 186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289964" h="1865746">
                <a:moveTo>
                  <a:pt x="0" y="0"/>
                </a:moveTo>
                <a:cubicBezTo>
                  <a:pt x="15394" y="6158"/>
                  <a:pt x="30658" y="12651"/>
                  <a:pt x="46182" y="18473"/>
                </a:cubicBezTo>
                <a:cubicBezTo>
                  <a:pt x="55298" y="21892"/>
                  <a:pt x="67007" y="20826"/>
                  <a:pt x="73891" y="27710"/>
                </a:cubicBezTo>
                <a:cubicBezTo>
                  <a:pt x="80775" y="34594"/>
                  <a:pt x="76894" y="47940"/>
                  <a:pt x="83127" y="55419"/>
                </a:cubicBezTo>
                <a:cubicBezTo>
                  <a:pt x="92982" y="67245"/>
                  <a:pt x="109188" y="72243"/>
                  <a:pt x="120073" y="83128"/>
                </a:cubicBezTo>
                <a:cubicBezTo>
                  <a:pt x="130958" y="94013"/>
                  <a:pt x="137645" y="108488"/>
                  <a:pt x="147782" y="120073"/>
                </a:cubicBezTo>
                <a:cubicBezTo>
                  <a:pt x="210983" y="192303"/>
                  <a:pt x="160691" y="121520"/>
                  <a:pt x="212437" y="193964"/>
                </a:cubicBezTo>
                <a:cubicBezTo>
                  <a:pt x="281241" y="290289"/>
                  <a:pt x="172359" y="145872"/>
                  <a:pt x="258618" y="249382"/>
                </a:cubicBezTo>
                <a:cubicBezTo>
                  <a:pt x="278046" y="272696"/>
                  <a:pt x="276644" y="287202"/>
                  <a:pt x="304800" y="304800"/>
                </a:cubicBezTo>
                <a:cubicBezTo>
                  <a:pt x="318860" y="313587"/>
                  <a:pt x="335400" y="317607"/>
                  <a:pt x="350982" y="323273"/>
                </a:cubicBezTo>
                <a:cubicBezTo>
                  <a:pt x="432957" y="353082"/>
                  <a:pt x="398023" y="337465"/>
                  <a:pt x="508000" y="360219"/>
                </a:cubicBezTo>
                <a:cubicBezTo>
                  <a:pt x="563593" y="371721"/>
                  <a:pt x="619323" y="382834"/>
                  <a:pt x="674255" y="397164"/>
                </a:cubicBezTo>
                <a:cubicBezTo>
                  <a:pt x="690298" y="401349"/>
                  <a:pt x="704602" y="410723"/>
                  <a:pt x="720437" y="415637"/>
                </a:cubicBezTo>
                <a:cubicBezTo>
                  <a:pt x="793948" y="438451"/>
                  <a:pt x="868294" y="458482"/>
                  <a:pt x="942109" y="480291"/>
                </a:cubicBezTo>
                <a:cubicBezTo>
                  <a:pt x="1003762" y="498507"/>
                  <a:pt x="1064469" y="520118"/>
                  <a:pt x="1126837" y="535710"/>
                </a:cubicBezTo>
                <a:cubicBezTo>
                  <a:pt x="1151467" y="541867"/>
                  <a:pt x="1176955" y="545268"/>
                  <a:pt x="1200727" y="554182"/>
                </a:cubicBezTo>
                <a:cubicBezTo>
                  <a:pt x="1251072" y="573061"/>
                  <a:pt x="1298876" y="598157"/>
                  <a:pt x="1348509" y="618837"/>
                </a:cubicBezTo>
                <a:cubicBezTo>
                  <a:pt x="1433127" y="654095"/>
                  <a:pt x="1442601" y="650201"/>
                  <a:pt x="1542473" y="683491"/>
                </a:cubicBezTo>
                <a:cubicBezTo>
                  <a:pt x="1558202" y="688734"/>
                  <a:pt x="1573736" y="694731"/>
                  <a:pt x="1588655" y="701964"/>
                </a:cubicBezTo>
                <a:cubicBezTo>
                  <a:pt x="1675380" y="744013"/>
                  <a:pt x="1757785" y="795478"/>
                  <a:pt x="1847273" y="831273"/>
                </a:cubicBezTo>
                <a:cubicBezTo>
                  <a:pt x="1862667" y="837431"/>
                  <a:pt x="1878783" y="842024"/>
                  <a:pt x="1893455" y="849746"/>
                </a:cubicBezTo>
                <a:cubicBezTo>
                  <a:pt x="1937386" y="872868"/>
                  <a:pt x="1981458" y="896099"/>
                  <a:pt x="2022764" y="923637"/>
                </a:cubicBezTo>
                <a:cubicBezTo>
                  <a:pt x="2113992" y="984456"/>
                  <a:pt x="2074298" y="968524"/>
                  <a:pt x="2133600" y="988291"/>
                </a:cubicBezTo>
                <a:cubicBezTo>
                  <a:pt x="2167467" y="1012921"/>
                  <a:pt x="2202699" y="1035775"/>
                  <a:pt x="2235200" y="1062182"/>
                </a:cubicBezTo>
                <a:cubicBezTo>
                  <a:pt x="2252096" y="1075910"/>
                  <a:pt x="2265200" y="1093800"/>
                  <a:pt x="2281382" y="1108364"/>
                </a:cubicBezTo>
                <a:cubicBezTo>
                  <a:pt x="2296035" y="1121552"/>
                  <a:pt x="2311522" y="1133851"/>
                  <a:pt x="2327564" y="1145310"/>
                </a:cubicBezTo>
                <a:cubicBezTo>
                  <a:pt x="2407388" y="1202327"/>
                  <a:pt x="2382432" y="1191309"/>
                  <a:pt x="2438400" y="1209964"/>
                </a:cubicBezTo>
                <a:cubicBezTo>
                  <a:pt x="2450715" y="1203806"/>
                  <a:pt x="2462062" y="1195114"/>
                  <a:pt x="2475346" y="1191491"/>
                </a:cubicBezTo>
                <a:cubicBezTo>
                  <a:pt x="2539066" y="1174113"/>
                  <a:pt x="2593293" y="1185131"/>
                  <a:pt x="2660073" y="1191491"/>
                </a:cubicBezTo>
                <a:cubicBezTo>
                  <a:pt x="2684783" y="1193844"/>
                  <a:pt x="2709312" y="1197828"/>
                  <a:pt x="2733964" y="1200728"/>
                </a:cubicBezTo>
                <a:lnTo>
                  <a:pt x="2817091" y="1209964"/>
                </a:lnTo>
                <a:cubicBezTo>
                  <a:pt x="2825953" y="1212496"/>
                  <a:pt x="2898511" y="1234004"/>
                  <a:pt x="2918691" y="1237673"/>
                </a:cubicBezTo>
                <a:cubicBezTo>
                  <a:pt x="2940110" y="1241567"/>
                  <a:pt x="2961998" y="1242640"/>
                  <a:pt x="2983346" y="1246910"/>
                </a:cubicBezTo>
                <a:cubicBezTo>
                  <a:pt x="3008241" y="1251889"/>
                  <a:pt x="3032607" y="1259224"/>
                  <a:pt x="3057237" y="1265382"/>
                </a:cubicBezTo>
                <a:lnTo>
                  <a:pt x="3094182" y="1274619"/>
                </a:lnTo>
                <a:cubicBezTo>
                  <a:pt x="3103418" y="1280776"/>
                  <a:pt x="3111497" y="1289193"/>
                  <a:pt x="3121891" y="1293091"/>
                </a:cubicBezTo>
                <a:cubicBezTo>
                  <a:pt x="3136590" y="1298603"/>
                  <a:pt x="3152843" y="1298520"/>
                  <a:pt x="3168073" y="1302328"/>
                </a:cubicBezTo>
                <a:cubicBezTo>
                  <a:pt x="3177518" y="1304689"/>
                  <a:pt x="3186421" y="1308889"/>
                  <a:pt x="3195782" y="1311564"/>
                </a:cubicBezTo>
                <a:cubicBezTo>
                  <a:pt x="3209596" y="1315511"/>
                  <a:pt x="3245671" y="1322654"/>
                  <a:pt x="3260437" y="1330037"/>
                </a:cubicBezTo>
                <a:cubicBezTo>
                  <a:pt x="3270366" y="1335001"/>
                  <a:pt x="3277752" y="1344612"/>
                  <a:pt x="3288146" y="1348510"/>
                </a:cubicBezTo>
                <a:cubicBezTo>
                  <a:pt x="3302845" y="1354022"/>
                  <a:pt x="3319182" y="1353615"/>
                  <a:pt x="3334327" y="1357746"/>
                </a:cubicBezTo>
                <a:cubicBezTo>
                  <a:pt x="3353113" y="1362869"/>
                  <a:pt x="3370855" y="1371496"/>
                  <a:pt x="3389746" y="1376219"/>
                </a:cubicBezTo>
                <a:cubicBezTo>
                  <a:pt x="3801167" y="1479070"/>
                  <a:pt x="3438250" y="1394466"/>
                  <a:pt x="4507346" y="1403928"/>
                </a:cubicBezTo>
                <a:cubicBezTo>
                  <a:pt x="4516582" y="1407007"/>
                  <a:pt x="4525610" y="1410803"/>
                  <a:pt x="4535055" y="1413164"/>
                </a:cubicBezTo>
                <a:cubicBezTo>
                  <a:pt x="4582105" y="1424926"/>
                  <a:pt x="4612642" y="1425890"/>
                  <a:pt x="4664364" y="1431637"/>
                </a:cubicBezTo>
                <a:cubicBezTo>
                  <a:pt x="4727111" y="1452552"/>
                  <a:pt x="4651001" y="1427628"/>
                  <a:pt x="4756727" y="1459346"/>
                </a:cubicBezTo>
                <a:cubicBezTo>
                  <a:pt x="4822976" y="1479221"/>
                  <a:pt x="4740446" y="1457583"/>
                  <a:pt x="4821382" y="1477819"/>
                </a:cubicBezTo>
                <a:cubicBezTo>
                  <a:pt x="4853910" y="1499504"/>
                  <a:pt x="4878244" y="1519036"/>
                  <a:pt x="4913746" y="1533237"/>
                </a:cubicBezTo>
                <a:cubicBezTo>
                  <a:pt x="4931825" y="1540469"/>
                  <a:pt x="4952962" y="1540909"/>
                  <a:pt x="4969164" y="1551710"/>
                </a:cubicBezTo>
                <a:cubicBezTo>
                  <a:pt x="4987637" y="1564025"/>
                  <a:pt x="5002812" y="1584301"/>
                  <a:pt x="5024582" y="1588655"/>
                </a:cubicBezTo>
                <a:cubicBezTo>
                  <a:pt x="5123854" y="1608509"/>
                  <a:pt x="5015595" y="1588683"/>
                  <a:pt x="5181600" y="1607128"/>
                </a:cubicBezTo>
                <a:cubicBezTo>
                  <a:pt x="5208190" y="1610082"/>
                  <a:pt x="5255801" y="1620120"/>
                  <a:pt x="5283200" y="1625600"/>
                </a:cubicBezTo>
                <a:cubicBezTo>
                  <a:pt x="5295515" y="1631758"/>
                  <a:pt x="5306958" y="1640116"/>
                  <a:pt x="5320146" y="1644073"/>
                </a:cubicBezTo>
                <a:cubicBezTo>
                  <a:pt x="5338084" y="1649454"/>
                  <a:pt x="5357316" y="1649099"/>
                  <a:pt x="5375564" y="1653310"/>
                </a:cubicBezTo>
                <a:cubicBezTo>
                  <a:pt x="5397404" y="1658350"/>
                  <a:pt x="5418667" y="1665625"/>
                  <a:pt x="5440218" y="1671782"/>
                </a:cubicBezTo>
                <a:cubicBezTo>
                  <a:pt x="5519955" y="1724941"/>
                  <a:pt x="5452788" y="1686999"/>
                  <a:pt x="5652655" y="1699491"/>
                </a:cubicBezTo>
                <a:cubicBezTo>
                  <a:pt x="5750815" y="1705626"/>
                  <a:pt x="5746974" y="1706369"/>
                  <a:pt x="5828146" y="1717964"/>
                </a:cubicBezTo>
                <a:cubicBezTo>
                  <a:pt x="5971305" y="1775229"/>
                  <a:pt x="5745836" y="1687452"/>
                  <a:pt x="5948218" y="1754910"/>
                </a:cubicBezTo>
                <a:cubicBezTo>
                  <a:pt x="6001322" y="1772611"/>
                  <a:pt x="5949072" y="1755982"/>
                  <a:pt x="6012873" y="1773382"/>
                </a:cubicBezTo>
                <a:cubicBezTo>
                  <a:pt x="6052542" y="1784201"/>
                  <a:pt x="6076846" y="1792729"/>
                  <a:pt x="6114473" y="1801091"/>
                </a:cubicBezTo>
                <a:cubicBezTo>
                  <a:pt x="6129798" y="1804497"/>
                  <a:pt x="6145114" y="1808108"/>
                  <a:pt x="6160655" y="1810328"/>
                </a:cubicBezTo>
                <a:cubicBezTo>
                  <a:pt x="6188254" y="1814271"/>
                  <a:pt x="6216073" y="1816485"/>
                  <a:pt x="6243782" y="1819564"/>
                </a:cubicBezTo>
                <a:cubicBezTo>
                  <a:pt x="6253018" y="1822643"/>
                  <a:pt x="6264607" y="1821916"/>
                  <a:pt x="6271491" y="1828800"/>
                </a:cubicBezTo>
                <a:cubicBezTo>
                  <a:pt x="6278375" y="1835685"/>
                  <a:pt x="6276373" y="1847802"/>
                  <a:pt x="6280727" y="1856510"/>
                </a:cubicBezTo>
                <a:cubicBezTo>
                  <a:pt x="6282674" y="1860404"/>
                  <a:pt x="6286885" y="1862667"/>
                  <a:pt x="6289964" y="186574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74E4ED-6EAE-4BC1-A3A1-69CB9B7AC346}"/>
              </a:ext>
            </a:extLst>
          </p:cNvPr>
          <p:cNvSpPr/>
          <p:nvPr/>
        </p:nvSpPr>
        <p:spPr>
          <a:xfrm>
            <a:off x="2669309" y="3232727"/>
            <a:ext cx="6271491" cy="655782"/>
          </a:xfrm>
          <a:custGeom>
            <a:avLst/>
            <a:gdLst>
              <a:gd name="connsiteX0" fmla="*/ 0 w 6271491"/>
              <a:gd name="connsiteY0" fmla="*/ 73891 h 655782"/>
              <a:gd name="connsiteX1" fmla="*/ 18473 w 6271491"/>
              <a:gd name="connsiteY1" fmla="*/ 27709 h 655782"/>
              <a:gd name="connsiteX2" fmla="*/ 73891 w 6271491"/>
              <a:gd name="connsiteY2" fmla="*/ 0 h 655782"/>
              <a:gd name="connsiteX3" fmla="*/ 175491 w 6271491"/>
              <a:gd name="connsiteY3" fmla="*/ 27709 h 655782"/>
              <a:gd name="connsiteX4" fmla="*/ 230909 w 6271491"/>
              <a:gd name="connsiteY4" fmla="*/ 36946 h 655782"/>
              <a:gd name="connsiteX5" fmla="*/ 258618 w 6271491"/>
              <a:gd name="connsiteY5" fmla="*/ 46182 h 655782"/>
              <a:gd name="connsiteX6" fmla="*/ 341746 w 6271491"/>
              <a:gd name="connsiteY6" fmla="*/ 64655 h 655782"/>
              <a:gd name="connsiteX7" fmla="*/ 397164 w 6271491"/>
              <a:gd name="connsiteY7" fmla="*/ 83128 h 655782"/>
              <a:gd name="connsiteX8" fmla="*/ 452582 w 6271491"/>
              <a:gd name="connsiteY8" fmla="*/ 101600 h 655782"/>
              <a:gd name="connsiteX9" fmla="*/ 480291 w 6271491"/>
              <a:gd name="connsiteY9" fmla="*/ 110837 h 655782"/>
              <a:gd name="connsiteX10" fmla="*/ 517236 w 6271491"/>
              <a:gd name="connsiteY10" fmla="*/ 120073 h 655782"/>
              <a:gd name="connsiteX11" fmla="*/ 554182 w 6271491"/>
              <a:gd name="connsiteY11" fmla="*/ 138546 h 655782"/>
              <a:gd name="connsiteX12" fmla="*/ 674255 w 6271491"/>
              <a:gd name="connsiteY12" fmla="*/ 147782 h 655782"/>
              <a:gd name="connsiteX13" fmla="*/ 1016000 w 6271491"/>
              <a:gd name="connsiteY13" fmla="*/ 157018 h 655782"/>
              <a:gd name="connsiteX14" fmla="*/ 1043709 w 6271491"/>
              <a:gd name="connsiteY14" fmla="*/ 166255 h 655782"/>
              <a:gd name="connsiteX15" fmla="*/ 1145309 w 6271491"/>
              <a:gd name="connsiteY15" fmla="*/ 184728 h 655782"/>
              <a:gd name="connsiteX16" fmla="*/ 1468582 w 6271491"/>
              <a:gd name="connsiteY16" fmla="*/ 175491 h 655782"/>
              <a:gd name="connsiteX17" fmla="*/ 1496291 w 6271491"/>
              <a:gd name="connsiteY17" fmla="*/ 166255 h 655782"/>
              <a:gd name="connsiteX18" fmla="*/ 1653309 w 6271491"/>
              <a:gd name="connsiteY18" fmla="*/ 175491 h 655782"/>
              <a:gd name="connsiteX19" fmla="*/ 1708727 w 6271491"/>
              <a:gd name="connsiteY19" fmla="*/ 193964 h 655782"/>
              <a:gd name="connsiteX20" fmla="*/ 1764146 w 6271491"/>
              <a:gd name="connsiteY20" fmla="*/ 249382 h 655782"/>
              <a:gd name="connsiteX21" fmla="*/ 1791855 w 6271491"/>
              <a:gd name="connsiteY21" fmla="*/ 267855 h 655782"/>
              <a:gd name="connsiteX22" fmla="*/ 1828800 w 6271491"/>
              <a:gd name="connsiteY22" fmla="*/ 304800 h 655782"/>
              <a:gd name="connsiteX23" fmla="*/ 1847273 w 6271491"/>
              <a:gd name="connsiteY23" fmla="*/ 332509 h 655782"/>
              <a:gd name="connsiteX24" fmla="*/ 1874982 w 6271491"/>
              <a:gd name="connsiteY24" fmla="*/ 341746 h 655782"/>
              <a:gd name="connsiteX25" fmla="*/ 1902691 w 6271491"/>
              <a:gd name="connsiteY25" fmla="*/ 332509 h 655782"/>
              <a:gd name="connsiteX26" fmla="*/ 1948873 w 6271491"/>
              <a:gd name="connsiteY26" fmla="*/ 314037 h 655782"/>
              <a:gd name="connsiteX27" fmla="*/ 2032000 w 6271491"/>
              <a:gd name="connsiteY27" fmla="*/ 295564 h 655782"/>
              <a:gd name="connsiteX28" fmla="*/ 2124364 w 6271491"/>
              <a:gd name="connsiteY28" fmla="*/ 258618 h 655782"/>
              <a:gd name="connsiteX29" fmla="*/ 2309091 w 6271491"/>
              <a:gd name="connsiteY29" fmla="*/ 230909 h 655782"/>
              <a:gd name="connsiteX30" fmla="*/ 2540000 w 6271491"/>
              <a:gd name="connsiteY30" fmla="*/ 240146 h 655782"/>
              <a:gd name="connsiteX31" fmla="*/ 2623127 w 6271491"/>
              <a:gd name="connsiteY31" fmla="*/ 258618 h 655782"/>
              <a:gd name="connsiteX32" fmla="*/ 2660073 w 6271491"/>
              <a:gd name="connsiteY32" fmla="*/ 267855 h 655782"/>
              <a:gd name="connsiteX33" fmla="*/ 2687782 w 6271491"/>
              <a:gd name="connsiteY33" fmla="*/ 286328 h 655782"/>
              <a:gd name="connsiteX34" fmla="*/ 2761673 w 6271491"/>
              <a:gd name="connsiteY34" fmla="*/ 323273 h 655782"/>
              <a:gd name="connsiteX35" fmla="*/ 2817091 w 6271491"/>
              <a:gd name="connsiteY35" fmla="*/ 350982 h 655782"/>
              <a:gd name="connsiteX36" fmla="*/ 2844800 w 6271491"/>
              <a:gd name="connsiteY36" fmla="*/ 378691 h 655782"/>
              <a:gd name="connsiteX37" fmla="*/ 2900218 w 6271491"/>
              <a:gd name="connsiteY37" fmla="*/ 415637 h 655782"/>
              <a:gd name="connsiteX38" fmla="*/ 2946400 w 6271491"/>
              <a:gd name="connsiteY38" fmla="*/ 406400 h 655782"/>
              <a:gd name="connsiteX39" fmla="*/ 2974109 w 6271491"/>
              <a:gd name="connsiteY39" fmla="*/ 397164 h 655782"/>
              <a:gd name="connsiteX40" fmla="*/ 3057236 w 6271491"/>
              <a:gd name="connsiteY40" fmla="*/ 406400 h 655782"/>
              <a:gd name="connsiteX41" fmla="*/ 3140364 w 6271491"/>
              <a:gd name="connsiteY41" fmla="*/ 452582 h 655782"/>
              <a:gd name="connsiteX42" fmla="*/ 3297382 w 6271491"/>
              <a:gd name="connsiteY42" fmla="*/ 591128 h 655782"/>
              <a:gd name="connsiteX43" fmla="*/ 3343564 w 6271491"/>
              <a:gd name="connsiteY43" fmla="*/ 646546 h 655782"/>
              <a:gd name="connsiteX44" fmla="*/ 3417455 w 6271491"/>
              <a:gd name="connsiteY44" fmla="*/ 609600 h 655782"/>
              <a:gd name="connsiteX45" fmla="*/ 3500582 w 6271491"/>
              <a:gd name="connsiteY45" fmla="*/ 554182 h 655782"/>
              <a:gd name="connsiteX46" fmla="*/ 3583709 w 6271491"/>
              <a:gd name="connsiteY46" fmla="*/ 517237 h 655782"/>
              <a:gd name="connsiteX47" fmla="*/ 3685309 w 6271491"/>
              <a:gd name="connsiteY47" fmla="*/ 471055 h 655782"/>
              <a:gd name="connsiteX48" fmla="*/ 3786909 w 6271491"/>
              <a:gd name="connsiteY48" fmla="*/ 443346 h 655782"/>
              <a:gd name="connsiteX49" fmla="*/ 3842327 w 6271491"/>
              <a:gd name="connsiteY49" fmla="*/ 415637 h 655782"/>
              <a:gd name="connsiteX50" fmla="*/ 3870036 w 6271491"/>
              <a:gd name="connsiteY50" fmla="*/ 406400 h 655782"/>
              <a:gd name="connsiteX51" fmla="*/ 3916218 w 6271491"/>
              <a:gd name="connsiteY51" fmla="*/ 387928 h 655782"/>
              <a:gd name="connsiteX52" fmla="*/ 3980873 w 6271491"/>
              <a:gd name="connsiteY52" fmla="*/ 350982 h 655782"/>
              <a:gd name="connsiteX53" fmla="*/ 4128655 w 6271491"/>
              <a:gd name="connsiteY53" fmla="*/ 360218 h 655782"/>
              <a:gd name="connsiteX54" fmla="*/ 4184073 w 6271491"/>
              <a:gd name="connsiteY54" fmla="*/ 378691 h 655782"/>
              <a:gd name="connsiteX55" fmla="*/ 4239491 w 6271491"/>
              <a:gd name="connsiteY55" fmla="*/ 415637 h 655782"/>
              <a:gd name="connsiteX56" fmla="*/ 4294909 w 6271491"/>
              <a:gd name="connsiteY56" fmla="*/ 443346 h 655782"/>
              <a:gd name="connsiteX57" fmla="*/ 4414982 w 6271491"/>
              <a:gd name="connsiteY57" fmla="*/ 452582 h 655782"/>
              <a:gd name="connsiteX58" fmla="*/ 4442691 w 6271491"/>
              <a:gd name="connsiteY58" fmla="*/ 461818 h 655782"/>
              <a:gd name="connsiteX59" fmla="*/ 4608946 w 6271491"/>
              <a:gd name="connsiteY59" fmla="*/ 406400 h 655782"/>
              <a:gd name="connsiteX60" fmla="*/ 4701309 w 6271491"/>
              <a:gd name="connsiteY60" fmla="*/ 387928 h 655782"/>
              <a:gd name="connsiteX61" fmla="*/ 4876800 w 6271491"/>
              <a:gd name="connsiteY61" fmla="*/ 369455 h 655782"/>
              <a:gd name="connsiteX62" fmla="*/ 5098473 w 6271491"/>
              <a:gd name="connsiteY62" fmla="*/ 378691 h 655782"/>
              <a:gd name="connsiteX63" fmla="*/ 5153891 w 6271491"/>
              <a:gd name="connsiteY63" fmla="*/ 387928 h 655782"/>
              <a:gd name="connsiteX64" fmla="*/ 5181600 w 6271491"/>
              <a:gd name="connsiteY64" fmla="*/ 406400 h 655782"/>
              <a:gd name="connsiteX65" fmla="*/ 5209309 w 6271491"/>
              <a:gd name="connsiteY65" fmla="*/ 415637 h 655782"/>
              <a:gd name="connsiteX66" fmla="*/ 5283200 w 6271491"/>
              <a:gd name="connsiteY66" fmla="*/ 443346 h 655782"/>
              <a:gd name="connsiteX67" fmla="*/ 5375564 w 6271491"/>
              <a:gd name="connsiteY67" fmla="*/ 471055 h 655782"/>
              <a:gd name="connsiteX68" fmla="*/ 5403273 w 6271491"/>
              <a:gd name="connsiteY68" fmla="*/ 480291 h 655782"/>
              <a:gd name="connsiteX69" fmla="*/ 5449455 w 6271491"/>
              <a:gd name="connsiteY69" fmla="*/ 489528 h 655782"/>
              <a:gd name="connsiteX70" fmla="*/ 5541818 w 6271491"/>
              <a:gd name="connsiteY70" fmla="*/ 517237 h 655782"/>
              <a:gd name="connsiteX71" fmla="*/ 5615709 w 6271491"/>
              <a:gd name="connsiteY71" fmla="*/ 554182 h 655782"/>
              <a:gd name="connsiteX72" fmla="*/ 5661891 w 6271491"/>
              <a:gd name="connsiteY72" fmla="*/ 591128 h 655782"/>
              <a:gd name="connsiteX73" fmla="*/ 5708073 w 6271491"/>
              <a:gd name="connsiteY73" fmla="*/ 637309 h 655782"/>
              <a:gd name="connsiteX74" fmla="*/ 5735782 w 6271491"/>
              <a:gd name="connsiteY74" fmla="*/ 609600 h 655782"/>
              <a:gd name="connsiteX75" fmla="*/ 5837382 w 6271491"/>
              <a:gd name="connsiteY75" fmla="*/ 563418 h 655782"/>
              <a:gd name="connsiteX76" fmla="*/ 5985164 w 6271491"/>
              <a:gd name="connsiteY76" fmla="*/ 572655 h 655782"/>
              <a:gd name="connsiteX77" fmla="*/ 6049818 w 6271491"/>
              <a:gd name="connsiteY77" fmla="*/ 591128 h 655782"/>
              <a:gd name="connsiteX78" fmla="*/ 6105236 w 6271491"/>
              <a:gd name="connsiteY78" fmla="*/ 600364 h 655782"/>
              <a:gd name="connsiteX79" fmla="*/ 6197600 w 6271491"/>
              <a:gd name="connsiteY79" fmla="*/ 637309 h 655782"/>
              <a:gd name="connsiteX80" fmla="*/ 6225309 w 6271491"/>
              <a:gd name="connsiteY80" fmla="*/ 655782 h 655782"/>
              <a:gd name="connsiteX81" fmla="*/ 6271491 w 6271491"/>
              <a:gd name="connsiteY81" fmla="*/ 637309 h 65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6271491" h="655782">
                <a:moveTo>
                  <a:pt x="0" y="73891"/>
                </a:moveTo>
                <a:cubicBezTo>
                  <a:pt x="6158" y="58497"/>
                  <a:pt x="8836" y="41201"/>
                  <a:pt x="18473" y="27709"/>
                </a:cubicBezTo>
                <a:cubicBezTo>
                  <a:pt x="29662" y="12044"/>
                  <a:pt x="57245" y="5549"/>
                  <a:pt x="73891" y="0"/>
                </a:cubicBezTo>
                <a:cubicBezTo>
                  <a:pt x="116102" y="14071"/>
                  <a:pt x="117144" y="15206"/>
                  <a:pt x="175491" y="27709"/>
                </a:cubicBezTo>
                <a:cubicBezTo>
                  <a:pt x="193803" y="31633"/>
                  <a:pt x="212627" y="32883"/>
                  <a:pt x="230909" y="36946"/>
                </a:cubicBezTo>
                <a:cubicBezTo>
                  <a:pt x="240413" y="39058"/>
                  <a:pt x="249173" y="43821"/>
                  <a:pt x="258618" y="46182"/>
                </a:cubicBezTo>
                <a:cubicBezTo>
                  <a:pt x="311360" y="59367"/>
                  <a:pt x="294331" y="50430"/>
                  <a:pt x="341746" y="64655"/>
                </a:cubicBezTo>
                <a:cubicBezTo>
                  <a:pt x="360397" y="70250"/>
                  <a:pt x="378691" y="76970"/>
                  <a:pt x="397164" y="83128"/>
                </a:cubicBezTo>
                <a:lnTo>
                  <a:pt x="452582" y="101600"/>
                </a:lnTo>
                <a:cubicBezTo>
                  <a:pt x="461818" y="104679"/>
                  <a:pt x="470846" y="108476"/>
                  <a:pt x="480291" y="110837"/>
                </a:cubicBezTo>
                <a:lnTo>
                  <a:pt x="517236" y="120073"/>
                </a:lnTo>
                <a:cubicBezTo>
                  <a:pt x="529551" y="126231"/>
                  <a:pt x="540623" y="136153"/>
                  <a:pt x="554182" y="138546"/>
                </a:cubicBezTo>
                <a:cubicBezTo>
                  <a:pt x="593714" y="145522"/>
                  <a:pt x="634145" y="146178"/>
                  <a:pt x="674255" y="147782"/>
                </a:cubicBezTo>
                <a:cubicBezTo>
                  <a:pt x="788121" y="152336"/>
                  <a:pt x="902085" y="153939"/>
                  <a:pt x="1016000" y="157018"/>
                </a:cubicBezTo>
                <a:cubicBezTo>
                  <a:pt x="1025236" y="160097"/>
                  <a:pt x="1034264" y="163894"/>
                  <a:pt x="1043709" y="166255"/>
                </a:cubicBezTo>
                <a:cubicBezTo>
                  <a:pt x="1069514" y="172706"/>
                  <a:pt x="1120621" y="180613"/>
                  <a:pt x="1145309" y="184728"/>
                </a:cubicBezTo>
                <a:cubicBezTo>
                  <a:pt x="1253067" y="181649"/>
                  <a:pt x="1360929" y="181157"/>
                  <a:pt x="1468582" y="175491"/>
                </a:cubicBezTo>
                <a:cubicBezTo>
                  <a:pt x="1478304" y="174979"/>
                  <a:pt x="1486555" y="166255"/>
                  <a:pt x="1496291" y="166255"/>
                </a:cubicBezTo>
                <a:cubicBezTo>
                  <a:pt x="1548721" y="166255"/>
                  <a:pt x="1600970" y="172412"/>
                  <a:pt x="1653309" y="175491"/>
                </a:cubicBezTo>
                <a:cubicBezTo>
                  <a:pt x="1671782" y="181649"/>
                  <a:pt x="1694958" y="180195"/>
                  <a:pt x="1708727" y="193964"/>
                </a:cubicBezTo>
                <a:cubicBezTo>
                  <a:pt x="1727200" y="212437"/>
                  <a:pt x="1742409" y="234891"/>
                  <a:pt x="1764146" y="249382"/>
                </a:cubicBezTo>
                <a:cubicBezTo>
                  <a:pt x="1773382" y="255540"/>
                  <a:pt x="1783427" y="260631"/>
                  <a:pt x="1791855" y="267855"/>
                </a:cubicBezTo>
                <a:cubicBezTo>
                  <a:pt x="1805078" y="279189"/>
                  <a:pt x="1817466" y="291577"/>
                  <a:pt x="1828800" y="304800"/>
                </a:cubicBezTo>
                <a:cubicBezTo>
                  <a:pt x="1836024" y="313228"/>
                  <a:pt x="1838605" y="325574"/>
                  <a:pt x="1847273" y="332509"/>
                </a:cubicBezTo>
                <a:cubicBezTo>
                  <a:pt x="1854876" y="338591"/>
                  <a:pt x="1865746" y="338667"/>
                  <a:pt x="1874982" y="341746"/>
                </a:cubicBezTo>
                <a:cubicBezTo>
                  <a:pt x="1884218" y="338667"/>
                  <a:pt x="1893575" y="335928"/>
                  <a:pt x="1902691" y="332509"/>
                </a:cubicBezTo>
                <a:cubicBezTo>
                  <a:pt x="1918215" y="326687"/>
                  <a:pt x="1932931" y="318592"/>
                  <a:pt x="1948873" y="314037"/>
                </a:cubicBezTo>
                <a:cubicBezTo>
                  <a:pt x="1976166" y="306239"/>
                  <a:pt x="2004933" y="304112"/>
                  <a:pt x="2032000" y="295564"/>
                </a:cubicBezTo>
                <a:cubicBezTo>
                  <a:pt x="2063621" y="285578"/>
                  <a:pt x="2092480" y="267728"/>
                  <a:pt x="2124364" y="258618"/>
                </a:cubicBezTo>
                <a:cubicBezTo>
                  <a:pt x="2176607" y="243691"/>
                  <a:pt x="2253945" y="237037"/>
                  <a:pt x="2309091" y="230909"/>
                </a:cubicBezTo>
                <a:cubicBezTo>
                  <a:pt x="2386061" y="233988"/>
                  <a:pt x="2463129" y="235186"/>
                  <a:pt x="2540000" y="240146"/>
                </a:cubicBezTo>
                <a:cubicBezTo>
                  <a:pt x="2593822" y="243618"/>
                  <a:pt x="2583474" y="247288"/>
                  <a:pt x="2623127" y="258618"/>
                </a:cubicBezTo>
                <a:cubicBezTo>
                  <a:pt x="2635333" y="262105"/>
                  <a:pt x="2647758" y="264776"/>
                  <a:pt x="2660073" y="267855"/>
                </a:cubicBezTo>
                <a:cubicBezTo>
                  <a:pt x="2669309" y="274013"/>
                  <a:pt x="2678037" y="281012"/>
                  <a:pt x="2687782" y="286328"/>
                </a:cubicBezTo>
                <a:cubicBezTo>
                  <a:pt x="2711957" y="299514"/>
                  <a:pt x="2738761" y="307998"/>
                  <a:pt x="2761673" y="323273"/>
                </a:cubicBezTo>
                <a:cubicBezTo>
                  <a:pt x="2797483" y="347147"/>
                  <a:pt x="2778851" y="338236"/>
                  <a:pt x="2817091" y="350982"/>
                </a:cubicBezTo>
                <a:cubicBezTo>
                  <a:pt x="2826327" y="360218"/>
                  <a:pt x="2834489" y="370672"/>
                  <a:pt x="2844800" y="378691"/>
                </a:cubicBezTo>
                <a:cubicBezTo>
                  <a:pt x="2862325" y="392321"/>
                  <a:pt x="2900218" y="415637"/>
                  <a:pt x="2900218" y="415637"/>
                </a:cubicBezTo>
                <a:cubicBezTo>
                  <a:pt x="2915612" y="412558"/>
                  <a:pt x="2931170" y="410208"/>
                  <a:pt x="2946400" y="406400"/>
                </a:cubicBezTo>
                <a:cubicBezTo>
                  <a:pt x="2955845" y="404039"/>
                  <a:pt x="2964373" y="397164"/>
                  <a:pt x="2974109" y="397164"/>
                </a:cubicBezTo>
                <a:cubicBezTo>
                  <a:pt x="3001989" y="397164"/>
                  <a:pt x="3029527" y="403321"/>
                  <a:pt x="3057236" y="406400"/>
                </a:cubicBezTo>
                <a:cubicBezTo>
                  <a:pt x="3086517" y="421041"/>
                  <a:pt x="3113304" y="433253"/>
                  <a:pt x="3140364" y="452582"/>
                </a:cubicBezTo>
                <a:cubicBezTo>
                  <a:pt x="3210515" y="502690"/>
                  <a:pt x="3238828" y="528070"/>
                  <a:pt x="3297382" y="591128"/>
                </a:cubicBezTo>
                <a:cubicBezTo>
                  <a:pt x="3313744" y="608749"/>
                  <a:pt x="3328170" y="628073"/>
                  <a:pt x="3343564" y="646546"/>
                </a:cubicBezTo>
                <a:cubicBezTo>
                  <a:pt x="3476449" y="546881"/>
                  <a:pt x="3294833" y="675627"/>
                  <a:pt x="3417455" y="609600"/>
                </a:cubicBezTo>
                <a:cubicBezTo>
                  <a:pt x="3446776" y="593811"/>
                  <a:pt x="3471471" y="570355"/>
                  <a:pt x="3500582" y="554182"/>
                </a:cubicBezTo>
                <a:cubicBezTo>
                  <a:pt x="3527089" y="539456"/>
                  <a:pt x="3556177" y="529944"/>
                  <a:pt x="3583709" y="517237"/>
                </a:cubicBezTo>
                <a:cubicBezTo>
                  <a:pt x="3625277" y="498052"/>
                  <a:pt x="3635841" y="487544"/>
                  <a:pt x="3685309" y="471055"/>
                </a:cubicBezTo>
                <a:cubicBezTo>
                  <a:pt x="3718611" y="459954"/>
                  <a:pt x="3753807" y="455029"/>
                  <a:pt x="3786909" y="443346"/>
                </a:cubicBezTo>
                <a:cubicBezTo>
                  <a:pt x="3806385" y="436472"/>
                  <a:pt x="3823454" y="424025"/>
                  <a:pt x="3842327" y="415637"/>
                </a:cubicBezTo>
                <a:cubicBezTo>
                  <a:pt x="3851224" y="411683"/>
                  <a:pt x="3860920" y="409819"/>
                  <a:pt x="3870036" y="406400"/>
                </a:cubicBezTo>
                <a:cubicBezTo>
                  <a:pt x="3885560" y="400578"/>
                  <a:pt x="3901067" y="394662"/>
                  <a:pt x="3916218" y="387928"/>
                </a:cubicBezTo>
                <a:cubicBezTo>
                  <a:pt x="3951373" y="372304"/>
                  <a:pt x="3951156" y="370794"/>
                  <a:pt x="3980873" y="350982"/>
                </a:cubicBezTo>
                <a:cubicBezTo>
                  <a:pt x="4030134" y="354061"/>
                  <a:pt x="4079751" y="353549"/>
                  <a:pt x="4128655" y="360218"/>
                </a:cubicBezTo>
                <a:cubicBezTo>
                  <a:pt x="4147948" y="362849"/>
                  <a:pt x="4184073" y="378691"/>
                  <a:pt x="4184073" y="378691"/>
                </a:cubicBezTo>
                <a:lnTo>
                  <a:pt x="4239491" y="415637"/>
                </a:lnTo>
                <a:cubicBezTo>
                  <a:pt x="4258529" y="428329"/>
                  <a:pt x="4271380" y="440405"/>
                  <a:pt x="4294909" y="443346"/>
                </a:cubicBezTo>
                <a:cubicBezTo>
                  <a:pt x="4334742" y="448325"/>
                  <a:pt x="4374958" y="449503"/>
                  <a:pt x="4414982" y="452582"/>
                </a:cubicBezTo>
                <a:cubicBezTo>
                  <a:pt x="4424218" y="455661"/>
                  <a:pt x="4432995" y="462699"/>
                  <a:pt x="4442691" y="461818"/>
                </a:cubicBezTo>
                <a:cubicBezTo>
                  <a:pt x="4556831" y="451442"/>
                  <a:pt x="4482457" y="431697"/>
                  <a:pt x="4608946" y="406400"/>
                </a:cubicBezTo>
                <a:cubicBezTo>
                  <a:pt x="4639734" y="400243"/>
                  <a:pt x="4670296" y="392825"/>
                  <a:pt x="4701309" y="387928"/>
                </a:cubicBezTo>
                <a:cubicBezTo>
                  <a:pt x="4723187" y="384474"/>
                  <a:pt x="4858800" y="371255"/>
                  <a:pt x="4876800" y="369455"/>
                </a:cubicBezTo>
                <a:cubicBezTo>
                  <a:pt x="4950691" y="372534"/>
                  <a:pt x="5024682" y="373772"/>
                  <a:pt x="5098473" y="378691"/>
                </a:cubicBezTo>
                <a:cubicBezTo>
                  <a:pt x="5117159" y="379937"/>
                  <a:pt x="5136125" y="382006"/>
                  <a:pt x="5153891" y="387928"/>
                </a:cubicBezTo>
                <a:cubicBezTo>
                  <a:pt x="5164422" y="391438"/>
                  <a:pt x="5171671" y="401436"/>
                  <a:pt x="5181600" y="406400"/>
                </a:cubicBezTo>
                <a:cubicBezTo>
                  <a:pt x="5190308" y="410754"/>
                  <a:pt x="5200360" y="411802"/>
                  <a:pt x="5209309" y="415637"/>
                </a:cubicBezTo>
                <a:cubicBezTo>
                  <a:pt x="5276926" y="444615"/>
                  <a:pt x="5215089" y="426317"/>
                  <a:pt x="5283200" y="443346"/>
                </a:cubicBezTo>
                <a:cubicBezTo>
                  <a:pt x="5333746" y="477042"/>
                  <a:pt x="5290658" y="454074"/>
                  <a:pt x="5375564" y="471055"/>
                </a:cubicBezTo>
                <a:cubicBezTo>
                  <a:pt x="5385111" y="472964"/>
                  <a:pt x="5393828" y="477930"/>
                  <a:pt x="5403273" y="480291"/>
                </a:cubicBezTo>
                <a:cubicBezTo>
                  <a:pt x="5418503" y="484099"/>
                  <a:pt x="5434418" y="485017"/>
                  <a:pt x="5449455" y="489528"/>
                </a:cubicBezTo>
                <a:cubicBezTo>
                  <a:pt x="5570971" y="525983"/>
                  <a:pt x="5421847" y="493241"/>
                  <a:pt x="5541818" y="517237"/>
                </a:cubicBezTo>
                <a:cubicBezTo>
                  <a:pt x="5566448" y="529552"/>
                  <a:pt x="5600434" y="531270"/>
                  <a:pt x="5615709" y="554182"/>
                </a:cubicBezTo>
                <a:cubicBezTo>
                  <a:pt x="5639583" y="589992"/>
                  <a:pt x="5623651" y="578380"/>
                  <a:pt x="5661891" y="591128"/>
                </a:cubicBezTo>
                <a:cubicBezTo>
                  <a:pt x="5668244" y="603833"/>
                  <a:pt x="5678951" y="647017"/>
                  <a:pt x="5708073" y="637309"/>
                </a:cubicBezTo>
                <a:cubicBezTo>
                  <a:pt x="5720465" y="633178"/>
                  <a:pt x="5724762" y="616613"/>
                  <a:pt x="5735782" y="609600"/>
                </a:cubicBezTo>
                <a:cubicBezTo>
                  <a:pt x="5781208" y="580693"/>
                  <a:pt x="5796692" y="576982"/>
                  <a:pt x="5837382" y="563418"/>
                </a:cubicBezTo>
                <a:cubicBezTo>
                  <a:pt x="5886643" y="566497"/>
                  <a:pt x="5936052" y="567744"/>
                  <a:pt x="5985164" y="572655"/>
                </a:cubicBezTo>
                <a:cubicBezTo>
                  <a:pt x="6021750" y="576314"/>
                  <a:pt x="6017587" y="583965"/>
                  <a:pt x="6049818" y="591128"/>
                </a:cubicBezTo>
                <a:cubicBezTo>
                  <a:pt x="6068099" y="595191"/>
                  <a:pt x="6087068" y="595822"/>
                  <a:pt x="6105236" y="600364"/>
                </a:cubicBezTo>
                <a:cubicBezTo>
                  <a:pt x="6138875" y="608774"/>
                  <a:pt x="6167875" y="620323"/>
                  <a:pt x="6197600" y="637309"/>
                </a:cubicBezTo>
                <a:cubicBezTo>
                  <a:pt x="6207238" y="642816"/>
                  <a:pt x="6216073" y="649624"/>
                  <a:pt x="6225309" y="655782"/>
                </a:cubicBezTo>
                <a:cubicBezTo>
                  <a:pt x="6259549" y="644369"/>
                  <a:pt x="6244310" y="650900"/>
                  <a:pt x="6271491" y="637309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CD320A-10AF-4B09-B0DF-000D60088066}"/>
              </a:ext>
            </a:extLst>
          </p:cNvPr>
          <p:cNvSpPr txBox="1"/>
          <p:nvPr/>
        </p:nvSpPr>
        <p:spPr>
          <a:xfrm>
            <a:off x="6779491" y="2678545"/>
            <a:ext cx="1217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Bad Basis</a:t>
            </a:r>
          </a:p>
          <a:p>
            <a:r>
              <a:rPr lang="en-US" dirty="0">
                <a:solidFill>
                  <a:srgbClr val="00B050"/>
                </a:solidFill>
              </a:rPr>
              <a:t>Good Basis</a:t>
            </a:r>
          </a:p>
        </p:txBody>
      </p:sp>
    </p:spTree>
    <p:extLst>
      <p:ext uri="{BB962C8B-B14F-4D97-AF65-F5344CB8AC3E}">
        <p14:creationId xmlns:p14="http://schemas.microsoft.com/office/powerpoint/2010/main" val="2098195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1A960-BEA2-4501-844D-3F4DE4012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QR factorization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DCE4FF-93C1-475C-84BA-8A84BD3294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Related to Gram-Schmidt orthogonalization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a basis matrix with vectors as columns</a:t>
                </a:r>
              </a:p>
              <a:p>
                <a:r>
                  <a:rPr lang="en-US" dirty="0"/>
                  <a:t>Can factor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𝑄𝑅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orthogonal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upper triangular</a:t>
                </a:r>
              </a:p>
              <a:p>
                <a:r>
                  <a:rPr lang="en-US" dirty="0"/>
                  <a:t>Compute by rotating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onto the coordinate axes: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⟨"/>
                                              <m:endChr m:val="⟩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num>
                                        <m:den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⟨"/>
                                              <m:endChr m:val="⟩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𝑑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num>
                                        <m:den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⟨"/>
                                              <m:endChr m:val="⟩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𝑑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num>
                                        <m:den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     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DCE4FF-93C1-475C-84BA-8A84BD3294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1574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A1B26-82EE-4B06-A22C-C16E3BB2C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HKZ reduction</a:t>
            </a:r>
            <a:br>
              <a:rPr lang="en-US" dirty="0"/>
            </a:br>
            <a:r>
              <a:rPr lang="en-US" dirty="0"/>
              <a:t>(What to do with an SVP oracle)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2719C2-DFE4-4122-BB03-190F36F7F3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Use QR factorization</a:t>
                </a:r>
              </a:p>
              <a:p>
                <a:r>
                  <a:rPr lang="en-US" dirty="0"/>
                  <a:t>Note from the form of: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begChr m:val="⟨"/>
                                            <m:endChr m:val="⟩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num>
                                      <m:den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den>
                                    </m:f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</m:mr>
                              </m:m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begChr m:val="⟨"/>
                                            <m:endChr m:val="⟩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num>
                                      <m:den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den>
                                    </m:f>
                                  </m:e>
                                </m:mr>
                                <m:m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begChr m:val="⟨"/>
                                            <m:endChr m:val="⟩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num>
                                      <m:den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den>
                                    </m:f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     0</m:t>
                                    </m:r>
                                  </m:e>
                                </m:mr>
                              </m:m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Can subtract off vectors to the left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so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 basis is HKZ reduced if 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projection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orthogonal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is HKZ reduced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2719C2-DFE4-4122-BB03-190F36F7F3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946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talk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9181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We want to internally distribute expertise on cryptanalyzing lattices</a:t>
            </a:r>
          </a:p>
          <a:p>
            <a:pPr lvl="1"/>
            <a:r>
              <a:rPr lang="en-US" dirty="0"/>
              <a:t>Why? Every Finalist in Round 3 is a lattice, or it’s not* subject to cryptanalysis</a:t>
            </a:r>
          </a:p>
          <a:p>
            <a:pPr lvl="1"/>
            <a:r>
              <a:rPr lang="en-US" dirty="0"/>
              <a:t>*meaning it’s </a:t>
            </a:r>
            <a:r>
              <a:rPr lang="en-US" dirty="0" err="1"/>
              <a:t>McEliece</a:t>
            </a:r>
            <a:r>
              <a:rPr lang="en-US" dirty="0"/>
              <a:t> or SPHINCS+, where we don’t expect big breaks…</a:t>
            </a:r>
          </a:p>
          <a:p>
            <a:pPr lvl="1"/>
            <a:endParaRPr lang="en-US" dirty="0"/>
          </a:p>
          <a:p>
            <a:r>
              <a:rPr lang="en-US" dirty="0"/>
              <a:t>We wanted to force most people to give one “hard” talk on lattices.</a:t>
            </a:r>
          </a:p>
          <a:p>
            <a:pPr lvl="1"/>
            <a:r>
              <a:rPr lang="en-US" dirty="0"/>
              <a:t>Seems the best way to ensure everyone gains </a:t>
            </a:r>
            <a:r>
              <a:rPr lang="en-US" i="1" dirty="0"/>
              <a:t>some</a:t>
            </a:r>
            <a:r>
              <a:rPr lang="en-US" dirty="0"/>
              <a:t> familiarity.</a:t>
            </a:r>
          </a:p>
          <a:p>
            <a:pPr lvl="1"/>
            <a:endParaRPr lang="en-US" dirty="0"/>
          </a:p>
          <a:p>
            <a:r>
              <a:rPr lang="en-US" u="sng" dirty="0"/>
              <a:t>What are our main goal(s)?</a:t>
            </a:r>
          </a:p>
          <a:p>
            <a:pPr lvl="1"/>
            <a:r>
              <a:rPr lang="en-US" b="1" dirty="0"/>
              <a:t>Everyone learns how to calculate concrete bit-security of lattice schemes.</a:t>
            </a:r>
          </a:p>
          <a:p>
            <a:pPr lvl="1"/>
            <a:r>
              <a:rPr lang="en-US" dirty="0"/>
              <a:t>Maybe spawn some of our own research into lattice cryptanalysis…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9E039-31BE-43AD-A691-4784748E9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BKZ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9D175F-0F5D-4888-85F2-198A16230A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HKZ reduce square submatrices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Tour: Start at the top left and move down to the bottom right</a:t>
                </a:r>
              </a:p>
              <a:p>
                <a:pPr lvl="1"/>
                <a:r>
                  <a:rPr lang="en-US" dirty="0"/>
                  <a:t>May require multiple tours before basis stops improving</a:t>
                </a:r>
              </a:p>
              <a:p>
                <a:pPr lvl="2"/>
                <a:r>
                  <a:rPr lang="en-US" dirty="0" err="1"/>
                  <a:t>Neumaier</a:t>
                </a:r>
                <a:r>
                  <a:rPr lang="en-US" dirty="0"/>
                  <a:t> argument based on “</a:t>
                </a:r>
                <a:r>
                  <a:rPr lang="en-US" dirty="0" err="1"/>
                  <a:t>reducedness</a:t>
                </a:r>
                <a:r>
                  <a:rPr lang="en-US" dirty="0"/>
                  <a:t> parameter”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max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lvl="2"/>
                <a:r>
                  <a:rPr lang="en-US" dirty="0"/>
                  <a:t>Each tour before fixed point reduces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dirty="0"/>
                  <a:t> by a factor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 implies BKZ converges 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⁡(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tours i.e.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⁡(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 oracle calls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9D175F-0F5D-4888-85F2-198A16230A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0838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3F6D9-34DD-42B8-B7E7-4E3F42C7E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54" y="40707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Sandpile model illustration</a:t>
            </a:r>
            <a:br>
              <a:rPr lang="en-US" dirty="0"/>
            </a:br>
            <a:r>
              <a:rPr lang="en-US" sz="2200" dirty="0"/>
              <a:t>(From 2016 presentation by </a:t>
            </a:r>
            <a:r>
              <a:rPr lang="en-US" sz="2200" dirty="0" err="1"/>
              <a:t>Stehlé</a:t>
            </a:r>
            <a:r>
              <a:rPr lang="en-US" sz="2200" dirty="0"/>
              <a:t> </a:t>
            </a:r>
            <a:r>
              <a:rPr lang="en-US" sz="2200" dirty="0">
                <a:hlinkClick r:id="rId2"/>
              </a:rPr>
              <a:t>https://wheat2016.lip6.fr/HEAT_Paris_Damien.pdf</a:t>
            </a:r>
            <a:r>
              <a:rPr lang="en-US" sz="2200" dirty="0"/>
              <a:t>)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8CBAB0-242E-486A-91BE-B05B9888BD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5253" y="1824911"/>
            <a:ext cx="827770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01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3F6D9-34DD-42B8-B7E7-4E3F42C7E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54" y="40707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Sandpile model illustration</a:t>
            </a:r>
            <a:br>
              <a:rPr lang="en-US" dirty="0"/>
            </a:br>
            <a:r>
              <a:rPr lang="en-US" sz="2200" dirty="0"/>
              <a:t>(From 2016 presentation by </a:t>
            </a:r>
            <a:r>
              <a:rPr lang="en-US" sz="2200" dirty="0" err="1"/>
              <a:t>Stehlé</a:t>
            </a:r>
            <a:r>
              <a:rPr lang="en-US" sz="2200" dirty="0"/>
              <a:t> </a:t>
            </a:r>
            <a:r>
              <a:rPr lang="en-US" sz="2200" dirty="0">
                <a:hlinkClick r:id="rId2"/>
              </a:rPr>
              <a:t>https://wheat2016.lip6.fr/HEAT_Paris_Damien.pdf</a:t>
            </a:r>
            <a:r>
              <a:rPr lang="en-US" sz="2200" dirty="0"/>
              <a:t>)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6A42CDC-EF15-4BF2-B7C7-8C52004F5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4462" y="1808848"/>
            <a:ext cx="918005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33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3F6D9-34DD-42B8-B7E7-4E3F42C7E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54" y="40707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Sandpile model illustration</a:t>
            </a:r>
            <a:br>
              <a:rPr lang="en-US" dirty="0"/>
            </a:br>
            <a:r>
              <a:rPr lang="en-US" sz="2200" dirty="0"/>
              <a:t>(From 2016 presentation by </a:t>
            </a:r>
            <a:r>
              <a:rPr lang="en-US" sz="2200" dirty="0" err="1"/>
              <a:t>Stehlé</a:t>
            </a:r>
            <a:r>
              <a:rPr lang="en-US" sz="2200" dirty="0"/>
              <a:t> </a:t>
            </a:r>
            <a:r>
              <a:rPr lang="en-US" sz="2200" dirty="0">
                <a:hlinkClick r:id="rId2"/>
              </a:rPr>
              <a:t>https://wheat2016.lip6.fr/HEAT_Paris_Damien.pdf</a:t>
            </a:r>
            <a:r>
              <a:rPr lang="en-US" sz="22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E3D24-76C0-461C-B341-FFA3C213B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A04C82-10D3-44FA-AE72-2D623B60D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01" y="1630030"/>
            <a:ext cx="9982201" cy="502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31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3F6D9-34DD-42B8-B7E7-4E3F42C7E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54" y="40707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Sandpile model illustration</a:t>
            </a:r>
            <a:br>
              <a:rPr lang="en-US" dirty="0"/>
            </a:br>
            <a:r>
              <a:rPr lang="en-US" sz="2200" dirty="0"/>
              <a:t>(From 2016 presentation by </a:t>
            </a:r>
            <a:r>
              <a:rPr lang="en-US" sz="2200" dirty="0" err="1"/>
              <a:t>Stehlé</a:t>
            </a:r>
            <a:r>
              <a:rPr lang="en-US" sz="2200" dirty="0"/>
              <a:t> </a:t>
            </a:r>
            <a:r>
              <a:rPr lang="en-US" sz="2200" dirty="0">
                <a:hlinkClick r:id="rId2"/>
              </a:rPr>
              <a:t>https://wheat2016.lip6.fr/HEAT_Paris_Damien.pdf</a:t>
            </a:r>
            <a:r>
              <a:rPr lang="en-US" sz="2200" dirty="0"/>
              <a:t>)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A466AF-3B0B-4C9A-99B8-FC924E5DC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363" y="1732633"/>
            <a:ext cx="913069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98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3F6D9-34DD-42B8-B7E7-4E3F42C7E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54" y="40707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Sandpile model illustration</a:t>
            </a:r>
            <a:br>
              <a:rPr lang="en-US" dirty="0"/>
            </a:br>
            <a:r>
              <a:rPr lang="en-US" sz="2200" dirty="0"/>
              <a:t>(From 2016 presentation by </a:t>
            </a:r>
            <a:r>
              <a:rPr lang="en-US" sz="2200" dirty="0" err="1"/>
              <a:t>Stehlé</a:t>
            </a:r>
            <a:r>
              <a:rPr lang="en-US" sz="2200" dirty="0"/>
              <a:t> </a:t>
            </a:r>
            <a:r>
              <a:rPr lang="en-US" sz="2200" dirty="0">
                <a:hlinkClick r:id="rId2"/>
              </a:rPr>
              <a:t>https://wheat2016.lip6.fr/HEAT_Paris_Damien.pdf</a:t>
            </a:r>
            <a:r>
              <a:rPr lang="en-US" sz="22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E3D24-76C0-461C-B341-FFA3C213B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6DE9E7-2D47-4912-ABDE-C2FDCBCDD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68" y="1732633"/>
            <a:ext cx="9677401" cy="508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91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3DC15-6A0F-4C6E-960D-77491671E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BKZ basis quality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C060B1-CECF-4E9D-A1CE-E98B874D7E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91759"/>
                <a:ext cx="10515600" cy="4351338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Widely cited ADPS 2016 estimates are based on the Geometric Series Assumption that:</a:t>
                </a:r>
              </a:p>
              <a:p>
                <a:pPr lvl="1"/>
                <a:r>
                  <a:rPr lang="en-US" dirty="0"/>
                  <a:t>Gram-Schmidt norms after reduction satisfy: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det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And, therefore, for block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BKZ achieves: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1/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Implications:</a:t>
                </a:r>
              </a:p>
              <a:p>
                <a:pPr lvl="1"/>
                <a:r>
                  <a:rPr lang="en-US" dirty="0"/>
                  <a:t>For generic lattices, will find a short vector of length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det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lattices with a unique short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, it will be found if the projection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onto the span of the last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Gram-Schmidt basis vectors is shorter than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i.e. if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det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Some newer estimates, e.g. </a:t>
                </a:r>
                <a:r>
                  <a:rPr lang="en-US" dirty="0">
                    <a:hlinkClick r:id="rId2"/>
                  </a:rPr>
                  <a:t>https://eprint.iacr.org/2020/1308.pdf</a:t>
                </a:r>
                <a:r>
                  <a:rPr lang="en-US" dirty="0"/>
                  <a:t> , instead use simulations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C060B1-CECF-4E9D-A1CE-E98B874D7E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91759"/>
                <a:ext cx="10515600" cy="4351338"/>
              </a:xfrm>
              <a:blipFill>
                <a:blip r:embed="rId3"/>
                <a:stretch>
                  <a:fillRect l="-522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399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118ED4-71EB-4DE7-A76C-E091FEE19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Turning NTRU and LWE into Lattice Problems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1B7B68-A4A5-419D-9EE4-C466BCAEC6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28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A0046-C936-4FAA-8085-1C2E4D6A9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and Lattice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5A3AB-66C6-4364-8D38-CF5003EA7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LWE and NTRU style cryptosystems get unique SVP and approximate SVP instances via various attack strategies:</a:t>
            </a:r>
          </a:p>
          <a:p>
            <a:pPr lvl="1"/>
            <a:r>
              <a:rPr lang="en-US" dirty="0"/>
              <a:t>LWE (</a:t>
            </a:r>
            <a:r>
              <a:rPr lang="en-US" dirty="0" err="1"/>
              <a:t>NewHope</a:t>
            </a:r>
            <a:r>
              <a:rPr lang="en-US" dirty="0"/>
              <a:t> ADPS2016 terminology):</a:t>
            </a:r>
          </a:p>
          <a:p>
            <a:pPr lvl="2"/>
            <a:r>
              <a:rPr lang="en-US" dirty="0"/>
              <a:t>Primal: </a:t>
            </a:r>
            <a:r>
              <a:rPr lang="en-US" dirty="0" err="1"/>
              <a:t>uSVP</a:t>
            </a:r>
            <a:endParaRPr lang="en-US" dirty="0"/>
          </a:p>
          <a:p>
            <a:pPr lvl="2"/>
            <a:r>
              <a:rPr lang="en-US" dirty="0"/>
              <a:t>Dual: Approximate SVP</a:t>
            </a:r>
          </a:p>
          <a:p>
            <a:pPr lvl="1"/>
            <a:r>
              <a:rPr lang="en-US" dirty="0"/>
              <a:t>NTRU</a:t>
            </a:r>
          </a:p>
          <a:p>
            <a:pPr lvl="2"/>
            <a:r>
              <a:rPr lang="en-US" dirty="0"/>
              <a:t>“Primal”, “Dual” attack</a:t>
            </a:r>
          </a:p>
          <a:p>
            <a:pPr lvl="3"/>
            <a:r>
              <a:rPr lang="en-US" dirty="0"/>
              <a:t>Numbers are cited for “Primal” and “Dual” attack in </a:t>
            </a:r>
            <a:r>
              <a:rPr lang="en-US" dirty="0" err="1"/>
              <a:t>NewHope</a:t>
            </a:r>
            <a:r>
              <a:rPr lang="en-US" dirty="0"/>
              <a:t> paper</a:t>
            </a:r>
          </a:p>
          <a:p>
            <a:pPr lvl="3"/>
            <a:r>
              <a:rPr lang="en-US" dirty="0"/>
              <a:t>Obvious analogy attempts message recovery where LWE attack would attempt key recovery</a:t>
            </a:r>
          </a:p>
          <a:p>
            <a:pPr lvl="3"/>
            <a:r>
              <a:rPr lang="en-US" dirty="0"/>
              <a:t>Both of these can be </a:t>
            </a:r>
            <a:r>
              <a:rPr lang="en-US" dirty="0" err="1"/>
              <a:t>uSVP</a:t>
            </a:r>
            <a:r>
              <a:rPr lang="en-US" dirty="0"/>
              <a:t> (Approximate SVP may be relevant too for dual)</a:t>
            </a:r>
          </a:p>
          <a:p>
            <a:pPr lvl="2"/>
            <a:r>
              <a:rPr lang="en-US" dirty="0"/>
              <a:t>Coppersmith-Shamir97, extended by May99 (this is called “Primal” in NTRU spec.): </a:t>
            </a:r>
            <a:r>
              <a:rPr lang="en-US" dirty="0" err="1"/>
              <a:t>uSVP</a:t>
            </a:r>
            <a:endParaRPr lang="en-US" dirty="0"/>
          </a:p>
          <a:p>
            <a:pPr lvl="2"/>
            <a:r>
              <a:rPr lang="en-US" dirty="0"/>
              <a:t>Howgrave-Graham05: Hybrid meet in the middle </a:t>
            </a:r>
            <a:r>
              <a:rPr lang="en-US" dirty="0" err="1"/>
              <a:t>uSVP</a:t>
            </a:r>
            <a:r>
              <a:rPr lang="en-US" dirty="0"/>
              <a:t> </a:t>
            </a:r>
          </a:p>
          <a:p>
            <a:pPr lvl="2"/>
            <a:endParaRPr lang="en-US" dirty="0"/>
          </a:p>
          <a:p>
            <a:r>
              <a:rPr lang="en-US" dirty="0"/>
              <a:t>We will study these strategies in the next few slides</a:t>
            </a:r>
          </a:p>
        </p:txBody>
      </p:sp>
    </p:spTree>
    <p:extLst>
      <p:ext uri="{BB962C8B-B14F-4D97-AF65-F5344CB8AC3E}">
        <p14:creationId xmlns:p14="http://schemas.microsoft.com/office/powerpoint/2010/main" val="41952298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A5C73E-77CE-41B7-978E-D8B94FED5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LWE (Typical LWE cryptosystem)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97E69CB-2B84-4E25-96B0-093AD039B7A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KeyGen: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Generate random matrix/module/polynomial: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and “short” matrix/module: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b="1" dirty="0"/>
              </a:p>
              <a:p>
                <a:r>
                  <a:rPr lang="en-US" dirty="0"/>
                  <a:t>Public key components: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b="1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900" dirty="0"/>
              </a:p>
              <a:p>
                <a:pPr marL="0" indent="0">
                  <a:buNone/>
                </a:pPr>
                <a:r>
                  <a:rPr lang="en-US" b="1" u="sng" dirty="0"/>
                  <a:t>Enc:</a:t>
                </a:r>
              </a:p>
              <a:p>
                <a:r>
                  <a:rPr lang="en-US" dirty="0"/>
                  <a:t>Generate “short” matrix/module: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Encode message noise tolerantly as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endParaRPr lang="en-US" b="1" dirty="0"/>
              </a:p>
              <a:p>
                <a:endParaRPr lang="en-US" dirty="0"/>
              </a:p>
              <a:p>
                <a:r>
                  <a:rPr lang="en-US" dirty="0"/>
                  <a:t>Ciphertext components: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97E69CB-2B84-4E25-96B0-093AD039B7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471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90EF544-1EEB-4DA4-8C77-37A4B3C9637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Dec:</a:t>
                </a:r>
              </a:p>
              <a:p>
                <a:r>
                  <a:rPr lang="en-US" dirty="0"/>
                  <a:t>Calculate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b="1" dirty="0"/>
              </a:p>
              <a:p>
                <a:pPr marL="0" indent="0">
                  <a:buNone/>
                </a:pPr>
                <a:endParaRPr lang="en-US" sz="2900" b="1" dirty="0"/>
              </a:p>
              <a:p>
                <a:r>
                  <a:rPr lang="en-US" sz="2900" dirty="0"/>
                  <a:t>Main variant:</a:t>
                </a:r>
              </a:p>
              <a:p>
                <a:pPr lvl="1"/>
                <a:r>
                  <a:rPr lang="en-US" sz="2500" dirty="0"/>
                  <a:t> Recover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sz="2500" dirty="0"/>
                  <a:t> using noise tolerant encoding/ public ECC</a:t>
                </a:r>
              </a:p>
              <a:p>
                <a:pPr lvl="1"/>
                <a:endParaRPr lang="en-US" sz="2500" dirty="0"/>
              </a:p>
              <a:p>
                <a:r>
                  <a:rPr lang="en-US" sz="2900" dirty="0"/>
                  <a:t>Ouroboros Variant: </a:t>
                </a:r>
              </a:p>
              <a:p>
                <a:pPr lvl="1"/>
                <a:r>
                  <a:rPr lang="en-US" sz="2500" dirty="0"/>
                  <a:t>Let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lvl="1"/>
                <a:r>
                  <a:rPr lang="en-US" sz="2500" dirty="0"/>
                  <a:t>Instead Recover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500" dirty="0"/>
                  <a:t> Using:</a:t>
                </a:r>
              </a:p>
              <a:p>
                <a:pPr lvl="2"/>
                <a:endParaRPr lang="en-US" sz="2100" dirty="0"/>
              </a:p>
              <a:p>
                <a:pPr lvl="2"/>
                <a:r>
                  <a:rPr lang="en-US" sz="2500" dirty="0"/>
                  <a:t>MDPC decoder (BIKE-3)</a:t>
                </a:r>
              </a:p>
              <a:p>
                <a:pPr lvl="2"/>
                <a:r>
                  <a:rPr lang="en-US" sz="2500" dirty="0"/>
                  <a:t>LRPC decoder (ROLLO-III)</a:t>
                </a:r>
              </a:p>
              <a:p>
                <a:pPr lvl="1"/>
                <a:endParaRPr lang="en-US" sz="25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90EF544-1EEB-4DA4-8C77-37A4B3C963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471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2176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sequence of talks in this series (and why)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Introduction to lattice cryptanalysis (Ray + </a:t>
            </a:r>
            <a:r>
              <a:rPr lang="en-US" dirty="0" err="1"/>
              <a:t>DanielA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Give the high-level framework of the “canonical attack”: Lattice reduction/BKZ</a:t>
            </a:r>
          </a:p>
          <a:p>
            <a:pPr lvl="1"/>
            <a:r>
              <a:rPr lang="en-US" dirty="0"/>
              <a:t>Everything else is a subroutine that plugs into this framework!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Nguyen-</a:t>
            </a:r>
            <a:r>
              <a:rPr lang="en-US" dirty="0" err="1"/>
              <a:t>Vidick</a:t>
            </a:r>
            <a:r>
              <a:rPr lang="en-US" dirty="0"/>
              <a:t> Sieve (Angela)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BGJ Sieve (Dustin)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BGDL Sieve (Ray)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Dimensions For Free (</a:t>
            </a:r>
            <a:r>
              <a:rPr lang="en-US" dirty="0" err="1"/>
              <a:t>DanielST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Progressive Sieving (Yi-Kai)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Jessica / G6K: the General Sieve Kernel (</a:t>
            </a:r>
            <a:r>
              <a:rPr lang="en-US" dirty="0" err="1"/>
              <a:t>DanielA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Faster Lattice Enumeration (John + </a:t>
            </a:r>
            <a:r>
              <a:rPr lang="en-US" dirty="0" err="1"/>
              <a:t>Quynh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More?? </a:t>
            </a:r>
            <a:r>
              <a:rPr lang="en-US" i="1" dirty="0"/>
              <a:t>(Let’s find any gaps along the way, and prepare more talks if so)</a:t>
            </a:r>
          </a:p>
          <a:p>
            <a:pPr lvl="1"/>
            <a:r>
              <a:rPr lang="en-US" dirty="0"/>
              <a:t>Other topics like the “Soliloquy story” are out there, and are interesting! (Research topic?)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648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A781A9-6C72-4C3F-AEFE-47BD228B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Primal Attack (1/3):</a:t>
            </a:r>
            <a:br>
              <a:rPr lang="en-US" dirty="0"/>
            </a:br>
            <a:r>
              <a:rPr lang="en-US" dirty="0"/>
              <a:t>A lattice associated with LWE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7DDB67A-0B18-4249-9C4B-DC2D2E2360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Want to recover short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3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3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3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3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3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mr>
                          <m:mr>
                            <m:e>
                              <m:r>
                                <a:rPr lang="en-US" sz="33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</m:mr>
                        </m:m>
                      </m:e>
                    </m:d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9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brk m:alnAt="7"/>
                        </m:rP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900" dirty="0"/>
              </a:p>
              <a:p>
                <a:pPr lvl="1"/>
                <a:r>
                  <a:rPr lang="en-US" sz="2500" dirty="0"/>
                  <a:t>(We only need to find one row at a time if it’s a matrix, so treat as a single row vector)</a:t>
                </a:r>
              </a:p>
              <a:p>
                <a:endParaRPr lang="en-US" sz="3300" dirty="0"/>
              </a:p>
              <a:p>
                <a:r>
                  <a:rPr lang="en-US" sz="3300" dirty="0"/>
                  <a:t>Note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3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33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33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33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sz="33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3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300" dirty="0"/>
                  <a:t>is close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3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33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3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33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33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3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33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3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mr>
                      </m:m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3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300" dirty="0"/>
              </a:p>
              <a:p>
                <a:pPr lvl="1"/>
                <a:r>
                  <a:rPr lang="en-US" sz="2900" dirty="0"/>
                  <a:t>A lattice point in the lattice given by basis (vectors are rows):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e>
                                <m: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𝒒𝑰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7DDB67A-0B18-4249-9C4B-DC2D2E2360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9271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DE763-C2C6-4B05-AE89-E4B00338D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Primal attack (2/3)</a:t>
            </a:r>
            <a:br>
              <a:rPr lang="en-US" dirty="0"/>
            </a:br>
            <a:r>
              <a:rPr lang="en-US" dirty="0"/>
              <a:t>LWE as BDD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18F4D8-ACF3-403D-B405-0A9E0954D2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300" dirty="0"/>
                  <a:t>Note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3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33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33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33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sz="33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3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300" dirty="0"/>
                  <a:t>is close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3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33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3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33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33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3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33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3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mr>
                      </m:m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3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300" dirty="0"/>
              </a:p>
              <a:p>
                <a:pPr lvl="1"/>
                <a:r>
                  <a:rPr lang="en-US" sz="2900" dirty="0"/>
                  <a:t>A lattice point in the lattice given by basis (vectors are rows):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e>
                                <m: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𝒒𝑰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b="1" dirty="0"/>
              </a:p>
              <a:p>
                <a:pPr lvl="1"/>
                <a:r>
                  <a:rPr lang="en-US" sz="2900" dirty="0"/>
                  <a:t>Finding an unusually close lattice point to a non-lattice point is called Bounded Distance Decoding (BDD)</a:t>
                </a:r>
              </a:p>
              <a:p>
                <a:pPr lvl="1"/>
                <a:r>
                  <a:rPr lang="en-US" sz="2900" dirty="0"/>
                  <a:t>BDD can be converted to </a:t>
                </a:r>
                <a:r>
                  <a:rPr lang="en-US" sz="2900" dirty="0" err="1"/>
                  <a:t>uSVP</a:t>
                </a:r>
                <a:r>
                  <a:rPr lang="en-US" sz="2900" dirty="0"/>
                  <a:t> (finding an unusually short nonzero lattice vector)</a:t>
                </a:r>
              </a:p>
              <a:p>
                <a:pPr lvl="2"/>
                <a:endParaRPr lang="en-US" sz="2500" dirty="0"/>
              </a:p>
              <a:p>
                <a:pPr lvl="1"/>
                <a:endParaRPr lang="en-US" sz="29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18F4D8-ACF3-403D-B405-0A9E0954D2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941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98621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E0D04-D26F-4447-9D29-B7E002A9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Primal Attack (3/3)</a:t>
            </a:r>
            <a:br>
              <a:rPr lang="en-US" dirty="0"/>
            </a:br>
            <a:r>
              <a:rPr lang="en-US" dirty="0"/>
              <a:t>LWE recovery as </a:t>
            </a:r>
            <a:r>
              <a:rPr lang="en-US" dirty="0" err="1"/>
              <a:t>uSVP</a:t>
            </a:r>
            <a:r>
              <a:rPr lang="en-US" dirty="0"/>
              <a:t> (Bai-Galbraith Embedding)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B2509A-BEF9-40DD-A57D-71D0DDFD9F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Increase the dimension by 1 and add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to the lattice basis, resulting in: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𝑰</m:t>
                                      </m:r>
                                    </m:e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𝒒𝑰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is called the embedding factor, and its value can be adjusted</a:t>
                </a:r>
              </a:p>
              <a:p>
                <a:pPr lvl="1"/>
                <a:r>
                  <a:rPr lang="en-US" dirty="0"/>
                  <a:t>Optimal value is typically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Now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can be found as an unusually short vector in the above lattice.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B2509A-BEF9-40DD-A57D-71D0DDFD9F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96470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F6614-6616-4BC7-BFD5-EBDB3DAB1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Concrete Example </a:t>
            </a:r>
            <a:br>
              <a:rPr lang="en-US" dirty="0"/>
            </a:br>
            <a:r>
              <a:rPr lang="en-US" dirty="0"/>
              <a:t>Primal Attack on Kyber512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21E3217-D776-4793-853A-57A983F40F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300" y="2360313"/>
            <a:ext cx="10568940" cy="213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118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E5EF9-6C1E-4639-8041-9458CDE4F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Concrete Example</a:t>
            </a:r>
            <a:br>
              <a:rPr lang="en-US" dirty="0"/>
            </a:br>
            <a:r>
              <a:rPr lang="en-US" dirty="0"/>
              <a:t>Primal attack on Kyber512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678197-2478-4B83-B194-FD66472552B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Relevant parameters: </a:t>
                </a:r>
              </a:p>
              <a:p>
                <a:pPr lvl="1"/>
                <a:r>
                  <a:rPr lang="en-US" dirty="0"/>
                  <a:t>Matrix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is dimension 512×512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=3329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Entries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have standard deviation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Bai-Galbraith embedding lattice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𝑰</m:t>
                                      </m:r>
                                    </m:e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𝒒𝑰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Lattice dimension: 1025</a:t>
                </a:r>
              </a:p>
              <a:p>
                <a:r>
                  <a:rPr lang="en-US" dirty="0"/>
                  <a:t>Lattice determinant: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512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678197-2478-4B83-B194-FD66472552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059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13DDF1A-E612-4366-AEBA-57275429358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Shortest vector in sublattice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𝒒𝑰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est. by gaussian heuristic: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det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1024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3329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512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1024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446.75…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Shortest vector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in full lattice: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1024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39.20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13DDF1A-E612-4366-AEBA-5727542935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059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47887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E5EF9-6C1E-4639-8041-9458CDE4F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Concrete Example</a:t>
            </a:r>
            <a:br>
              <a:rPr lang="en-US" dirty="0"/>
            </a:br>
            <a:r>
              <a:rPr lang="en-US" dirty="0"/>
              <a:t>Primal attack on Kyber512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678197-2478-4B83-B194-FD66472552B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Shortest vector in sublattice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𝒒𝑰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est. by gaussian heuristic: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det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1024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3329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512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1024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446.75…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Shortest vector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in full lattice: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1024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39.20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678197-2478-4B83-B194-FD66472552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824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13DDF1A-E612-4366-AEBA-57275429358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BKZ </a:t>
                </a:r>
                <a:r>
                  <a:rPr lang="en-US" dirty="0" err="1"/>
                  <a:t>blocksize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=406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Geometric Series Assumption ratio: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1/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=1.0039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Condition for BKZ to work: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det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i.e.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24.67…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39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1025</m:t>
                              </m:r>
                            </m:den>
                          </m:f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1.0039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3329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512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1025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=24.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77…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13DDF1A-E612-4366-AEBA-5727542935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059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40084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1D7D91-5575-4127-9454-F5DC0FAD6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to </a:t>
            </a:r>
            <a:r>
              <a:rPr lang="en-US" dirty="0" err="1"/>
              <a:t>Kyber</a:t>
            </a:r>
            <a:r>
              <a:rPr lang="en-US" dirty="0"/>
              <a:t> Spec.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800A9AC-3B02-4128-BF7F-56E3E122AD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6191" y="1429102"/>
            <a:ext cx="8080310" cy="447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28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E557E-FD0B-401A-97EE-FED3394F9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D49BFB-486C-43E1-8931-B62FD4AC02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Want distinguish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3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mr>
                          <m:mr>
                            <m:e>
                              <m:r>
                                <a:rPr lang="en-US" sz="33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</m:mr>
                        </m:m>
                      </m:e>
                    </m:d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m:rPr>
                        <m:brk m:alnAt="7"/>
                      </m:rP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900" dirty="0"/>
                  <a:t> from random</a:t>
                </a:r>
              </a:p>
              <a:p>
                <a:r>
                  <a:rPr lang="en-US" sz="2900" dirty="0"/>
                  <a:t>Dual attack strategy: Reduce a lattice that only depends on </a:t>
                </a:r>
                <a14:m>
                  <m:oMath xmlns:m="http://schemas.openxmlformats.org/officeDocument/2006/math">
                    <m:r>
                      <a:rPr lang="en-US" sz="29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900" dirty="0"/>
              </a:p>
              <a:p>
                <a:r>
                  <a:rPr lang="en-US" sz="2900" dirty="0"/>
                  <a:t>The lattice is defined as solutions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9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9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9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29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900" dirty="0"/>
                  <a:t> to </a:t>
                </a:r>
                <a14:m>
                  <m:oMath xmlns:m="http://schemas.openxmlformats.org/officeDocument/2006/math">
                    <m:r>
                      <a:rPr lang="en-US" sz="29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9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9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9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900" dirty="0"/>
              </a:p>
              <a:p>
                <a:pPr lvl="1"/>
                <a:r>
                  <a:rPr lang="en-US" sz="2500" dirty="0"/>
                  <a:t>Basis (vectors are columns):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5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5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e>
                                <m:r>
                                  <a:rPr lang="en-US" sz="25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𝒒𝑰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5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e>
                                <m:r>
                                  <a:rPr lang="en-US" sz="25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500" b="1" dirty="0"/>
              </a:p>
              <a:p>
                <a:r>
                  <a:rPr lang="en-US" sz="2900" dirty="0"/>
                  <a:t>Distinguisher: If we have a short solution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9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9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9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mr>
                          <m:mr>
                            <m:e>
                              <m:r>
                                <a:rPr lang="en-US" sz="29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900" dirty="0"/>
                  <a:t> to </a:t>
                </a:r>
                <a14:m>
                  <m:oMath xmlns:m="http://schemas.openxmlformats.org/officeDocument/2006/math">
                    <m:r>
                      <a:rPr lang="en-US" sz="29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9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9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900" dirty="0"/>
                  <a:t>:</a:t>
                </a:r>
              </a:p>
              <a:p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m:rPr>
                        <m:brk m:alnAt="7"/>
                      </m:rP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900" b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sz="29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9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900" dirty="0"/>
                  <a:t> is short</a:t>
                </a:r>
              </a:p>
              <a:p>
                <a:pPr lvl="1"/>
                <a:endParaRPr lang="en-US" sz="2500" dirty="0"/>
              </a:p>
              <a:p>
                <a:endParaRPr lang="en-US" sz="29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D49BFB-486C-43E1-8931-B62FD4AC02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6" t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59542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A5C73E-77CE-41B7-978E-D8B94FED5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Quotient LWE (NTRU)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97E69CB-2B84-4E25-96B0-093AD039B7A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KeyGen: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Generate “short” matrix/module: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1" dirty="0"/>
              </a:p>
              <a:p>
                <a:r>
                  <a:rPr lang="en-US" dirty="0"/>
                  <a:t>Public key: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>
                        <m:sSub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900" dirty="0"/>
              </a:p>
              <a:p>
                <a:pPr marL="0" indent="0">
                  <a:buNone/>
                </a:pPr>
                <a:r>
                  <a:rPr lang="en-US" b="1" u="sng" dirty="0"/>
                  <a:t>Enc:</a:t>
                </a:r>
              </a:p>
              <a:p>
                <a:r>
                  <a:rPr lang="en-US" dirty="0"/>
                  <a:t>Generate “short” matrix/module:</a:t>
                </a:r>
              </a:p>
              <a:p>
                <a:pPr marL="0" indent="0">
                  <a:buNone/>
                </a:pPr>
                <a:endParaRPr lang="en-US" sz="17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700" dirty="0"/>
              </a:p>
              <a:p>
                <a:r>
                  <a:rPr lang="en-US" dirty="0"/>
                  <a:t>Ciphertext: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97E69CB-2B84-4E25-96B0-093AD039B7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529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90EF544-1EEB-4DA4-8C77-37A4B3C9637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Dec:</a:t>
                </a:r>
              </a:p>
              <a:p>
                <a:r>
                  <a:rPr lang="en-US" dirty="0"/>
                  <a:t>Calculate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b="1" dirty="0"/>
              </a:p>
              <a:p>
                <a:pPr marL="0" indent="0">
                  <a:buNone/>
                </a:pPr>
                <a:endParaRPr lang="en-US" sz="2900" b="1" dirty="0"/>
              </a:p>
              <a:p>
                <a:r>
                  <a:rPr lang="en-US" sz="2500" dirty="0"/>
                  <a:t>Recover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500" dirty="0"/>
                  <a:t> Using:</a:t>
                </a:r>
              </a:p>
              <a:p>
                <a:pPr lvl="2"/>
                <a:endParaRPr lang="en-US" sz="2100" dirty="0"/>
              </a:p>
              <a:p>
                <a:pPr lvl="1"/>
                <a:endParaRPr lang="en-US" sz="2500" dirty="0"/>
              </a:p>
              <a:p>
                <a:pPr lvl="1"/>
                <a:r>
                  <a:rPr lang="en-US" sz="2500" dirty="0"/>
                  <a:t>NTRU Trapdoor (NTRU, </a:t>
                </a:r>
                <a:r>
                  <a:rPr lang="en-US" sz="2500" dirty="0" err="1"/>
                  <a:t>sNTRUprime</a:t>
                </a:r>
                <a:r>
                  <a:rPr lang="en-US" sz="2500" dirty="0"/>
                  <a:t>)</a:t>
                </a:r>
              </a:p>
              <a:p>
                <a:pPr lvl="1"/>
                <a:r>
                  <a:rPr lang="en-US" sz="2500" dirty="0"/>
                  <a:t>MDPC decoder (BIKE-1,2, </a:t>
                </a:r>
                <a:r>
                  <a:rPr lang="en-US" sz="2500" dirty="0" err="1"/>
                  <a:t>LEDAcrypt</a:t>
                </a:r>
                <a:r>
                  <a:rPr lang="en-US" sz="2500" dirty="0"/>
                  <a:t>)</a:t>
                </a:r>
              </a:p>
              <a:p>
                <a:pPr lvl="1"/>
                <a:r>
                  <a:rPr lang="en-US" sz="2500" dirty="0"/>
                  <a:t>LRPC decoder (ROLLO-I, II)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90EF544-1EEB-4DA4-8C77-37A4B3C963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529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15348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A5C73E-77CE-41B7-978E-D8B94FED5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NTRU ((mostly) traditional notation)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97E69CB-2B84-4E25-96B0-093AD039B7A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KeyGen: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Generate “short” matrix/module: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1" dirty="0"/>
              </a:p>
              <a:p>
                <a:r>
                  <a:rPr lang="en-US" dirty="0"/>
                  <a:t>Public key: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en-US" sz="2900" dirty="0"/>
              </a:p>
              <a:p>
                <a:pPr marL="0" indent="0">
                  <a:buNone/>
                </a:pPr>
                <a:r>
                  <a:rPr lang="en-US" b="1" u="sng" dirty="0"/>
                  <a:t>Enc:</a:t>
                </a:r>
              </a:p>
              <a:p>
                <a:r>
                  <a:rPr lang="en-US" dirty="0"/>
                  <a:t>Generate “short” matrix/module:</a:t>
                </a:r>
              </a:p>
              <a:p>
                <a:pPr marL="0" indent="0">
                  <a:buNone/>
                </a:pPr>
                <a:endParaRPr lang="en-US" sz="17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700" dirty="0"/>
              </a:p>
              <a:p>
                <a:r>
                  <a:rPr lang="en-US" dirty="0"/>
                  <a:t>Ciphertext: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97E69CB-2B84-4E25-96B0-093AD039B7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529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90EF544-1EEB-4DA4-8C77-37A4B3C9637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Dec:</a:t>
                </a:r>
              </a:p>
              <a:p>
                <a:r>
                  <a:rPr lang="en-US" dirty="0"/>
                  <a:t>Calculate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𝒇𝑪</m:t>
                      </m:r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b="1" dirty="0"/>
              </a:p>
              <a:p>
                <a:pPr marL="0" indent="0">
                  <a:buNone/>
                </a:pPr>
                <a:endParaRPr lang="en-US" sz="2900" b="1" dirty="0"/>
              </a:p>
              <a:p>
                <a:r>
                  <a:rPr lang="en-US" sz="2500" dirty="0"/>
                  <a:t>Recover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500" dirty="0"/>
                  <a:t> Using:</a:t>
                </a:r>
              </a:p>
              <a:p>
                <a:pPr lvl="2"/>
                <a:endParaRPr lang="en-US" sz="2100" dirty="0"/>
              </a:p>
              <a:p>
                <a:pPr lvl="1"/>
                <a:endParaRPr lang="en-US" sz="2500" dirty="0"/>
              </a:p>
              <a:p>
                <a:pPr lvl="1"/>
                <a:r>
                  <a:rPr lang="en-US" sz="2500" dirty="0"/>
                  <a:t>NTRU Trapdoor (NTRU, </a:t>
                </a:r>
                <a:r>
                  <a:rPr lang="en-US" sz="2500" dirty="0" err="1"/>
                  <a:t>sNTRUprime</a:t>
                </a:r>
                <a:r>
                  <a:rPr lang="en-US" sz="2500" dirty="0"/>
                  <a:t>)</a:t>
                </a:r>
              </a:p>
              <a:p>
                <a:pPr lvl="1"/>
                <a:r>
                  <a:rPr lang="en-US" sz="2500" dirty="0"/>
                  <a:t>MDPC decoder (BIKE-1,2, </a:t>
                </a:r>
                <a:r>
                  <a:rPr lang="en-US" sz="2500" dirty="0" err="1"/>
                  <a:t>LEDAcrypt</a:t>
                </a:r>
                <a:r>
                  <a:rPr lang="en-US" sz="2500" dirty="0"/>
                  <a:t>)</a:t>
                </a:r>
              </a:p>
              <a:p>
                <a:pPr lvl="1"/>
                <a:r>
                  <a:rPr lang="en-US" sz="2500" dirty="0"/>
                  <a:t>LRPC decoder (ROLLO-I, II)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90EF544-1EEB-4DA4-8C77-37A4B3C963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529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9258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talk (outline)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BKZ overview (and how it helps break our lattice cryptosystems)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Some nice pictures of lattices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Mathematical tools for reasoning about BKZ</a:t>
            </a:r>
          </a:p>
          <a:p>
            <a:pPr lvl="1"/>
            <a:r>
              <a:rPr lang="en-US" dirty="0"/>
              <a:t>Lattice determinant, </a:t>
            </a:r>
            <a:r>
              <a:rPr lang="en-US" dirty="0" err="1"/>
              <a:t>Minkowski</a:t>
            </a:r>
            <a:r>
              <a:rPr lang="en-US" dirty="0"/>
              <a:t>, the Gaussian Heuristic, GS </a:t>
            </a:r>
            <a:r>
              <a:rPr lang="en-US" dirty="0" err="1"/>
              <a:t>Orthoganalization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QR factorization, HKZ reduction, the Geometric Series assumption,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Primal attack and the Dual attack (</a:t>
            </a:r>
            <a:r>
              <a:rPr lang="en-US" i="1" dirty="0"/>
              <a:t>guessing/hybrid attacks?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to attack LWE (how to attack NTRU)</a:t>
            </a:r>
          </a:p>
          <a:p>
            <a:pPr lvl="1"/>
            <a:r>
              <a:rPr lang="en-US" dirty="0"/>
              <a:t>Turning cryptosystems (viewed as LWE/NTRU samples) into bad bases for BKZ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Discussion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749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5643BD-94C9-494F-A4B0-A929A6F15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NewHope</a:t>
            </a:r>
            <a:r>
              <a:rPr lang="en-US" dirty="0"/>
              <a:t> style Primal attack on NTRU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3105443-8F2A-4CE9-903B-12DB2C54DE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Want to recover short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Recall the primal attack for (Product LWE)</a:t>
                </a:r>
              </a:p>
              <a:p>
                <a:pPr lvl="1"/>
                <a:r>
                  <a:rPr lang="en-US" dirty="0"/>
                  <a:t>  Want to recover short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</m:mr>
                        </m:m>
                      </m:e>
                    </m:d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  <a:p>
                <a:r>
                  <a:rPr lang="en-US" sz="3200" dirty="0"/>
                  <a:t>This is the same up to matrix transpose, assuming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sz="3200" dirty="0"/>
                  <a:t> can be treated as a random matrix, like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3200" dirty="0"/>
                  <a:t>. 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3105443-8F2A-4CE9-903B-12DB2C54DE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78577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1E52A-2C9B-430D-9281-C0645B4E3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NTRU Lattice attacks</a:t>
            </a:r>
            <a:br>
              <a:rPr lang="en-US" dirty="0"/>
            </a:br>
            <a:r>
              <a:rPr lang="en-US" dirty="0"/>
              <a:t>Coppersmith-Shamir 1997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ECFA58-CD89-4896-9455-35D575365D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Construct a lattice from the public key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(vectors are rows)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e>
                                <m:r>
                                  <a:rPr lang="en-US" sz="3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3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𝒒𝑰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Note that the rows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are short vectors</a:t>
                </a:r>
              </a:p>
              <a:p>
                <a:r>
                  <a:rPr lang="en-US" dirty="0"/>
                  <a:t>Dimension reduction (“Run Lattices” May 99), </a:t>
                </a:r>
              </a:p>
              <a:p>
                <a:pPr lvl="1"/>
                <a:r>
                  <a:rPr lang="en-US" dirty="0"/>
                  <a:t>as many entries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are 0, can remove a number of columns and rows equal to maximum number of consecutive 0s and still have an unusually short vector in the lattice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ECFA58-CD89-4896-9455-35D575365D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53382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70B2B-5386-4E8E-BCB7-78E07C984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Improvements in May99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4BAA84-415D-4A71-BBF6-E45930C8C2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More dimension reduction</a:t>
                </a:r>
              </a:p>
              <a:p>
                <a:pPr lvl="1"/>
                <a:r>
                  <a:rPr lang="en-US" dirty="0"/>
                  <a:t>Lop off columns from one or both sides of Coppersmith-Shamir Lattice basis</a:t>
                </a:r>
              </a:p>
              <a:p>
                <a:pPr lvl="1"/>
                <a:r>
                  <a:rPr lang="en-US" dirty="0"/>
                  <a:t>Now the rows of the basis are not linearly independent, so the lattice dimension is less</a:t>
                </a:r>
              </a:p>
              <a:p>
                <a:pPr lvl="1"/>
                <a:r>
                  <a:rPr lang="en-US" dirty="0"/>
                  <a:t>rows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without the appropriate columns still in the dimension reduced lattice</a:t>
                </a:r>
              </a:p>
              <a:p>
                <a:pPr lvl="1"/>
                <a:r>
                  <a:rPr lang="en-US" dirty="0"/>
                  <a:t>Solving for the rest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is easy</a:t>
                </a:r>
              </a:p>
              <a:p>
                <a:r>
                  <a:rPr lang="en-US" dirty="0"/>
                  <a:t>Can be combined with the “run lattices” technique (see previous slide – also May99)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B4BAA84-415D-4A71-BBF6-E45930C8C2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93134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4AF47-A24C-4239-9BE1-023A296D4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Odlyzko</a:t>
            </a:r>
            <a:r>
              <a:rPr lang="en-US" dirty="0"/>
              <a:t> Meet in the Middle attack;</a:t>
            </a:r>
            <a:br>
              <a:rPr lang="en-US" dirty="0"/>
            </a:br>
            <a:r>
              <a:rPr lang="en-US" dirty="0" err="1"/>
              <a:t>Howgrave</a:t>
            </a:r>
            <a:r>
              <a:rPr lang="en-US" dirty="0"/>
              <a:t>-Graham Hybrid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5791E1-2226-48A7-81D9-7AAD96247C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err="1"/>
                  <a:t>Odlyzko</a:t>
                </a:r>
                <a:r>
                  <a:rPr lang="en-US" dirty="0"/>
                  <a:t> (1997) meet in the middle attack:</a:t>
                </a:r>
              </a:p>
              <a:p>
                <a:pPr lvl="1"/>
                <a:r>
                  <a:rPr lang="en-US" dirty="0"/>
                  <a:t>Write the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has nonzero coefficients in the left half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has nonzero coefficients in the right half</a:t>
                </a:r>
              </a:p>
              <a:p>
                <a:pPr lvl="1"/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𝑓h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, which has small coefficients,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nearly collide</a:t>
                </a:r>
              </a:p>
              <a:p>
                <a:pPr lvl="1"/>
                <a:r>
                  <a:rPr lang="en-US" dirty="0"/>
                  <a:t>Can create lists of rounded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and look for collisions</a:t>
                </a:r>
              </a:p>
              <a:p>
                <a:r>
                  <a:rPr lang="en-US" dirty="0" err="1"/>
                  <a:t>Howgrave</a:t>
                </a:r>
                <a:r>
                  <a:rPr lang="en-US" dirty="0"/>
                  <a:t>-Graham (2007) combined this with lattice reduction to create an improved hybrid attack using a technique I will refer to as “magic”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5791E1-2226-48A7-81D9-7AAD96247C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6366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0D942-9380-4072-8436-D58214970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225B3-7AFB-4F42-8789-CD7664A19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General references:</a:t>
            </a:r>
          </a:p>
          <a:p>
            <a:pPr lvl="1"/>
            <a:r>
              <a:rPr lang="en-US" dirty="0" err="1"/>
              <a:t>Stehle</a:t>
            </a:r>
            <a:r>
              <a:rPr lang="en-US" dirty="0"/>
              <a:t>, Review of Lattice Reduction Algorithm: </a:t>
            </a:r>
            <a:r>
              <a:rPr lang="en-US" dirty="0">
                <a:hlinkClick r:id="rId2"/>
              </a:rPr>
              <a:t>https://wheat2016.lip6.fr/HEAT_Paris_Damien.pdf</a:t>
            </a:r>
            <a:endParaRPr lang="en-US" dirty="0"/>
          </a:p>
          <a:p>
            <a:pPr lvl="1"/>
            <a:r>
              <a:rPr lang="en-US" dirty="0"/>
              <a:t>ADPS 2016 (</a:t>
            </a:r>
            <a:r>
              <a:rPr lang="en-US" dirty="0" err="1"/>
              <a:t>NewHope</a:t>
            </a:r>
            <a:r>
              <a:rPr lang="en-US" dirty="0"/>
              <a:t> Paper): </a:t>
            </a:r>
            <a:r>
              <a:rPr lang="en-US" dirty="0">
                <a:hlinkClick r:id="rId3"/>
              </a:rPr>
              <a:t>https://eprint.iacr.org/2015/1092.pdf</a:t>
            </a:r>
            <a:endParaRPr lang="en-US" dirty="0"/>
          </a:p>
          <a:p>
            <a:pPr lvl="1"/>
            <a:r>
              <a:rPr lang="en-US" dirty="0"/>
              <a:t>AGVW 2017: Revisiting the Expected Cost of Solving </a:t>
            </a:r>
            <a:r>
              <a:rPr lang="en-US" dirty="0" err="1"/>
              <a:t>uSVP</a:t>
            </a:r>
            <a:r>
              <a:rPr lang="en-US" dirty="0"/>
              <a:t> with applications to LWE: </a:t>
            </a:r>
            <a:r>
              <a:rPr lang="en-US" dirty="0">
                <a:hlinkClick r:id="rId4"/>
              </a:rPr>
              <a:t>https://eprint.iacr.org/2017/815.pdf</a:t>
            </a:r>
            <a:endParaRPr lang="en-US" dirty="0"/>
          </a:p>
          <a:p>
            <a:r>
              <a:rPr lang="en-US" dirty="0"/>
              <a:t>Kannan embedding: </a:t>
            </a:r>
            <a:r>
              <a:rPr lang="en-US" dirty="0">
                <a:hlinkClick r:id="rId5"/>
              </a:rPr>
              <a:t>https://pdfs.semanticscholar.org/9253/08b01e1a3a9944774a817c63d84c887ee277.pdf</a:t>
            </a:r>
            <a:endParaRPr lang="en-US" dirty="0"/>
          </a:p>
          <a:p>
            <a:r>
              <a:rPr lang="en-US" dirty="0"/>
              <a:t>Bai Galbraith Embedding: </a:t>
            </a:r>
            <a:r>
              <a:rPr lang="en-US" dirty="0">
                <a:hlinkClick r:id="rId6"/>
              </a:rPr>
              <a:t>https://eprint.iacr.org/2013/839.pdf</a:t>
            </a:r>
            <a:endParaRPr lang="en-US" dirty="0"/>
          </a:p>
          <a:p>
            <a:r>
              <a:rPr lang="en-US" dirty="0"/>
              <a:t>NTRU Cryptanalysis</a:t>
            </a:r>
          </a:p>
          <a:p>
            <a:pPr lvl="1"/>
            <a:r>
              <a:rPr lang="en-US" dirty="0"/>
              <a:t>Coppersmith, Shamir 1997: </a:t>
            </a:r>
            <a:r>
              <a:rPr lang="en-US" dirty="0">
                <a:hlinkClick r:id="rId7"/>
              </a:rPr>
              <a:t>https://link.springer.com/chapter/10.1007/3-540-69053-0_5</a:t>
            </a:r>
            <a:endParaRPr lang="en-US" dirty="0"/>
          </a:p>
          <a:p>
            <a:pPr lvl="1"/>
            <a:r>
              <a:rPr lang="en-US" dirty="0"/>
              <a:t>May 1999: </a:t>
            </a:r>
            <a:r>
              <a:rPr lang="en-US" dirty="0">
                <a:hlinkClick r:id="rId8"/>
              </a:rPr>
              <a:t>https://citeseerx.ist.psu.edu/viewdoc/download?doi=10.1.1.41.3484&amp;rep=rep1&amp;type=pdf</a:t>
            </a:r>
            <a:endParaRPr lang="en-US" dirty="0"/>
          </a:p>
          <a:p>
            <a:pPr lvl="1"/>
            <a:r>
              <a:rPr lang="en-US" dirty="0" err="1"/>
              <a:t>Howgrave</a:t>
            </a:r>
            <a:r>
              <a:rPr lang="en-US" dirty="0"/>
              <a:t>-Graham 2005 (Hybrid attack): </a:t>
            </a:r>
            <a:r>
              <a:rPr lang="en-US" dirty="0">
                <a:hlinkClick r:id="rId9"/>
              </a:rPr>
              <a:t>https://iacr.org/archive/crypto2007/46220150/46220150.pdf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55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leave off for now? A short list…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Quantum cryptanalysis (in general)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Soliloquy (specifically)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does algebraic structure play into any attack? (It doesn’t…yet?)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Memory costing models</a:t>
            </a:r>
          </a:p>
          <a:p>
            <a:pPr lvl="1"/>
            <a:r>
              <a:rPr lang="en-US" dirty="0" err="1"/>
              <a:t>CoreSVP</a:t>
            </a:r>
            <a:r>
              <a:rPr lang="en-US" dirty="0"/>
              <a:t> vs Gate Count vs others (Area/Volume/Death Stars/Solar Computing)</a:t>
            </a:r>
          </a:p>
        </p:txBody>
      </p:sp>
    </p:spTree>
    <p:extLst>
      <p:ext uri="{BB962C8B-B14F-4D97-AF65-F5344CB8AC3E}">
        <p14:creationId xmlns:p14="http://schemas.microsoft.com/office/powerpoint/2010/main" val="2606232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preliminary issue: </a:t>
            </a:r>
            <a:r>
              <a:rPr lang="en-US" b="1" dirty="0"/>
              <a:t>Lecture book-keeping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we have interesting discussion along the way or if a speaker makes good comments not on slides, it would be good to keep an ongoing record of this on </a:t>
            </a:r>
            <a:r>
              <a:rPr lang="en-US" dirty="0" err="1"/>
              <a:t>Sharepoint</a:t>
            </a:r>
            <a:r>
              <a:rPr lang="en-US" dirty="0"/>
              <a:t> (where anyone can access it later).</a:t>
            </a:r>
          </a:p>
          <a:p>
            <a:endParaRPr lang="en-US" dirty="0"/>
          </a:p>
          <a:p>
            <a:r>
              <a:rPr lang="en-US" dirty="0"/>
              <a:t>I recommend we adopt the “scribing” model, akin to lectures in a grad school course on a specialized topic</a:t>
            </a:r>
          </a:p>
          <a:p>
            <a:pPr lvl="1"/>
            <a:r>
              <a:rPr lang="en-US" dirty="0"/>
              <a:t>Person A is giving a talk; Person B will be a scribe (</a:t>
            </a:r>
            <a:r>
              <a:rPr lang="en-US" i="1" u="sng" dirty="0"/>
              <a:t>Dustin is scribe today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Everyone tries to sign up for each job at most once, in a “rotating schedule”</a:t>
            </a:r>
          </a:p>
          <a:p>
            <a:pPr lvl="1"/>
            <a:r>
              <a:rPr lang="en-US" dirty="0"/>
              <a:t>Person A prepares slides from a paper, gives a talk to the group</a:t>
            </a:r>
          </a:p>
          <a:p>
            <a:pPr lvl="1"/>
            <a:r>
              <a:rPr lang="en-US" dirty="0"/>
              <a:t>Person B writes 1-2 pages of notes (in </a:t>
            </a:r>
            <a:r>
              <a:rPr lang="en-US" dirty="0" err="1"/>
              <a:t>LaTeX</a:t>
            </a:r>
            <a:r>
              <a:rPr lang="en-US" dirty="0"/>
              <a:t>?) capturing the main ideas,</a:t>
            </a:r>
            <a:br>
              <a:rPr lang="en-US" dirty="0"/>
            </a:br>
            <a:r>
              <a:rPr lang="en-US" dirty="0"/>
              <a:t>and uploads it somewhere (</a:t>
            </a:r>
            <a:r>
              <a:rPr lang="en-US" dirty="0" err="1"/>
              <a:t>Sharepoint</a:t>
            </a:r>
            <a:r>
              <a:rPr lang="en-US" dirty="0"/>
              <a:t>?) so that we can all access it later</a:t>
            </a:r>
          </a:p>
        </p:txBody>
      </p:sp>
    </p:spTree>
    <p:extLst>
      <p:ext uri="{BB962C8B-B14F-4D97-AF65-F5344CB8AC3E}">
        <p14:creationId xmlns:p14="http://schemas.microsoft.com/office/powerpoint/2010/main" val="3050751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626" y="207859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Ok, let’s get started.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308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Lettuces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 lettuce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53" y="2388153"/>
            <a:ext cx="5674068" cy="428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69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trike="sngStrike" dirty="0"/>
              <a:t>Lettuces</a:t>
            </a:r>
            <a:r>
              <a:rPr lang="en-US" dirty="0"/>
              <a:t> Lattices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lattice is the set of all integer linear combinations of linearly independent basis vectors </a:t>
            </a:r>
            <a:r>
              <a:rPr lang="en-US" b="1" dirty="0"/>
              <a:t>B</a:t>
            </a:r>
            <a:r>
              <a:rPr lang="en-US" dirty="0"/>
              <a:t> = {</a:t>
            </a:r>
            <a:r>
              <a:rPr lang="en-US" b="1" dirty="0"/>
              <a:t>b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b="1" dirty="0" err="1"/>
              <a:t>b</a:t>
            </a:r>
            <a:r>
              <a:rPr lang="en-US" baseline="-25000" dirty="0" err="1"/>
              <a:t>n</a:t>
            </a:r>
            <a:r>
              <a:rPr lang="en-US" dirty="0"/>
              <a:t>} in </a:t>
            </a:r>
            <a:r>
              <a:rPr lang="en-US" b="1" dirty="0"/>
              <a:t>R</a:t>
            </a:r>
            <a:r>
              <a:rPr lang="en-US" baseline="30000" dirty="0"/>
              <a:t>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569" y="2596055"/>
            <a:ext cx="9259328" cy="390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44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87FEDF3E7A8F4A97A830D99D3B29C6" ma:contentTypeVersion="12" ma:contentTypeDescription="Create a new document." ma:contentTypeScope="" ma:versionID="9f5aacd843d812e22d386f32e7c7e64f">
  <xsd:schema xmlns:xsd="http://www.w3.org/2001/XMLSchema" xmlns:xs="http://www.w3.org/2001/XMLSchema" xmlns:p="http://schemas.microsoft.com/office/2006/metadata/properties" xmlns:ns2="ae68404e-1c87-4717-902c-d537b5f6e9ca" xmlns:ns3="bea53ec1-1315-4566-a6b5-3d273db44762" targetNamespace="http://schemas.microsoft.com/office/2006/metadata/properties" ma:root="true" ma:fieldsID="e474de1bb80a25509b77765fdfc6e9f6" ns2:_="" ns3:_="">
    <xsd:import namespace="ae68404e-1c87-4717-902c-d537b5f6e9ca"/>
    <xsd:import namespace="bea53ec1-1315-4566-a6b5-3d273db447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8404e-1c87-4717-902c-d537b5f6e9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e6a98a9-4721-402f-9b0e-578e6c4977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53ec1-1315-4566-a6b5-3d273db4476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236dbd5-a568-4060-80e3-7b07cda60566}" ma:internalName="TaxCatchAll" ma:showField="CatchAllData" ma:web="bea53ec1-1315-4566-a6b5-3d273db447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a53ec1-1315-4566-a6b5-3d273db44762" xsi:nil="true"/>
    <lcf76f155ced4ddcb4097134ff3c332f xmlns="ae68404e-1c87-4717-902c-d537b5f6e9c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D4FDEA1-15A6-47D1-B0BE-0294C0F5F828}"/>
</file>

<file path=customXml/itemProps2.xml><?xml version="1.0" encoding="utf-8"?>
<ds:datastoreItem xmlns:ds="http://schemas.openxmlformats.org/officeDocument/2006/customXml" ds:itemID="{BB695860-9DC0-46B2-9872-60B16AFA8396}"/>
</file>

<file path=customXml/itemProps3.xml><?xml version="1.0" encoding="utf-8"?>
<ds:datastoreItem xmlns:ds="http://schemas.openxmlformats.org/officeDocument/2006/customXml" ds:itemID="{27274662-E846-4E76-A775-728048193F72}"/>
</file>

<file path=docProps/app.xml><?xml version="1.0" encoding="utf-8"?>
<Properties xmlns="http://schemas.openxmlformats.org/officeDocument/2006/extended-properties" xmlns:vt="http://schemas.openxmlformats.org/officeDocument/2006/docPropsVTypes">
  <TotalTime>11068</TotalTime>
  <Words>2798</Words>
  <Application>Microsoft Office PowerPoint</Application>
  <PresentationFormat>Widescreen</PresentationFormat>
  <Paragraphs>346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Office Theme</vt:lpstr>
      <vt:lpstr>Lattice Cryptanalysis I</vt:lpstr>
      <vt:lpstr>This talk series</vt:lpstr>
      <vt:lpstr>The sequence of talks in this series (and why)</vt:lpstr>
      <vt:lpstr>This talk (outline)</vt:lpstr>
      <vt:lpstr>What did we leave off for now? A short list…</vt:lpstr>
      <vt:lpstr>Last preliminary issue: Lecture book-keeping</vt:lpstr>
      <vt:lpstr>Ok, let’s get started. </vt:lpstr>
      <vt:lpstr>Lettuces</vt:lpstr>
      <vt:lpstr>Lettuces Lattices</vt:lpstr>
      <vt:lpstr>PowerPoint Presentation</vt:lpstr>
      <vt:lpstr>BKZ Overview</vt:lpstr>
      <vt:lpstr>Tools for reasoning about BKZ</vt:lpstr>
      <vt:lpstr>Lattice Determinant det⁡(Λ)</vt:lpstr>
      <vt:lpstr>Using det⁡(Λ) to Bound/Estimate λ_1  </vt:lpstr>
      <vt:lpstr>Gram Schmidt Orthogonalization</vt:lpstr>
      <vt:lpstr>PowerPoint Presentation</vt:lpstr>
      <vt:lpstr>Lattice reduction and Gram-Schmidt norm</vt:lpstr>
      <vt:lpstr>QR factorization</vt:lpstr>
      <vt:lpstr>HKZ reduction (What to do with an SVP oracle)</vt:lpstr>
      <vt:lpstr>BKZ algorithm</vt:lpstr>
      <vt:lpstr>Sandpile model illustration (From 2016 presentation by Stehlé https://wheat2016.lip6.fr/HEAT_Paris_Damien.pdf)</vt:lpstr>
      <vt:lpstr>Sandpile model illustration (From 2016 presentation by Stehlé https://wheat2016.lip6.fr/HEAT_Paris_Damien.pdf)</vt:lpstr>
      <vt:lpstr>Sandpile model illustration (From 2016 presentation by Stehlé https://wheat2016.lip6.fr/HEAT_Paris_Damien.pdf)</vt:lpstr>
      <vt:lpstr>Sandpile model illustration (From 2016 presentation by Stehlé https://wheat2016.lip6.fr/HEAT_Paris_Damien.pdf)</vt:lpstr>
      <vt:lpstr>Sandpile model illustration (From 2016 presentation by Stehlé https://wheat2016.lip6.fr/HEAT_Paris_Damien.pdf)</vt:lpstr>
      <vt:lpstr>BKZ basis quality</vt:lpstr>
      <vt:lpstr>Turning NTRU and LWE into Lattice Problems</vt:lpstr>
      <vt:lpstr>Attacks and Lattice Problems</vt:lpstr>
      <vt:lpstr>Product LWE (Typical LWE cryptosystem)</vt:lpstr>
      <vt:lpstr>Primal Attack (1/3): A lattice associated with LWE</vt:lpstr>
      <vt:lpstr>Primal attack (2/3) LWE as BDD</vt:lpstr>
      <vt:lpstr>Primal Attack (3/3) LWE recovery as uSVP (Bai-Galbraith Embedding)</vt:lpstr>
      <vt:lpstr>Concrete Example  Primal Attack on Kyber512</vt:lpstr>
      <vt:lpstr>Concrete Example Primal attack on Kyber512</vt:lpstr>
      <vt:lpstr>Concrete Example Primal attack on Kyber512</vt:lpstr>
      <vt:lpstr>Compare to Kyber Spec.</vt:lpstr>
      <vt:lpstr>Dual Attack</vt:lpstr>
      <vt:lpstr>Quotient LWE (NTRU)</vt:lpstr>
      <vt:lpstr>NTRU ((mostly) traditional notation)</vt:lpstr>
      <vt:lpstr>NewHope style Primal attack on NTRU</vt:lpstr>
      <vt:lpstr>NTRU Lattice attacks Coppersmith-Shamir 1997</vt:lpstr>
      <vt:lpstr>Further Improvements in May99</vt:lpstr>
      <vt:lpstr>Odlyzko Meet in the Middle attack; Howgrave-Graham Hybrid Attack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Perlner, Ray A. (Fed)</dc:creator>
  <cp:lastModifiedBy>Perlner, Ray A. (Fed)</cp:lastModifiedBy>
  <cp:revision>103</cp:revision>
  <dcterms:created xsi:type="dcterms:W3CDTF">2021-02-22T15:03:34Z</dcterms:created>
  <dcterms:modified xsi:type="dcterms:W3CDTF">2021-03-04T18:19:10Z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0x010100DC87FEDF3E7A8F4A97A830D99D3B29C6</vt:lpwstr>
  </property>
</Properties>
</file>