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7" r:id="rId9"/>
    <p:sldId id="296" r:id="rId10"/>
    <p:sldId id="298" r:id="rId11"/>
    <p:sldId id="266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59" r:id="rId30"/>
    <p:sldId id="260" r:id="rId31"/>
    <p:sldId id="262" r:id="rId32"/>
    <p:sldId id="264" r:id="rId33"/>
    <p:sldId id="300" r:id="rId34"/>
    <p:sldId id="301" r:id="rId35"/>
    <p:sldId id="265" r:id="rId36"/>
    <p:sldId id="261" r:id="rId37"/>
    <p:sldId id="279" r:id="rId38"/>
    <p:sldId id="267" r:id="rId39"/>
    <p:sldId id="268" r:id="rId40"/>
    <p:sldId id="280" r:id="rId41"/>
    <p:sldId id="288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iacr.org/archive/crypto2007/46220150/4622015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Cryptanalysis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Perlner</a:t>
            </a:r>
            <a:r>
              <a:rPr lang="en-US" dirty="0"/>
              <a:t>, Daniel Apon</a:t>
            </a:r>
          </a:p>
          <a:p>
            <a:endParaRPr lang="en-US" dirty="0"/>
          </a:p>
          <a:p>
            <a:r>
              <a:rPr lang="en-US" dirty="0"/>
              <a:t>NIST internal talk</a:t>
            </a:r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773123"/>
            <a:ext cx="10503666" cy="5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  <a:p>
                <a:r>
                  <a:rPr lang="en-US" u="sng" dirty="0"/>
                  <a:t>Aside</a:t>
                </a:r>
                <a:r>
                  <a:rPr lang="en-US" dirty="0"/>
                  <a:t>: </a:t>
                </a:r>
                <a:r>
                  <a:rPr lang="en-US" b="1" dirty="0"/>
                  <a:t>LLL</a:t>
                </a:r>
                <a:r>
                  <a:rPr lang="en-US" dirty="0"/>
                  <a:t>. Think of LLL as BKZ with block size 2. Run LLL, then run BKZ on the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3" y="187410"/>
            <a:ext cx="8614033" cy="6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want to internally distribute expertise on cryptanalyzing lattices</a:t>
            </a:r>
          </a:p>
          <a:p>
            <a:pPr lvl="1"/>
            <a:r>
              <a:rPr lang="en-US" dirty="0"/>
              <a:t>Why? Every Finalist in Round 3 is a lattice, or it’s not* subject to cryptanalysis</a:t>
            </a:r>
          </a:p>
          <a:p>
            <a:pPr lvl="1"/>
            <a:r>
              <a:rPr lang="en-US" dirty="0"/>
              <a:t>*meaning it’s </a:t>
            </a:r>
            <a:r>
              <a:rPr lang="en-US" dirty="0" err="1"/>
              <a:t>McEliece</a:t>
            </a:r>
            <a:r>
              <a:rPr lang="en-US" dirty="0"/>
              <a:t> or SPHINCS+, where we don’t expect big breaks…</a:t>
            </a:r>
          </a:p>
          <a:p>
            <a:pPr lvl="1"/>
            <a:endParaRPr lang="en-US" dirty="0"/>
          </a:p>
          <a:p>
            <a:r>
              <a:rPr lang="en-US" dirty="0"/>
              <a:t>We wanted to force most people to give one “hard” talk on lattices.</a:t>
            </a:r>
          </a:p>
          <a:p>
            <a:pPr lvl="1"/>
            <a:r>
              <a:rPr lang="en-US" dirty="0"/>
              <a:t>Seems the best way to ensure everyone gains </a:t>
            </a:r>
            <a:r>
              <a:rPr lang="en-US" i="1" dirty="0"/>
              <a:t>some</a:t>
            </a:r>
            <a:r>
              <a:rPr lang="en-US" dirty="0"/>
              <a:t> familiarity.</a:t>
            </a:r>
          </a:p>
          <a:p>
            <a:pPr lvl="1"/>
            <a:endParaRPr lang="en-US" dirty="0"/>
          </a:p>
          <a:p>
            <a:r>
              <a:rPr lang="en-US" u="sng" dirty="0"/>
              <a:t>What are our main goal(s)?</a:t>
            </a:r>
          </a:p>
          <a:p>
            <a:pPr lvl="1"/>
            <a:r>
              <a:rPr lang="en-US" b="1" dirty="0"/>
              <a:t>Everyone learns how to calculate concrete bit-security of lattice schemes.</a:t>
            </a:r>
          </a:p>
          <a:p>
            <a:pPr lvl="1"/>
            <a:r>
              <a:rPr lang="en-US" dirty="0"/>
              <a:t>Maybe spawn some of our own research into lattice cryptanalysis…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CBAB0-242E-486A-91BE-B05B9888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" y="1824911"/>
            <a:ext cx="82777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A42CDC-EF15-4BF2-B7C7-8C52004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2" y="1808848"/>
            <a:ext cx="9180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4C82-10D3-44FA-AE72-2D623B60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" y="1630030"/>
            <a:ext cx="998220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66AF-3B0B-4C9A-99B8-FC924E5D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363" y="1732633"/>
            <a:ext cx="913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E9E7-2D47-4912-ABDE-C2FDCBC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8" y="1732633"/>
            <a:ext cx="9677401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LWE (Typical LWE cryptosystem)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Main variant:</a:t>
                </a:r>
              </a:p>
              <a:p>
                <a:pPr lvl="1"/>
                <a:r>
                  <a:rPr lang="en-US" sz="2500" dirty="0"/>
                  <a:t> Recover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500" dirty="0"/>
                  <a:t> using noise tolerant encoding/ public ECC</a:t>
                </a:r>
              </a:p>
              <a:p>
                <a:pPr lvl="1"/>
                <a:endParaRPr lang="en-US" sz="2500" dirty="0"/>
              </a:p>
              <a:p>
                <a:r>
                  <a:rPr lang="en-US" sz="2900" dirty="0"/>
                  <a:t>Ouroboros Variant: </a:t>
                </a:r>
              </a:p>
              <a:p>
                <a:pPr lvl="1"/>
                <a:r>
                  <a:rPr lang="en-US" sz="25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500" dirty="0"/>
                  <a:t>Instead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2"/>
                <a:r>
                  <a:rPr lang="en-US" sz="2500" dirty="0"/>
                  <a:t>MDPC decoder (BIKE-3)</a:t>
                </a:r>
              </a:p>
              <a:p>
                <a:pPr lvl="2"/>
                <a:r>
                  <a:rPr lang="en-US" sz="2500" dirty="0"/>
                  <a:t>LRPC decoder (ROLLO-III)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talks in this series (and why)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lattice cryptanalysis (Ray + 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 the high-level framework of the “canonical attack”: Lattice reduction/BKZ</a:t>
            </a:r>
          </a:p>
          <a:p>
            <a:pPr lvl="1"/>
            <a:r>
              <a:rPr lang="en-US" dirty="0"/>
              <a:t>Everything else is a subroutine that plugs into this framework!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Nguyen-</a:t>
            </a:r>
            <a:r>
              <a:rPr lang="en-US" dirty="0" err="1"/>
              <a:t>Vidick</a:t>
            </a:r>
            <a:r>
              <a:rPr lang="en-US" dirty="0"/>
              <a:t> Sieve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BGJ Sieve (Dustin)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BGDL Sieve (Ray)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Dimensions For Free (</a:t>
            </a:r>
            <a:r>
              <a:rPr lang="en-US" dirty="0" err="1"/>
              <a:t>DanielST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Sieving (Yi-Kai)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Jessica / G6K: the General Sieve Kernel (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Lattice Enumeration (John + </a:t>
            </a:r>
            <a:r>
              <a:rPr lang="en-US" dirty="0" err="1"/>
              <a:t>Quynh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More?? </a:t>
            </a:r>
            <a:r>
              <a:rPr lang="en-US" i="1" dirty="0"/>
              <a:t>(Let’s find any gaps along the way, and prepare more talks if so)</a:t>
            </a:r>
          </a:p>
          <a:p>
            <a:pPr lvl="1"/>
            <a:r>
              <a:rPr lang="en-US" dirty="0"/>
              <a:t>Other topics like the “Soliloquy story” are out there, and are interesting! (Research topic?)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can be found as an unusually short vector in the above lattice.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Relevant parameters: </a:t>
                </a:r>
              </a:p>
              <a:p>
                <a:pPr lvl="1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dimension 512×512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have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Bai-Galbraith embedding 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Lattice dimension: 1025</a:t>
                </a:r>
              </a:p>
              <a:p>
                <a:r>
                  <a:rPr lang="en-US" dirty="0"/>
                  <a:t>Lattice determinant: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2801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5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BKZ </a:t>
                </a:r>
                <a:r>
                  <a:rPr lang="en-US" dirty="0" err="1"/>
                  <a:t>blocksize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=403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CoreSVP</a:t>
                </a:r>
                <a:r>
                  <a:rPr lang="en-US" dirty="0"/>
                  <a:t> methodology according to </a:t>
                </a:r>
                <a:r>
                  <a:rPr lang="en-US" dirty="0" err="1"/>
                  <a:t>kyber</a:t>
                </a:r>
                <a:r>
                  <a:rPr lang="en-US" dirty="0"/>
                  <a:t> spec.)</a:t>
                </a:r>
              </a:p>
              <a:p>
                <a:r>
                  <a:rPr lang="en-US" dirty="0"/>
                  <a:t>Geometric Series Assumption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=1.00396…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 for BKZ to 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60.25=96.00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403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1.00396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3329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=24.</m:t>
                    </m:r>
                  </m:oMath>
                </a14:m>
                <a:r>
                  <a:rPr lang="en-US" dirty="0"/>
                  <a:t>08…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????!!!!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27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LWE (NTRU)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3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Geometric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5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6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7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8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9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leave off for now? A short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Quantum cryptanalysis (in general)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Soliloquy (specifically)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algebraic structure play into any attack? (It doesn’t…yet?)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costing models</a:t>
            </a:r>
          </a:p>
          <a:p>
            <a:pPr lvl="1"/>
            <a:r>
              <a:rPr lang="en-US" dirty="0" err="1"/>
              <a:t>CoreSVP</a:t>
            </a:r>
            <a:r>
              <a:rPr lang="en-US" dirty="0"/>
              <a:t> vs Gate Count vs others (Area/Volume/Death Stars/Solar Computing)</a:t>
            </a:r>
          </a:p>
        </p:txBody>
      </p:sp>
    </p:spTree>
    <p:extLst>
      <p:ext uri="{BB962C8B-B14F-4D97-AF65-F5344CB8AC3E}">
        <p14:creationId xmlns:p14="http://schemas.microsoft.com/office/powerpoint/2010/main" val="260623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lettuce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2388153"/>
            <a:ext cx="5674068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Lettuces</a:t>
            </a:r>
            <a:r>
              <a:rPr lang="en-US" dirty="0"/>
              <a:t>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lattice is the set of all integer linear combinations of linearly independent basis vectors </a:t>
            </a:r>
            <a:r>
              <a:rPr lang="en-US" b="1" dirty="0"/>
              <a:t>B</a:t>
            </a:r>
            <a:r>
              <a:rPr lang="en-US" dirty="0"/>
              <a:t> = {</a:t>
            </a:r>
            <a:r>
              <a:rPr lang="en-US" b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b="1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in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9" y="2596055"/>
            <a:ext cx="9259328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9C261A-61F3-496B-87BF-901A6E298D9C}"/>
</file>

<file path=customXml/itemProps2.xml><?xml version="1.0" encoding="utf-8"?>
<ds:datastoreItem xmlns:ds="http://schemas.openxmlformats.org/officeDocument/2006/customXml" ds:itemID="{FD68ED40-5D73-4A4A-9470-CE93DE3BD735}"/>
</file>

<file path=customXml/itemProps3.xml><?xml version="1.0" encoding="utf-8"?>
<ds:datastoreItem xmlns:ds="http://schemas.openxmlformats.org/officeDocument/2006/customXml" ds:itemID="{BA4E87D1-71FE-4D4D-ACD2-D90617A689C3}"/>
</file>

<file path=docProps/app.xml><?xml version="1.0" encoding="utf-8"?>
<Properties xmlns="http://schemas.openxmlformats.org/officeDocument/2006/extended-properties" xmlns:vt="http://schemas.openxmlformats.org/officeDocument/2006/docPropsVTypes">
  <TotalTime>10925</TotalTime>
  <Words>2792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Lattice Cryptanalysis I</vt:lpstr>
      <vt:lpstr>This talk series</vt:lpstr>
      <vt:lpstr>The sequence of talks in this series (and why)</vt:lpstr>
      <vt:lpstr>This talk (outline)</vt:lpstr>
      <vt:lpstr>What did we leave off for now? A short list…</vt:lpstr>
      <vt:lpstr>Last preliminary issue: Lecture book-keeping</vt:lpstr>
      <vt:lpstr>Ok, let’s get started. </vt:lpstr>
      <vt:lpstr>Lettuces</vt:lpstr>
      <vt:lpstr>Lettuces Lattices</vt:lpstr>
      <vt:lpstr>PowerPoint Presentation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PowerPoint Presentation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Turning NTRU and LWE into Lattice Problems</vt:lpstr>
      <vt:lpstr>Attacks and Lattice Problems</vt:lpstr>
      <vt:lpstr>Product LWE (Typical LWE cryptosystem)</vt:lpstr>
      <vt:lpstr>Primal Attack (1/3): A lattice associated with LWE</vt:lpstr>
      <vt:lpstr>Primal attack (2/3) LWE as BDD</vt:lpstr>
      <vt:lpstr>Primal Attack (3/3) LWE recovery as uSVP (Bai-Galbraith Embedding)</vt:lpstr>
      <vt:lpstr>Concrete Example Primal attack on Kyber512</vt:lpstr>
      <vt:lpstr>Concrete Example Primal attack on Kyber512</vt:lpstr>
      <vt:lpstr>Dual Attack</vt:lpstr>
      <vt:lpstr>Quotient LWE (NTRU)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96</cp:revision>
  <dcterms:created xsi:type="dcterms:W3CDTF">2021-02-22T15:03:34Z</dcterms:created>
  <dcterms:modified xsi:type="dcterms:W3CDTF">2021-03-02T18:15:46Z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