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2"/>
    <p:sldMasterId id="2147483793" r:id="rId3"/>
    <p:sldMasterId id="2147483805" r:id="rId4"/>
    <p:sldMasterId id="2147483817" r:id="rId5"/>
    <p:sldMasterId id="2147483824" r:id="rId6"/>
    <p:sldMasterId id="2147483828" r:id="rId7"/>
    <p:sldMasterId id="2147483845" r:id="rId8"/>
  </p:sldMasterIdLst>
  <p:notesMasterIdLst>
    <p:notesMasterId r:id="rId24"/>
  </p:notesMasterIdLst>
  <p:handoutMasterIdLst>
    <p:handoutMasterId r:id="rId25"/>
  </p:handoutMasterIdLst>
  <p:sldIdLst>
    <p:sldId id="256" r:id="rId9"/>
    <p:sldId id="350" r:id="rId10"/>
    <p:sldId id="351" r:id="rId11"/>
    <p:sldId id="330" r:id="rId12"/>
    <p:sldId id="333" r:id="rId13"/>
    <p:sldId id="352" r:id="rId14"/>
    <p:sldId id="326" r:id="rId15"/>
    <p:sldId id="335" r:id="rId16"/>
    <p:sldId id="353" r:id="rId17"/>
    <p:sldId id="356" r:id="rId18"/>
    <p:sldId id="334" r:id="rId19"/>
    <p:sldId id="339" r:id="rId20"/>
    <p:sldId id="354" r:id="rId21"/>
    <p:sldId id="355" r:id="rId22"/>
    <p:sldId id="345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85306" autoAdjust="0"/>
  </p:normalViewPr>
  <p:slideViewPr>
    <p:cSldViewPr>
      <p:cViewPr varScale="1">
        <p:scale>
          <a:sx n="111" d="100"/>
          <a:sy n="111" d="100"/>
        </p:scale>
        <p:origin x="13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85B40-845F-934E-86D3-42DD3D10902A}" type="doc">
      <dgm:prSet loTypeId="urn:microsoft.com/office/officeart/2005/8/layout/hierarchy4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ADE7F3-85E8-7D42-AF71-302F28F96392}">
      <dgm:prSet phldrT="[Text]" custT="1"/>
      <dgm:spPr/>
      <dgm:t>
        <a:bodyPr/>
        <a:lstStyle/>
        <a:p>
          <a:r>
            <a:rPr lang="en-US" sz="1700" dirty="0"/>
            <a:t>Applications</a:t>
          </a:r>
        </a:p>
      </dgm:t>
    </dgm:pt>
    <dgm:pt modelId="{5C78214D-30C3-814B-A8A0-D1D1737D1FDE}" type="parTrans" cxnId="{EF9706DF-FB69-6442-AC92-7807D72C7B9E}">
      <dgm:prSet/>
      <dgm:spPr/>
      <dgm:t>
        <a:bodyPr/>
        <a:lstStyle/>
        <a:p>
          <a:endParaRPr lang="en-US"/>
        </a:p>
      </dgm:t>
    </dgm:pt>
    <dgm:pt modelId="{6F755C60-FF3B-ED46-B994-E09839657F44}" type="sibTrans" cxnId="{EF9706DF-FB69-6442-AC92-7807D72C7B9E}">
      <dgm:prSet/>
      <dgm:spPr/>
      <dgm:t>
        <a:bodyPr/>
        <a:lstStyle/>
        <a:p>
          <a:endParaRPr lang="en-US"/>
        </a:p>
      </dgm:t>
    </dgm:pt>
    <dgm:pt modelId="{CDFA6022-478F-E249-9CC0-C3388C6A28C6}">
      <dgm:prSet phldrT="[Text]"/>
      <dgm:spPr/>
      <dgm:t>
        <a:bodyPr/>
        <a:lstStyle/>
        <a:p>
          <a:r>
            <a:rPr lang="en-US" dirty="0"/>
            <a:t>Operating System</a:t>
          </a:r>
        </a:p>
      </dgm:t>
    </dgm:pt>
    <dgm:pt modelId="{B2E7BFB3-A665-DC4A-AC2D-2B385B437C5E}" type="parTrans" cxnId="{CBB0177C-08F8-404A-96C6-9F8F3FFC75A9}">
      <dgm:prSet/>
      <dgm:spPr/>
      <dgm:t>
        <a:bodyPr/>
        <a:lstStyle/>
        <a:p>
          <a:endParaRPr lang="en-US"/>
        </a:p>
      </dgm:t>
    </dgm:pt>
    <dgm:pt modelId="{9C755E69-0404-8640-9D9A-B2DA02F3E74D}" type="sibTrans" cxnId="{CBB0177C-08F8-404A-96C6-9F8F3FFC75A9}">
      <dgm:prSet/>
      <dgm:spPr/>
      <dgm:t>
        <a:bodyPr/>
        <a:lstStyle/>
        <a:p>
          <a:endParaRPr lang="en-US"/>
        </a:p>
      </dgm:t>
    </dgm:pt>
    <dgm:pt modelId="{F57B11E5-CDA0-1243-813F-778B415F7A2D}">
      <dgm:prSet phldrT="[Text]" custT="1"/>
      <dgm:spPr/>
      <dgm:t>
        <a:bodyPr/>
        <a:lstStyle/>
        <a:p>
          <a:r>
            <a:rPr lang="en-US" sz="2200" dirty="0"/>
            <a:t>Hypervisor</a:t>
          </a:r>
        </a:p>
      </dgm:t>
    </dgm:pt>
    <dgm:pt modelId="{19133FFE-B8B5-FD43-B223-819CB834F7B3}" type="parTrans" cxnId="{79F95B14-C407-C741-A5FB-447B0E78DB38}">
      <dgm:prSet/>
      <dgm:spPr/>
      <dgm:t>
        <a:bodyPr/>
        <a:lstStyle/>
        <a:p>
          <a:endParaRPr lang="en-US"/>
        </a:p>
      </dgm:t>
    </dgm:pt>
    <dgm:pt modelId="{530C9F67-DFBB-094F-8AEA-A9E684FDE0C3}" type="sibTrans" cxnId="{79F95B14-C407-C741-A5FB-447B0E78DB38}">
      <dgm:prSet/>
      <dgm:spPr/>
      <dgm:t>
        <a:bodyPr/>
        <a:lstStyle/>
        <a:p>
          <a:endParaRPr lang="en-US"/>
        </a:p>
      </dgm:t>
    </dgm:pt>
    <dgm:pt modelId="{01CB7E4E-28F9-4E45-89FB-4F3FC074F2E9}">
      <dgm:prSet phldrT="[Text]" custT="1"/>
      <dgm:spPr/>
      <dgm:t>
        <a:bodyPr/>
        <a:lstStyle/>
        <a:p>
          <a:r>
            <a:rPr lang="en-US" sz="2400" dirty="0"/>
            <a:t>Firmware</a:t>
          </a:r>
        </a:p>
      </dgm:t>
    </dgm:pt>
    <dgm:pt modelId="{AECFF3AF-9268-1141-A9C8-267552D7EB03}" type="parTrans" cxnId="{77D8B7D9-4C2A-6945-AA38-784E3ABC5DB7}">
      <dgm:prSet/>
      <dgm:spPr/>
      <dgm:t>
        <a:bodyPr/>
        <a:lstStyle/>
        <a:p>
          <a:endParaRPr lang="en-US"/>
        </a:p>
      </dgm:t>
    </dgm:pt>
    <dgm:pt modelId="{6251E885-58BA-C044-AB1C-CA1D072942B5}" type="sibTrans" cxnId="{77D8B7D9-4C2A-6945-AA38-784E3ABC5DB7}">
      <dgm:prSet/>
      <dgm:spPr/>
      <dgm:t>
        <a:bodyPr/>
        <a:lstStyle/>
        <a:p>
          <a:endParaRPr lang="en-US"/>
        </a:p>
      </dgm:t>
    </dgm:pt>
    <dgm:pt modelId="{6F461B26-45AF-5E4F-84E8-70B2F7DCC6A0}">
      <dgm:prSet phldrT="[Text]" custT="1"/>
      <dgm:spPr/>
      <dgm:t>
        <a:bodyPr/>
        <a:lstStyle/>
        <a:p>
          <a:r>
            <a:rPr lang="en-US" sz="2600" dirty="0"/>
            <a:t>Hardware</a:t>
          </a:r>
        </a:p>
      </dgm:t>
    </dgm:pt>
    <dgm:pt modelId="{0FC65661-38B3-6B49-8251-51726BAC50C5}" type="parTrans" cxnId="{1D22E3B9-5CA3-6440-B86A-D36639B2DFC9}">
      <dgm:prSet/>
      <dgm:spPr/>
      <dgm:t>
        <a:bodyPr/>
        <a:lstStyle/>
        <a:p>
          <a:endParaRPr lang="en-US"/>
        </a:p>
      </dgm:t>
    </dgm:pt>
    <dgm:pt modelId="{AD601520-531D-2246-871E-C4F0C2C49A93}" type="sibTrans" cxnId="{1D22E3B9-5CA3-6440-B86A-D36639B2DFC9}">
      <dgm:prSet/>
      <dgm:spPr/>
      <dgm:t>
        <a:bodyPr/>
        <a:lstStyle/>
        <a:p>
          <a:endParaRPr lang="en-US"/>
        </a:p>
      </dgm:t>
    </dgm:pt>
    <dgm:pt modelId="{22F241CE-2039-CE43-A298-91972884E54C}" type="pres">
      <dgm:prSet presAssocID="{6B985B40-845F-934E-86D3-42DD3D1090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ABD81F-0B8C-204E-A468-70B0040F2445}" type="pres">
      <dgm:prSet presAssocID="{A4ADE7F3-85E8-7D42-AF71-302F28F96392}" presName="vertOne" presStyleCnt="0"/>
      <dgm:spPr/>
    </dgm:pt>
    <dgm:pt modelId="{B3F87B38-B72F-0C4B-BB30-0E1D16BC4CC4}" type="pres">
      <dgm:prSet presAssocID="{A4ADE7F3-85E8-7D42-AF71-302F28F96392}" presName="txOne" presStyleLbl="node0" presStyleIdx="0" presStyleCnt="1" custLinFactNeighborX="2993">
        <dgm:presLayoutVars>
          <dgm:chPref val="3"/>
        </dgm:presLayoutVars>
      </dgm:prSet>
      <dgm:spPr/>
    </dgm:pt>
    <dgm:pt modelId="{CDA447F4-0F30-7341-AE18-034561B6B287}" type="pres">
      <dgm:prSet presAssocID="{A4ADE7F3-85E8-7D42-AF71-302F28F96392}" presName="parTransOne" presStyleCnt="0"/>
      <dgm:spPr/>
    </dgm:pt>
    <dgm:pt modelId="{3DCB5F1E-BA1A-954E-8F9F-4D6ADA6532AA}" type="pres">
      <dgm:prSet presAssocID="{A4ADE7F3-85E8-7D42-AF71-302F28F96392}" presName="horzOne" presStyleCnt="0"/>
      <dgm:spPr/>
    </dgm:pt>
    <dgm:pt modelId="{3C2727AB-6D0B-4744-9ADE-14527DF820E8}" type="pres">
      <dgm:prSet presAssocID="{CDFA6022-478F-E249-9CC0-C3388C6A28C6}" presName="vertTwo" presStyleCnt="0"/>
      <dgm:spPr/>
    </dgm:pt>
    <dgm:pt modelId="{BA2FEEEC-5324-4140-A5FD-C7593553A261}" type="pres">
      <dgm:prSet presAssocID="{CDFA6022-478F-E249-9CC0-C3388C6A28C6}" presName="txTwo" presStyleLbl="node2" presStyleIdx="0" presStyleCnt="1">
        <dgm:presLayoutVars>
          <dgm:chPref val="3"/>
        </dgm:presLayoutVars>
      </dgm:prSet>
      <dgm:spPr/>
    </dgm:pt>
    <dgm:pt modelId="{036B7A09-5BF9-564B-A666-049BDD063847}" type="pres">
      <dgm:prSet presAssocID="{CDFA6022-478F-E249-9CC0-C3388C6A28C6}" presName="parTransTwo" presStyleCnt="0"/>
      <dgm:spPr/>
    </dgm:pt>
    <dgm:pt modelId="{8252B3C4-91C2-524F-ADCD-BBDEAD17D9EB}" type="pres">
      <dgm:prSet presAssocID="{CDFA6022-478F-E249-9CC0-C3388C6A28C6}" presName="horzTwo" presStyleCnt="0"/>
      <dgm:spPr/>
    </dgm:pt>
    <dgm:pt modelId="{5E719A84-3519-D549-8538-112AFCD8753E}" type="pres">
      <dgm:prSet presAssocID="{F57B11E5-CDA0-1243-813F-778B415F7A2D}" presName="vertThree" presStyleCnt="0"/>
      <dgm:spPr/>
    </dgm:pt>
    <dgm:pt modelId="{9E95CFF1-36AB-8044-B21E-620F2FB6FA28}" type="pres">
      <dgm:prSet presAssocID="{F57B11E5-CDA0-1243-813F-778B415F7A2D}" presName="txThree" presStyleLbl="node3" presStyleIdx="0" presStyleCnt="1" custLinFactNeighborX="2092">
        <dgm:presLayoutVars>
          <dgm:chPref val="3"/>
        </dgm:presLayoutVars>
      </dgm:prSet>
      <dgm:spPr/>
    </dgm:pt>
    <dgm:pt modelId="{A68BC59A-661D-484F-9456-B683F462D9E0}" type="pres">
      <dgm:prSet presAssocID="{F57B11E5-CDA0-1243-813F-778B415F7A2D}" presName="parTransThree" presStyleCnt="0"/>
      <dgm:spPr/>
    </dgm:pt>
    <dgm:pt modelId="{180FDAF1-1479-034F-A141-4FE576B22F38}" type="pres">
      <dgm:prSet presAssocID="{F57B11E5-CDA0-1243-813F-778B415F7A2D}" presName="horzThree" presStyleCnt="0"/>
      <dgm:spPr/>
    </dgm:pt>
    <dgm:pt modelId="{CF47560D-6435-FE43-A34E-CDCE277554A5}" type="pres">
      <dgm:prSet presAssocID="{01CB7E4E-28F9-4E45-89FB-4F3FC074F2E9}" presName="vertFour" presStyleCnt="0">
        <dgm:presLayoutVars>
          <dgm:chPref val="3"/>
        </dgm:presLayoutVars>
      </dgm:prSet>
      <dgm:spPr/>
    </dgm:pt>
    <dgm:pt modelId="{BF5EB570-1B05-FA47-A982-9E88AE1673B8}" type="pres">
      <dgm:prSet presAssocID="{01CB7E4E-28F9-4E45-89FB-4F3FC074F2E9}" presName="txFour" presStyleLbl="node4" presStyleIdx="0" presStyleCnt="2" custLinFactNeighborX="7651" custLinFactNeighborY="-59960">
        <dgm:presLayoutVars>
          <dgm:chPref val="3"/>
        </dgm:presLayoutVars>
      </dgm:prSet>
      <dgm:spPr/>
    </dgm:pt>
    <dgm:pt modelId="{59A48CB6-1F55-FF48-8069-E2DA0C0B0F21}" type="pres">
      <dgm:prSet presAssocID="{01CB7E4E-28F9-4E45-89FB-4F3FC074F2E9}" presName="parTransFour" presStyleCnt="0"/>
      <dgm:spPr/>
    </dgm:pt>
    <dgm:pt modelId="{DFBFBACD-6FC4-5144-834F-55C886C779B7}" type="pres">
      <dgm:prSet presAssocID="{01CB7E4E-28F9-4E45-89FB-4F3FC074F2E9}" presName="horzFour" presStyleCnt="0"/>
      <dgm:spPr/>
    </dgm:pt>
    <dgm:pt modelId="{C8FFFE99-616B-D64E-B191-0F87F10A78C0}" type="pres">
      <dgm:prSet presAssocID="{6F461B26-45AF-5E4F-84E8-70B2F7DCC6A0}" presName="vertFour" presStyleCnt="0">
        <dgm:presLayoutVars>
          <dgm:chPref val="3"/>
        </dgm:presLayoutVars>
      </dgm:prSet>
      <dgm:spPr/>
    </dgm:pt>
    <dgm:pt modelId="{02C115DF-74BD-514C-9D13-B7ED92166AC1}" type="pres">
      <dgm:prSet presAssocID="{6F461B26-45AF-5E4F-84E8-70B2F7DCC6A0}" presName="txFour" presStyleLbl="node4" presStyleIdx="1" presStyleCnt="2">
        <dgm:presLayoutVars>
          <dgm:chPref val="3"/>
        </dgm:presLayoutVars>
      </dgm:prSet>
      <dgm:spPr/>
    </dgm:pt>
    <dgm:pt modelId="{BF5A03A3-34C8-8A43-B07C-9FE565A8C2F2}" type="pres">
      <dgm:prSet presAssocID="{6F461B26-45AF-5E4F-84E8-70B2F7DCC6A0}" presName="horzFour" presStyleCnt="0"/>
      <dgm:spPr/>
    </dgm:pt>
  </dgm:ptLst>
  <dgm:cxnLst>
    <dgm:cxn modelId="{79F95B14-C407-C741-A5FB-447B0E78DB38}" srcId="{CDFA6022-478F-E249-9CC0-C3388C6A28C6}" destId="{F57B11E5-CDA0-1243-813F-778B415F7A2D}" srcOrd="0" destOrd="0" parTransId="{19133FFE-B8B5-FD43-B223-819CB834F7B3}" sibTransId="{530C9F67-DFBB-094F-8AEA-A9E684FDE0C3}"/>
    <dgm:cxn modelId="{58D30E36-6390-5645-87FE-36978F351CF8}" type="presOf" srcId="{01CB7E4E-28F9-4E45-89FB-4F3FC074F2E9}" destId="{BF5EB570-1B05-FA47-A982-9E88AE1673B8}" srcOrd="0" destOrd="0" presId="urn:microsoft.com/office/officeart/2005/8/layout/hierarchy4"/>
    <dgm:cxn modelId="{6129576A-241E-F549-8155-B4D24E9E6102}" type="presOf" srcId="{CDFA6022-478F-E249-9CC0-C3388C6A28C6}" destId="{BA2FEEEC-5324-4140-A5FD-C7593553A261}" srcOrd="0" destOrd="0" presId="urn:microsoft.com/office/officeart/2005/8/layout/hierarchy4"/>
    <dgm:cxn modelId="{CBB0177C-08F8-404A-96C6-9F8F3FFC75A9}" srcId="{A4ADE7F3-85E8-7D42-AF71-302F28F96392}" destId="{CDFA6022-478F-E249-9CC0-C3388C6A28C6}" srcOrd="0" destOrd="0" parTransId="{B2E7BFB3-A665-DC4A-AC2D-2B385B437C5E}" sibTransId="{9C755E69-0404-8640-9D9A-B2DA02F3E74D}"/>
    <dgm:cxn modelId="{459F1B7E-4098-504F-B057-B1B1740779AF}" type="presOf" srcId="{A4ADE7F3-85E8-7D42-AF71-302F28F96392}" destId="{B3F87B38-B72F-0C4B-BB30-0E1D16BC4CC4}" srcOrd="0" destOrd="0" presId="urn:microsoft.com/office/officeart/2005/8/layout/hierarchy4"/>
    <dgm:cxn modelId="{1D22E3B9-5CA3-6440-B86A-D36639B2DFC9}" srcId="{01CB7E4E-28F9-4E45-89FB-4F3FC074F2E9}" destId="{6F461B26-45AF-5E4F-84E8-70B2F7DCC6A0}" srcOrd="0" destOrd="0" parTransId="{0FC65661-38B3-6B49-8251-51726BAC50C5}" sibTransId="{AD601520-531D-2246-871E-C4F0C2C49A93}"/>
    <dgm:cxn modelId="{FC0B86D8-C11D-7541-8ED6-34881A4018EB}" type="presOf" srcId="{6F461B26-45AF-5E4F-84E8-70B2F7DCC6A0}" destId="{02C115DF-74BD-514C-9D13-B7ED92166AC1}" srcOrd="0" destOrd="0" presId="urn:microsoft.com/office/officeart/2005/8/layout/hierarchy4"/>
    <dgm:cxn modelId="{77D8B7D9-4C2A-6945-AA38-784E3ABC5DB7}" srcId="{F57B11E5-CDA0-1243-813F-778B415F7A2D}" destId="{01CB7E4E-28F9-4E45-89FB-4F3FC074F2E9}" srcOrd="0" destOrd="0" parTransId="{AECFF3AF-9268-1141-A9C8-267552D7EB03}" sibTransId="{6251E885-58BA-C044-AB1C-CA1D072942B5}"/>
    <dgm:cxn modelId="{EF9706DF-FB69-6442-AC92-7807D72C7B9E}" srcId="{6B985B40-845F-934E-86D3-42DD3D10902A}" destId="{A4ADE7F3-85E8-7D42-AF71-302F28F96392}" srcOrd="0" destOrd="0" parTransId="{5C78214D-30C3-814B-A8A0-D1D1737D1FDE}" sibTransId="{6F755C60-FF3B-ED46-B994-E09839657F44}"/>
    <dgm:cxn modelId="{3CBCBEEA-7102-4D42-BCF7-7A232493B7DE}" type="presOf" srcId="{F57B11E5-CDA0-1243-813F-778B415F7A2D}" destId="{9E95CFF1-36AB-8044-B21E-620F2FB6FA28}" srcOrd="0" destOrd="0" presId="urn:microsoft.com/office/officeart/2005/8/layout/hierarchy4"/>
    <dgm:cxn modelId="{D072DAF9-7333-8241-9A6C-798E1E0AE245}" type="presOf" srcId="{6B985B40-845F-934E-86D3-42DD3D10902A}" destId="{22F241CE-2039-CE43-A298-91972884E54C}" srcOrd="0" destOrd="0" presId="urn:microsoft.com/office/officeart/2005/8/layout/hierarchy4"/>
    <dgm:cxn modelId="{60A86386-1155-204E-9A8D-0EF6814C48FB}" type="presParOf" srcId="{22F241CE-2039-CE43-A298-91972884E54C}" destId="{FAABD81F-0B8C-204E-A468-70B0040F2445}" srcOrd="0" destOrd="0" presId="urn:microsoft.com/office/officeart/2005/8/layout/hierarchy4"/>
    <dgm:cxn modelId="{507EEF64-DB6A-5545-A2B9-A2EB371DC22B}" type="presParOf" srcId="{FAABD81F-0B8C-204E-A468-70B0040F2445}" destId="{B3F87B38-B72F-0C4B-BB30-0E1D16BC4CC4}" srcOrd="0" destOrd="0" presId="urn:microsoft.com/office/officeart/2005/8/layout/hierarchy4"/>
    <dgm:cxn modelId="{7C68E42D-310A-D14F-A1C0-2210D04354AD}" type="presParOf" srcId="{FAABD81F-0B8C-204E-A468-70B0040F2445}" destId="{CDA447F4-0F30-7341-AE18-034561B6B287}" srcOrd="1" destOrd="0" presId="urn:microsoft.com/office/officeart/2005/8/layout/hierarchy4"/>
    <dgm:cxn modelId="{4D6CEB0A-DC21-5743-AB0A-303C8D1CDD54}" type="presParOf" srcId="{FAABD81F-0B8C-204E-A468-70B0040F2445}" destId="{3DCB5F1E-BA1A-954E-8F9F-4D6ADA6532AA}" srcOrd="2" destOrd="0" presId="urn:microsoft.com/office/officeart/2005/8/layout/hierarchy4"/>
    <dgm:cxn modelId="{456005D4-B11B-774D-955E-A863BAB2FC8E}" type="presParOf" srcId="{3DCB5F1E-BA1A-954E-8F9F-4D6ADA6532AA}" destId="{3C2727AB-6D0B-4744-9ADE-14527DF820E8}" srcOrd="0" destOrd="0" presId="urn:microsoft.com/office/officeart/2005/8/layout/hierarchy4"/>
    <dgm:cxn modelId="{D8C5100A-CFEC-F34B-B8EB-28B84C579106}" type="presParOf" srcId="{3C2727AB-6D0B-4744-9ADE-14527DF820E8}" destId="{BA2FEEEC-5324-4140-A5FD-C7593553A261}" srcOrd="0" destOrd="0" presId="urn:microsoft.com/office/officeart/2005/8/layout/hierarchy4"/>
    <dgm:cxn modelId="{F7AE4B1A-5393-4A4A-B194-71AF693EDE07}" type="presParOf" srcId="{3C2727AB-6D0B-4744-9ADE-14527DF820E8}" destId="{036B7A09-5BF9-564B-A666-049BDD063847}" srcOrd="1" destOrd="0" presId="urn:microsoft.com/office/officeart/2005/8/layout/hierarchy4"/>
    <dgm:cxn modelId="{5C9BD392-B406-854B-8E81-A072B1232DB9}" type="presParOf" srcId="{3C2727AB-6D0B-4744-9ADE-14527DF820E8}" destId="{8252B3C4-91C2-524F-ADCD-BBDEAD17D9EB}" srcOrd="2" destOrd="0" presId="urn:microsoft.com/office/officeart/2005/8/layout/hierarchy4"/>
    <dgm:cxn modelId="{CC999976-C938-7B46-8885-50A29586629C}" type="presParOf" srcId="{8252B3C4-91C2-524F-ADCD-BBDEAD17D9EB}" destId="{5E719A84-3519-D549-8538-112AFCD8753E}" srcOrd="0" destOrd="0" presId="urn:microsoft.com/office/officeart/2005/8/layout/hierarchy4"/>
    <dgm:cxn modelId="{480ADBF5-9F78-2847-96AF-7532C51F13D4}" type="presParOf" srcId="{5E719A84-3519-D549-8538-112AFCD8753E}" destId="{9E95CFF1-36AB-8044-B21E-620F2FB6FA28}" srcOrd="0" destOrd="0" presId="urn:microsoft.com/office/officeart/2005/8/layout/hierarchy4"/>
    <dgm:cxn modelId="{E7E3E21A-2715-D24F-A491-CBA11C700EE7}" type="presParOf" srcId="{5E719A84-3519-D549-8538-112AFCD8753E}" destId="{A68BC59A-661D-484F-9456-B683F462D9E0}" srcOrd="1" destOrd="0" presId="urn:microsoft.com/office/officeart/2005/8/layout/hierarchy4"/>
    <dgm:cxn modelId="{B08ABBE4-F73E-6E4B-8FAD-5AC547223218}" type="presParOf" srcId="{5E719A84-3519-D549-8538-112AFCD8753E}" destId="{180FDAF1-1479-034F-A141-4FE576B22F38}" srcOrd="2" destOrd="0" presId="urn:microsoft.com/office/officeart/2005/8/layout/hierarchy4"/>
    <dgm:cxn modelId="{D96A444E-43BE-DC4E-A9D7-F57D2FBE2F40}" type="presParOf" srcId="{180FDAF1-1479-034F-A141-4FE576B22F38}" destId="{CF47560D-6435-FE43-A34E-CDCE277554A5}" srcOrd="0" destOrd="0" presId="urn:microsoft.com/office/officeart/2005/8/layout/hierarchy4"/>
    <dgm:cxn modelId="{0CC844F3-E46B-BE45-A90F-9C7E3F18DD36}" type="presParOf" srcId="{CF47560D-6435-FE43-A34E-CDCE277554A5}" destId="{BF5EB570-1B05-FA47-A982-9E88AE1673B8}" srcOrd="0" destOrd="0" presId="urn:microsoft.com/office/officeart/2005/8/layout/hierarchy4"/>
    <dgm:cxn modelId="{D7697864-DC9D-EB46-857D-DCE2842BE8FF}" type="presParOf" srcId="{CF47560D-6435-FE43-A34E-CDCE277554A5}" destId="{59A48CB6-1F55-FF48-8069-E2DA0C0B0F21}" srcOrd="1" destOrd="0" presId="urn:microsoft.com/office/officeart/2005/8/layout/hierarchy4"/>
    <dgm:cxn modelId="{C84678F8-BBF5-7140-A8E5-C14025D0508A}" type="presParOf" srcId="{CF47560D-6435-FE43-A34E-CDCE277554A5}" destId="{DFBFBACD-6FC4-5144-834F-55C886C779B7}" srcOrd="2" destOrd="0" presId="urn:microsoft.com/office/officeart/2005/8/layout/hierarchy4"/>
    <dgm:cxn modelId="{E4206036-2C1E-9F47-AACA-8DFAE601A397}" type="presParOf" srcId="{DFBFBACD-6FC4-5144-834F-55C886C779B7}" destId="{C8FFFE99-616B-D64E-B191-0F87F10A78C0}" srcOrd="0" destOrd="0" presId="urn:microsoft.com/office/officeart/2005/8/layout/hierarchy4"/>
    <dgm:cxn modelId="{AD962965-0E11-954C-AC01-B83EA98D1CB9}" type="presParOf" srcId="{C8FFFE99-616B-D64E-B191-0F87F10A78C0}" destId="{02C115DF-74BD-514C-9D13-B7ED92166AC1}" srcOrd="0" destOrd="0" presId="urn:microsoft.com/office/officeart/2005/8/layout/hierarchy4"/>
    <dgm:cxn modelId="{FA47F51E-78CB-BF4E-A628-F4060817C795}" type="presParOf" srcId="{C8FFFE99-616B-D64E-B191-0F87F10A78C0}" destId="{BF5A03A3-34C8-8A43-B07C-9FE565A8C2F2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87B38-B72F-0C4B-BB30-0E1D16BC4CC4}">
      <dsp:nvSpPr>
        <dsp:cNvPr id="0" name=""/>
        <dsp:cNvSpPr/>
      </dsp:nvSpPr>
      <dsp:spPr>
        <a:xfrm>
          <a:off x="1888" y="161"/>
          <a:ext cx="1931752" cy="554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Applications</a:t>
          </a:r>
        </a:p>
      </dsp:txBody>
      <dsp:txXfrm>
        <a:off x="18128" y="16401"/>
        <a:ext cx="1899272" cy="521985"/>
      </dsp:txXfrm>
    </dsp:sp>
    <dsp:sp modelId="{BA2FEEEC-5324-4140-A5FD-C7593553A261}">
      <dsp:nvSpPr>
        <dsp:cNvPr id="0" name=""/>
        <dsp:cNvSpPr/>
      </dsp:nvSpPr>
      <dsp:spPr>
        <a:xfrm>
          <a:off x="944" y="575644"/>
          <a:ext cx="1931752" cy="554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Operating System</a:t>
          </a:r>
        </a:p>
      </dsp:txBody>
      <dsp:txXfrm>
        <a:off x="17184" y="591884"/>
        <a:ext cx="1899272" cy="521985"/>
      </dsp:txXfrm>
    </dsp:sp>
    <dsp:sp modelId="{9E95CFF1-36AB-8044-B21E-620F2FB6FA28}">
      <dsp:nvSpPr>
        <dsp:cNvPr id="0" name=""/>
        <dsp:cNvSpPr/>
      </dsp:nvSpPr>
      <dsp:spPr>
        <a:xfrm>
          <a:off x="1888" y="1151127"/>
          <a:ext cx="1931752" cy="554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Hypervisor</a:t>
          </a:r>
        </a:p>
      </dsp:txBody>
      <dsp:txXfrm>
        <a:off x="18128" y="1167367"/>
        <a:ext cx="1899272" cy="521985"/>
      </dsp:txXfrm>
    </dsp:sp>
    <dsp:sp modelId="{BF5EB570-1B05-FA47-A982-9E88AE1673B8}">
      <dsp:nvSpPr>
        <dsp:cNvPr id="0" name=""/>
        <dsp:cNvSpPr/>
      </dsp:nvSpPr>
      <dsp:spPr>
        <a:xfrm>
          <a:off x="1888" y="1714008"/>
          <a:ext cx="1931752" cy="5544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Firmware</a:t>
          </a:r>
        </a:p>
      </dsp:txBody>
      <dsp:txXfrm>
        <a:off x="18128" y="1730248"/>
        <a:ext cx="1899272" cy="521985"/>
      </dsp:txXfrm>
    </dsp:sp>
    <dsp:sp modelId="{02C115DF-74BD-514C-9D13-B7ED92166AC1}">
      <dsp:nvSpPr>
        <dsp:cNvPr id="0" name=""/>
        <dsp:cNvSpPr/>
      </dsp:nvSpPr>
      <dsp:spPr>
        <a:xfrm>
          <a:off x="944" y="2302092"/>
          <a:ext cx="1931752" cy="5544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Hardware</a:t>
          </a:r>
        </a:p>
      </dsp:txBody>
      <dsp:txXfrm>
        <a:off x="17184" y="2318332"/>
        <a:ext cx="1899272" cy="52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6/18/2024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6/18/2024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6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9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4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6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4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7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73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6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85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7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7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3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6339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94" y="846384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38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19200"/>
            <a:ext cx="5383398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19200"/>
            <a:ext cx="5383398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6294" y="825392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42400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6569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06294" y="793904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1091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83414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095" y="5072062"/>
            <a:ext cx="7313295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748338"/>
            <a:ext cx="7313295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39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309" y="1600200"/>
            <a:ext cx="9852634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7702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6339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1295401"/>
            <a:ext cx="10967827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3307976"/>
            <a:ext cx="10967827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421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28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9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36695"/>
            <a:ext cx="8532178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617" y="3609696"/>
            <a:ext cx="6907002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49486" y="6356351"/>
            <a:ext cx="19277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421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5335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295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061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295" y="2232211"/>
            <a:ext cx="5021796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295" y="3160060"/>
            <a:ext cx="5021796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29" y="2232211"/>
            <a:ext cx="5021796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29" y="3160060"/>
            <a:ext cx="5021796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32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735" y="2784475"/>
            <a:ext cx="1020602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5735" y="4497070"/>
            <a:ext cx="1020602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384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734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9734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295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6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734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9734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110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110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280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8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81001"/>
            <a:ext cx="4678359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854" y="273051"/>
            <a:ext cx="487553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0" y="2649071"/>
            <a:ext cx="4678359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480" y="381001"/>
            <a:ext cx="4845904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3480" y="2649071"/>
            <a:ext cx="4845904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721" y="1143000"/>
            <a:ext cx="5688118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1149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480" y="381001"/>
            <a:ext cx="4845904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3480" y="2649071"/>
            <a:ext cx="4845904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456" y="2590800"/>
            <a:ext cx="4672383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5373" y="1260475"/>
            <a:ext cx="1671731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740" y="762000"/>
            <a:ext cx="2789040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79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568389"/>
            <a:ext cx="10967827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48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274639"/>
            <a:ext cx="2031471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416859"/>
            <a:ext cx="802431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41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7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5163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0693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91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39116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65888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85023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45734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94159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361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45141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110" y="2770095"/>
            <a:ext cx="10214491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7474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8905" y="6356351"/>
            <a:ext cx="71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ilson_x/375355655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7/05/15/iot-apps-integrated-with-machine-learning-and-blockchai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ando.me/es:static:randd:newidea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uesyemre.com/2012/12/14/2012-standards-for-kansas-public-libraries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" TargetMode="Externa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hurchforstarvingartists.wordpress.com/2011/08/31/all-the-folders-are-peopl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png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2" y="609601"/>
            <a:ext cx="10668000" cy="2743200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NIST Cryptography Program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3200" dirty="0"/>
              <a:t>  </a:t>
            </a:r>
            <a:r>
              <a:rPr lang="en-US" sz="3600" dirty="0"/>
              <a:t>- Develop Essential Tools for Cybersecurity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2" y="4800600"/>
            <a:ext cx="9372600" cy="11985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Andy Regenscheid and Lily Chen</a:t>
            </a:r>
          </a:p>
          <a:p>
            <a:r>
              <a:rPr lang="en-US" dirty="0"/>
              <a:t>Computer Security Division, Information Technology Lab</a:t>
            </a:r>
          </a:p>
          <a:p>
            <a:r>
              <a:rPr lang="en-US" dirty="0"/>
              <a:t>National Institute of Standards and Technology (NIST)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32FF-34E9-402B-8CCA-2A56BD06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286604"/>
            <a:ext cx="10239963" cy="1450757"/>
          </a:xfrm>
        </p:spPr>
        <p:txBody>
          <a:bodyPr>
            <a:normAutofit/>
          </a:bodyPr>
          <a:lstStyle/>
          <a:p>
            <a:r>
              <a:rPr lang="en-US" sz="4400" dirty="0"/>
              <a:t>New Direction 1 – First Round PQC Candidate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E147-E94D-49A6-AD76-2ADC640D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1845734"/>
            <a:ext cx="10055781" cy="17356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Upon the submission deadline (Nov. 30, 2017), NIST received 82 submissions from 26 countries and 6 continents</a:t>
            </a:r>
          </a:p>
          <a:p>
            <a:r>
              <a:rPr lang="en-US" sz="2400" dirty="0"/>
              <a:t>After an initial review, 69 submissions are considered as complete and proper</a:t>
            </a:r>
          </a:p>
          <a:p>
            <a:r>
              <a:rPr lang="en-US" sz="2400" dirty="0"/>
              <a:t>At the time of this presentation, 3 of them have been confirmed as “broken” and 66 remains as the first round submissions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CD8623-871A-4A33-849A-A84698131FDD}"/>
              </a:ext>
            </a:extLst>
          </p:cNvPr>
          <p:cNvSpPr txBox="1">
            <a:spLocks/>
          </p:cNvSpPr>
          <p:nvPr/>
        </p:nvSpPr>
        <p:spPr>
          <a:xfrm>
            <a:off x="1293812" y="3962400"/>
            <a:ext cx="4494082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46 Key Establishment schemes</a:t>
            </a:r>
          </a:p>
          <a:p>
            <a:pPr lvl="1"/>
            <a:r>
              <a:rPr lang="en-US" dirty="0"/>
              <a:t>24 lattice-based</a:t>
            </a:r>
          </a:p>
          <a:p>
            <a:pPr lvl="1"/>
            <a:r>
              <a:rPr lang="en-US" dirty="0"/>
              <a:t>17 code-based</a:t>
            </a:r>
          </a:p>
          <a:p>
            <a:pPr lvl="1"/>
            <a:r>
              <a:rPr lang="en-US" dirty="0"/>
              <a:t>5 other  (2 multi-variate, 1 RSA, 1 random walk, 1 isogeny-based)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0BBF4-9532-4C83-B7BA-51E7F841CCE1}"/>
              </a:ext>
            </a:extLst>
          </p:cNvPr>
          <p:cNvSpPr txBox="1">
            <a:spLocks/>
          </p:cNvSpPr>
          <p:nvPr/>
        </p:nvSpPr>
        <p:spPr>
          <a:xfrm>
            <a:off x="6399212" y="3962400"/>
            <a:ext cx="4494082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 Signature schemes</a:t>
            </a:r>
          </a:p>
          <a:p>
            <a:pPr lvl="1"/>
            <a:r>
              <a:rPr lang="en-US" dirty="0"/>
              <a:t>7 multi-variate</a:t>
            </a:r>
          </a:p>
          <a:p>
            <a:pPr lvl="1"/>
            <a:r>
              <a:rPr lang="en-US" dirty="0"/>
              <a:t>5 lattice</a:t>
            </a:r>
          </a:p>
          <a:p>
            <a:pPr lvl="1"/>
            <a:r>
              <a:rPr lang="en-US" dirty="0"/>
              <a:t>3 code-based</a:t>
            </a:r>
          </a:p>
          <a:p>
            <a:pPr lvl="1"/>
            <a:r>
              <a:rPr lang="en-US" dirty="0"/>
              <a:t>3 hash-based (or symmetric based)</a:t>
            </a:r>
          </a:p>
          <a:p>
            <a:pPr lvl="1"/>
            <a:r>
              <a:rPr lang="en-US" dirty="0"/>
              <a:t>2 other (1 RSA, 1 braids)</a:t>
            </a:r>
          </a:p>
        </p:txBody>
      </p:sp>
    </p:spTree>
    <p:extLst>
      <p:ext uri="{BB962C8B-B14F-4D97-AF65-F5344CB8AC3E}">
        <p14:creationId xmlns:p14="http://schemas.microsoft.com/office/powerpoint/2010/main" val="405222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63F6-C5A6-46DA-A820-3F176B3B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Direction 1 – NIST PQC Standards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03A0-D584-433B-A11F-49DED1D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133600"/>
            <a:ext cx="5378418" cy="3733800"/>
          </a:xfrm>
        </p:spPr>
        <p:txBody>
          <a:bodyPr>
            <a:normAutofit/>
          </a:bodyPr>
          <a:lstStyle/>
          <a:p>
            <a:r>
              <a:rPr lang="en-US" dirty="0"/>
              <a:t>NIST will hold the first PQC Standardization Workshop in April 12-13, 2018</a:t>
            </a:r>
          </a:p>
          <a:p>
            <a:r>
              <a:rPr lang="en-US" dirty="0"/>
              <a:t>Initial analysis phase 12-18 months</a:t>
            </a:r>
          </a:p>
          <a:p>
            <a:r>
              <a:rPr lang="en-US" dirty="0"/>
              <a:t>Narrow the pool  and hold the second workshop in late 2019</a:t>
            </a:r>
          </a:p>
          <a:p>
            <a:r>
              <a:rPr lang="en-US" dirty="0"/>
              <a:t>Second analysis phase 12-18 month</a:t>
            </a:r>
          </a:p>
          <a:p>
            <a:r>
              <a:rPr lang="en-US" dirty="0"/>
              <a:t>May take third analysis phase if needed</a:t>
            </a:r>
          </a:p>
          <a:p>
            <a:r>
              <a:rPr lang="en-US" dirty="0"/>
              <a:t>Expect draft standards in 2022-2023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CF63E-3AE8-4BA0-8B43-7731BF8A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7812" y="212667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467C-9E47-4FD3-A533-AF44D72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New Direction 2 – Lightweight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2ED6-A5DD-4FCB-A36D-0C65ED1D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2057400"/>
            <a:ext cx="5835618" cy="4114800"/>
          </a:xfrm>
        </p:spPr>
        <p:txBody>
          <a:bodyPr>
            <a:normAutofit/>
          </a:bodyPr>
          <a:lstStyle/>
          <a:p>
            <a:r>
              <a:rPr lang="en-US" dirty="0"/>
              <a:t>Cryptography that aims to provide crypto solutions for constrained environments</a:t>
            </a:r>
          </a:p>
          <a:p>
            <a:r>
              <a:rPr lang="en-US" dirty="0"/>
              <a:t>Lightweight cryptography does not mean weak crypto</a:t>
            </a:r>
          </a:p>
          <a:p>
            <a:r>
              <a:rPr lang="en-US" dirty="0"/>
              <a:t>Security properties may be different than those desired for general use, but must be sufficient for the target application</a:t>
            </a:r>
          </a:p>
          <a:p>
            <a:r>
              <a:rPr lang="en-US" dirty="0"/>
              <a:t> Lightweight crypto may</a:t>
            </a:r>
          </a:p>
          <a:p>
            <a:pPr lvl="1"/>
            <a:r>
              <a:rPr lang="en-US" dirty="0"/>
              <a:t>be less robust against sophisticated cryptanalysis </a:t>
            </a:r>
          </a:p>
          <a:p>
            <a:pPr lvl="1"/>
            <a:r>
              <a:rPr lang="en-US" dirty="0"/>
              <a:t>vulnerable to dictionary attacks </a:t>
            </a:r>
          </a:p>
          <a:p>
            <a:pPr lvl="1"/>
            <a:r>
              <a:rPr lang="en-US" dirty="0"/>
              <a:t>be less misuse resistant </a:t>
            </a:r>
          </a:p>
          <a:p>
            <a:pPr lvl="1"/>
            <a:r>
              <a:rPr lang="en-US" dirty="0"/>
              <a:t>have fewer features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DD76E-F4B3-432B-9E7C-8455A301B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0812" y="2362201"/>
            <a:ext cx="42125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E939-1A60-4849-807B-3846E1A3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286604"/>
            <a:ext cx="106680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New Direction 2 – Design Ideas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7293-7586-4CEF-A3D3-1926AFA9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981200"/>
            <a:ext cx="10055781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Strategies</a:t>
            </a:r>
          </a:p>
          <a:p>
            <a:pPr lvl="1"/>
            <a:r>
              <a:rPr lang="en-US" dirty="0"/>
              <a:t>Many iterations of simple rounds, simple operations (e.g., XORs, </a:t>
            </a:r>
            <a:r>
              <a:rPr lang="fr-FR" dirty="0"/>
              <a:t>rotation, 4x4 </a:t>
            </a:r>
            <a:r>
              <a:rPr lang="fr-FR" dirty="0" err="1"/>
              <a:t>Sboxes</a:t>
            </a:r>
            <a:r>
              <a:rPr lang="fr-FR" dirty="0"/>
              <a:t>, bit permutations)</a:t>
            </a:r>
          </a:p>
          <a:p>
            <a:pPr lvl="1"/>
            <a:r>
              <a:rPr lang="en-US" dirty="0"/>
              <a:t>Smaller block/key sizes, smaller security margins by design</a:t>
            </a:r>
          </a:p>
          <a:p>
            <a:pPr lvl="1"/>
            <a:r>
              <a:rPr lang="en-US" dirty="0"/>
              <a:t>Simpler key schedules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Less robust against sophisticated cryptanalysis with lower data complexity</a:t>
            </a:r>
          </a:p>
          <a:p>
            <a:pPr lvl="1"/>
            <a:r>
              <a:rPr lang="en-US" dirty="0"/>
              <a:t>Vulnerable to dictionary attacks  </a:t>
            </a:r>
          </a:p>
          <a:p>
            <a:pPr lvl="1"/>
            <a:r>
              <a:rPr lang="en-US" dirty="0"/>
              <a:t>Enable attacks using related key, weak key, known key or even choose key</a:t>
            </a:r>
          </a:p>
          <a:p>
            <a:r>
              <a:rPr lang="en-US" dirty="0"/>
              <a:t>Counter measures</a:t>
            </a:r>
          </a:p>
          <a:p>
            <a:pPr lvl="1"/>
            <a:r>
              <a:rPr lang="en-US" dirty="0"/>
              <a:t>Change key more frequently</a:t>
            </a:r>
          </a:p>
          <a:p>
            <a:pPr lvl="1"/>
            <a:r>
              <a:rPr lang="en-US" dirty="0"/>
              <a:t>Use good random number generator to generate keys</a:t>
            </a:r>
          </a:p>
          <a:p>
            <a:pPr lvl="1"/>
            <a:r>
              <a:rPr lang="en-US" dirty="0"/>
              <a:t>Even lightweight, do not use shorter than 128 bits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40CA1-CE59-4786-8121-16EA475D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8825" y="301159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8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527E-3AF2-4E9D-8156-3814480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New Direction 2 – Milestones and Next Step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EB5D-2D56-4EF0-B4F5-4FA8FA14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845734"/>
            <a:ext cx="7359618" cy="4555066"/>
          </a:xfrm>
        </p:spPr>
        <p:txBody>
          <a:bodyPr/>
          <a:lstStyle/>
          <a:p>
            <a:r>
              <a:rPr lang="en-US" dirty="0"/>
              <a:t>Engage with industry and academic on lightweight crypto </a:t>
            </a:r>
          </a:p>
          <a:p>
            <a:pPr lvl="1"/>
            <a:r>
              <a:rPr lang="en-US" dirty="0"/>
              <a:t>Two workshops in 2015 and 2016</a:t>
            </a:r>
          </a:p>
          <a:p>
            <a:r>
              <a:rPr lang="en-US" dirty="0"/>
              <a:t>Publish NISTIR 8114 in March 2017</a:t>
            </a:r>
          </a:p>
          <a:p>
            <a:pPr lvl="1"/>
            <a:r>
              <a:rPr lang="en-US" dirty="0"/>
              <a:t>Overview lightweight crypto</a:t>
            </a:r>
          </a:p>
          <a:p>
            <a:pPr lvl="1"/>
            <a:r>
              <a:rPr lang="en-US" dirty="0"/>
              <a:t>Design consideration and profiles </a:t>
            </a:r>
          </a:p>
          <a:p>
            <a:r>
              <a:rPr lang="en-US" dirty="0"/>
              <a:t>Release Profile white paper April 2017</a:t>
            </a:r>
          </a:p>
          <a:p>
            <a:pPr lvl="1"/>
            <a:r>
              <a:rPr lang="en-US" dirty="0"/>
              <a:t>Prole I Authenticated Encryption with associated data (AEAD) and hashing for constrained software and hardware environments</a:t>
            </a:r>
          </a:p>
          <a:p>
            <a:pPr lvl="1"/>
            <a:r>
              <a:rPr lang="en-US" dirty="0"/>
              <a:t>Prole II AEAD for constrained hardware environments</a:t>
            </a:r>
          </a:p>
          <a:p>
            <a:r>
              <a:rPr lang="en-US" dirty="0"/>
              <a:t>Plan to call for submissions in the spring of 2018</a:t>
            </a:r>
          </a:p>
          <a:p>
            <a:r>
              <a:rPr lang="en-US" dirty="0"/>
              <a:t>Complete selection and release drafts for public comments in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EDE31-DD04-4970-8C8D-AA5C1418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9212" y="2190750"/>
            <a:ext cx="53149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B92-7776-4B66-AF4E-F8CC5A41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and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A771-1743-4F2D-A31C-737C3E4A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Standards, Guidelines, and projects can be found at </a:t>
            </a:r>
            <a:r>
              <a:rPr lang="en-US" dirty="0">
                <a:hlinkClick r:id="rId2"/>
              </a:rPr>
              <a:t>http://csrc.nist.gov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Cryptography Program</a:t>
            </a:r>
          </a:p>
        </p:txBody>
      </p:sp>
      <p:sp>
        <p:nvSpPr>
          <p:cNvPr id="12" name="Chevron 11"/>
          <p:cNvSpPr/>
          <p:nvPr/>
        </p:nvSpPr>
        <p:spPr>
          <a:xfrm>
            <a:off x="3960812" y="3203864"/>
            <a:ext cx="3048000" cy="1452785"/>
          </a:xfrm>
          <a:prstGeom prst="chevron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Cryptography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15" name="Chevron 14"/>
          <p:cNvSpPr/>
          <p:nvPr/>
        </p:nvSpPr>
        <p:spPr>
          <a:xfrm>
            <a:off x="6421007" y="3221597"/>
            <a:ext cx="3048000" cy="145583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Cryptography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6" name="Chevron 15"/>
          <p:cNvSpPr/>
          <p:nvPr/>
        </p:nvSpPr>
        <p:spPr>
          <a:xfrm>
            <a:off x="1500617" y="3200400"/>
            <a:ext cx="3048000" cy="1452785"/>
          </a:xfrm>
          <a:prstGeom prst="chevr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Cryptography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4181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805-20A4-448F-B8BA-46E4BC33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F4A72-F67F-4899-BCEA-4268D5E7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133600"/>
            <a:ext cx="9935163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Conduct research and publish results on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Post-Quantum Cryptography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Hash function and block cipher cryptanalysis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Cryptography for constrained environment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Circuit complexity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Quantum algorithms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Random number generation</a:t>
            </a:r>
          </a:p>
          <a:p>
            <a:pPr marL="57827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Collaborate with academic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Organize research conferences and workshops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54D0A2-D704-4018-B702-A1CDF6B5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2212" y="1765070"/>
            <a:ext cx="4343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3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4" y="732882"/>
            <a:ext cx="11274663" cy="762000"/>
          </a:xfrm>
        </p:spPr>
        <p:txBody>
          <a:bodyPr/>
          <a:lstStyle/>
          <a:p>
            <a:r>
              <a:rPr lang="en-US" dirty="0"/>
              <a:t>    Cryptographic Standards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63C6DF-F993-4A0C-A26D-2D26197C5F1D}"/>
              </a:ext>
            </a:extLst>
          </p:cNvPr>
          <p:cNvGrpSpPr/>
          <p:nvPr/>
        </p:nvGrpSpPr>
        <p:grpSpPr>
          <a:xfrm>
            <a:off x="2284412" y="1752600"/>
            <a:ext cx="7968138" cy="4621672"/>
            <a:chOff x="2067784" y="1905000"/>
            <a:chExt cx="7968138" cy="4621672"/>
          </a:xfrm>
        </p:grpSpPr>
        <p:sp>
          <p:nvSpPr>
            <p:cNvPr id="8" name="TextBox 7"/>
            <p:cNvSpPr txBox="1"/>
            <p:nvPr/>
          </p:nvSpPr>
          <p:spPr>
            <a:xfrm>
              <a:off x="4437058" y="1905000"/>
              <a:ext cx="2743200" cy="369332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Crypto standards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7784" y="2905377"/>
              <a:ext cx="2057400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Public key based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86985" y="2600577"/>
              <a:ext cx="5067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86984" y="260057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6" idx="0"/>
            </p:cNvCxnSpPr>
            <p:nvPr/>
          </p:nvCxnSpPr>
          <p:spPr>
            <a:xfrm>
              <a:off x="5956706" y="2607893"/>
              <a:ext cx="0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</p:cNvCxnSpPr>
            <p:nvPr/>
          </p:nvCxnSpPr>
          <p:spPr>
            <a:xfrm>
              <a:off x="5808658" y="2274332"/>
              <a:ext cx="0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20184" y="3591178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Signature (FIPS 186)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4133" y="4054331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establishment (800-56A/B/C)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43984" y="3274710"/>
              <a:ext cx="0" cy="1798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>
              <a:off x="2143984" y="3745066"/>
              <a:ext cx="76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2143985" y="4315941"/>
              <a:ext cx="1001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01185" y="4990147"/>
              <a:ext cx="211454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Tools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429984" y="2600577"/>
              <a:ext cx="0" cy="2389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53584" y="5359479"/>
              <a:ext cx="0" cy="898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97967" y="5522766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RNG (800-90A/B/C)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7967" y="5830543"/>
              <a:ext cx="1965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KDF (800-108, 800-135)</a:t>
              </a:r>
            </a:p>
          </p:txBody>
        </p:sp>
        <p:cxnSp>
          <p:nvCxnSpPr>
            <p:cNvPr id="24" name="Straight Connector 23"/>
            <p:cNvCxnSpPr>
              <a:endCxn id="22" idx="1"/>
            </p:cNvCxnSpPr>
            <p:nvPr/>
          </p:nvCxnSpPr>
          <p:spPr>
            <a:xfrm>
              <a:off x="2753585" y="5676654"/>
              <a:ext cx="244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3" idx="1"/>
            </p:cNvCxnSpPr>
            <p:nvPr/>
          </p:nvCxnSpPr>
          <p:spPr>
            <a:xfrm>
              <a:off x="2753584" y="5984431"/>
              <a:ext cx="24438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75607" y="2860231"/>
              <a:ext cx="236219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Symmetric key based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5315" y="3375734"/>
              <a:ext cx="1717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AES  (FIPS 197 ) TDEA (800-67)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30480" y="3893277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Modes  of operations (800 38A-38G)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0481" y="4532405"/>
              <a:ext cx="204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SHA-1/2 (FIPS 180) and SHA-3 (FIPS 202)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5314" y="5477620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HMAC (FIPS 198)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963384" y="3229563"/>
              <a:ext cx="2724" cy="3160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7" idx="1"/>
            </p:cNvCxnSpPr>
            <p:nvPr/>
          </p:nvCxnSpPr>
          <p:spPr>
            <a:xfrm flipV="1">
              <a:off x="4966106" y="3637344"/>
              <a:ext cx="199208" cy="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8" idx="1"/>
            </p:cNvCxnSpPr>
            <p:nvPr/>
          </p:nvCxnSpPr>
          <p:spPr>
            <a:xfrm>
              <a:off x="4990598" y="4154887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9" idx="1"/>
            </p:cNvCxnSpPr>
            <p:nvPr/>
          </p:nvCxnSpPr>
          <p:spPr>
            <a:xfrm>
              <a:off x="4990598" y="4794015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90598" y="5631508"/>
              <a:ext cx="199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65314" y="5030056"/>
              <a:ext cx="2236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Randomized hash (800-106)</a:t>
              </a:r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4990598" y="5183944"/>
              <a:ext cx="1747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49928" y="2852916"/>
              <a:ext cx="2209257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Guidelines</a:t>
              </a: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>
              <a:off x="8354556" y="2600578"/>
              <a:ext cx="1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3"/>
            </p:cNvCxnSpPr>
            <p:nvPr/>
          </p:nvCxnSpPr>
          <p:spPr>
            <a:xfrm>
              <a:off x="7401784" y="3229564"/>
              <a:ext cx="0" cy="1954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54184" y="3487586"/>
              <a:ext cx="248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Hash usage/security (800-107)</a:t>
              </a:r>
            </a:p>
          </p:txBody>
        </p:sp>
        <p:cxnSp>
          <p:nvCxnSpPr>
            <p:cNvPr id="42" name="Straight Connector 41"/>
            <p:cNvCxnSpPr>
              <a:endCxn id="41" idx="1"/>
            </p:cNvCxnSpPr>
            <p:nvPr/>
          </p:nvCxnSpPr>
          <p:spPr>
            <a:xfrm>
              <a:off x="7401784" y="3641474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54186" y="3847111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Transition  (800-131A)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401784" y="4000999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54184" y="4299221"/>
              <a:ext cx="2100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generation (800-133)</a:t>
              </a:r>
            </a:p>
          </p:txBody>
        </p:sp>
        <p:cxnSp>
          <p:nvCxnSpPr>
            <p:cNvPr id="46" name="Straight Connector 45"/>
            <p:cNvCxnSpPr>
              <a:endCxn id="45" idx="1"/>
            </p:cNvCxnSpPr>
            <p:nvPr/>
          </p:nvCxnSpPr>
          <p:spPr>
            <a:xfrm>
              <a:off x="7401784" y="4453109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539229" y="4722278"/>
              <a:ext cx="2100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management (800-57)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401785" y="487616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963384" y="6138320"/>
              <a:ext cx="2264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139778" y="6003452"/>
              <a:ext cx="2543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SHA3 derived functions (parallel hashing, KMAC, etc. (800-185)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12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C9EF-43BB-4C63-81B9-9DE0F743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Cryptography Applications in 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327B-BC69-4F3F-901C-3414A5C0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69422"/>
            <a:ext cx="4283188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communication protocols, public key and symmetric key cryptography schemes are used together, e.g. TLS, IKE/IPsec, etc.</a:t>
            </a:r>
          </a:p>
          <a:p>
            <a:pPr lvl="1"/>
            <a:r>
              <a:rPr lang="en-US" dirty="0"/>
              <a:t>Use public key cryptography to establish keys and authenticate users through signatures</a:t>
            </a:r>
          </a:p>
          <a:p>
            <a:pPr lvl="1"/>
            <a:r>
              <a:rPr lang="en-US" dirty="0"/>
              <a:t>Use symmetric key cryptography to encrypt and authenticate bulk data</a:t>
            </a:r>
          </a:p>
          <a:p>
            <a:r>
              <a:rPr lang="en-US" dirty="0"/>
              <a:t>In trusted platform technologies, </a:t>
            </a:r>
          </a:p>
          <a:p>
            <a:pPr lvl="1"/>
            <a:r>
              <a:rPr lang="en-US" dirty="0"/>
              <a:t>Use public key to establish root of trust</a:t>
            </a:r>
          </a:p>
          <a:p>
            <a:pPr lvl="1"/>
            <a:r>
              <a:rPr lang="en-US" dirty="0"/>
              <a:t>Use signatures to authenticate/authorize firmware, software and applications </a:t>
            </a:r>
          </a:p>
          <a:p>
            <a:pPr lvl="1"/>
            <a:r>
              <a:rPr lang="en-US" dirty="0"/>
              <a:t>Use symmetric key crypto to protect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47E58-463F-4542-81C9-6C7FC69C64A2}"/>
              </a:ext>
            </a:extLst>
          </p:cNvPr>
          <p:cNvSpPr txBox="1"/>
          <p:nvPr/>
        </p:nvSpPr>
        <p:spPr>
          <a:xfrm>
            <a:off x="7237412" y="2316480"/>
            <a:ext cx="9144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73376-7829-4A62-A0D4-EAAE35248B2F}"/>
              </a:ext>
            </a:extLst>
          </p:cNvPr>
          <p:cNvSpPr txBox="1"/>
          <p:nvPr/>
        </p:nvSpPr>
        <p:spPr>
          <a:xfrm>
            <a:off x="10056812" y="2316480"/>
            <a:ext cx="9144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376D95-0967-470B-9EBE-E1B7DDCF57D9}"/>
              </a:ext>
            </a:extLst>
          </p:cNvPr>
          <p:cNvCxnSpPr>
            <a:stCxn id="5" idx="2"/>
          </p:cNvCxnSpPr>
          <p:nvPr/>
        </p:nvCxnSpPr>
        <p:spPr>
          <a:xfrm flipH="1">
            <a:off x="7688292" y="2697480"/>
            <a:ext cx="632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ADB84C-14A5-4CA2-9467-2F361DD2D0DE}"/>
              </a:ext>
            </a:extLst>
          </p:cNvPr>
          <p:cNvCxnSpPr>
            <a:stCxn id="6" idx="2"/>
          </p:cNvCxnSpPr>
          <p:nvPr/>
        </p:nvCxnSpPr>
        <p:spPr>
          <a:xfrm>
            <a:off x="10514012" y="269748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9">
            <a:extLst>
              <a:ext uri="{FF2B5EF4-FFF2-40B4-BE49-F238E27FC236}">
                <a16:creationId xmlns:a16="http://schemas.microsoft.com/office/drawing/2014/main" id="{085F26AD-312E-465F-A7BF-04721288D2D1}"/>
              </a:ext>
            </a:extLst>
          </p:cNvPr>
          <p:cNvSpPr/>
          <p:nvPr/>
        </p:nvSpPr>
        <p:spPr>
          <a:xfrm>
            <a:off x="7688292" y="3238499"/>
            <a:ext cx="2824385" cy="871144"/>
          </a:xfrm>
          <a:prstGeom prst="left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Authenticated key establishment</a:t>
            </a:r>
          </a:p>
        </p:txBody>
      </p:sp>
      <p:sp>
        <p:nvSpPr>
          <p:cNvPr id="12" name="Left-Right Arrow 12">
            <a:extLst>
              <a:ext uri="{FF2B5EF4-FFF2-40B4-BE49-F238E27FC236}">
                <a16:creationId xmlns:a16="http://schemas.microsoft.com/office/drawing/2014/main" id="{074E43AC-CAEE-4EBD-BB63-08A507BD1985}"/>
              </a:ext>
            </a:extLst>
          </p:cNvPr>
          <p:cNvSpPr/>
          <p:nvPr/>
        </p:nvSpPr>
        <p:spPr>
          <a:xfrm>
            <a:off x="7688292" y="4826267"/>
            <a:ext cx="2854295" cy="819150"/>
          </a:xfrm>
          <a:prstGeom prst="leftRightArrow">
            <a:avLst/>
          </a:prstGeom>
          <a:solidFill>
            <a:srgbClr val="0070C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Data protection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AA55F-8424-4853-BFA7-FCB6B45BEDE3}"/>
              </a:ext>
            </a:extLst>
          </p:cNvPr>
          <p:cNvSpPr txBox="1"/>
          <p:nvPr/>
        </p:nvSpPr>
        <p:spPr>
          <a:xfrm>
            <a:off x="5115411" y="3155536"/>
            <a:ext cx="22098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FIPS 168 Signatures (hash)</a:t>
            </a:r>
          </a:p>
          <a:p>
            <a:pPr lvl="1"/>
            <a:r>
              <a:rPr lang="en-US" sz="1400" dirty="0"/>
              <a:t>-Authentication</a:t>
            </a:r>
          </a:p>
          <a:p>
            <a:r>
              <a:rPr lang="en-US" sz="1400" dirty="0"/>
              <a:t>SP 800-65A/B</a:t>
            </a:r>
          </a:p>
          <a:p>
            <a:pPr lvl="1"/>
            <a:r>
              <a:rPr lang="en-US" sz="1400" dirty="0"/>
              <a:t>- Key Establishment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693E2BA-CB4D-4988-A8AB-F64D5A65AA73}"/>
              </a:ext>
            </a:extLst>
          </p:cNvPr>
          <p:cNvSpPr/>
          <p:nvPr/>
        </p:nvSpPr>
        <p:spPr>
          <a:xfrm>
            <a:off x="7329600" y="3058573"/>
            <a:ext cx="269906" cy="12309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5D32D-A98A-46F9-BBC9-9AF6CAD63439}"/>
              </a:ext>
            </a:extLst>
          </p:cNvPr>
          <p:cNvSpPr txBox="1"/>
          <p:nvPr/>
        </p:nvSpPr>
        <p:spPr>
          <a:xfrm>
            <a:off x="5065105" y="4532180"/>
            <a:ext cx="2248188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FIPS 197 AES &amp; SP 800-38x</a:t>
            </a:r>
          </a:p>
          <a:p>
            <a:pPr lvl="1"/>
            <a:r>
              <a:rPr lang="en-US" sz="1400" dirty="0"/>
              <a:t>- Encryption or/and authentication</a:t>
            </a:r>
          </a:p>
          <a:p>
            <a:r>
              <a:rPr lang="en-US" sz="1400" dirty="0"/>
              <a:t>FIPS 198 HMAC &amp;</a:t>
            </a:r>
          </a:p>
          <a:p>
            <a:r>
              <a:rPr lang="en-US" sz="1400" dirty="0"/>
              <a:t>SP 800-185 KMAC</a:t>
            </a:r>
          </a:p>
          <a:p>
            <a:pPr lvl="1"/>
            <a:r>
              <a:rPr lang="en-US" sz="1400" dirty="0"/>
              <a:t>- Auth. and integrity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38041C2-CE9D-49C6-A513-629D6407A3D7}"/>
              </a:ext>
            </a:extLst>
          </p:cNvPr>
          <p:cNvSpPr/>
          <p:nvPr/>
        </p:nvSpPr>
        <p:spPr>
          <a:xfrm>
            <a:off x="7329600" y="4325086"/>
            <a:ext cx="288812" cy="1679473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98DB-2907-4D4F-BAC9-5EC6DEAA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Cryptography Applications in Trusted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B98B-6497-4CC5-A2A1-66DBCE5A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1845735"/>
            <a:ext cx="7481409" cy="278719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/>
              <a:t>Roots of trust are hardware/software components that are inherently trusted</a:t>
            </a:r>
          </a:p>
          <a:p>
            <a:pPr lvl="1">
              <a:defRPr/>
            </a:pPr>
            <a:r>
              <a:rPr lang="en-US" sz="2000" dirty="0"/>
              <a:t>They must be secure by design</a:t>
            </a:r>
          </a:p>
          <a:p>
            <a:pPr lvl="1">
              <a:defRPr/>
            </a:pPr>
            <a:r>
              <a:rPr lang="en-US" sz="2000" dirty="0"/>
              <a:t>Should be small and protected</a:t>
            </a:r>
          </a:p>
          <a:p>
            <a:pPr lvl="1">
              <a:defRPr/>
            </a:pPr>
            <a:r>
              <a:rPr lang="en-US" sz="2000" dirty="0"/>
              <a:t>Ideally implemented in hardware, or protected by hardware</a:t>
            </a:r>
          </a:p>
          <a:p>
            <a:pPr>
              <a:defRPr/>
            </a:pPr>
            <a:r>
              <a:rPr lang="en-US" sz="2400" dirty="0"/>
              <a:t>They are trusted to perform security-critical functions, e.g.,</a:t>
            </a:r>
          </a:p>
          <a:p>
            <a:pPr lvl="1">
              <a:defRPr/>
            </a:pPr>
            <a:r>
              <a:rPr lang="en-US" sz="2000" dirty="0"/>
              <a:t>Measure and/or verify software</a:t>
            </a:r>
          </a:p>
          <a:p>
            <a:pPr lvl="1">
              <a:defRPr/>
            </a:pPr>
            <a:r>
              <a:rPr lang="en-US" sz="2000" dirty="0"/>
              <a:t>Protect cryptographic keys</a:t>
            </a:r>
          </a:p>
          <a:p>
            <a:pPr lvl="1">
              <a:defRPr/>
            </a:pPr>
            <a:r>
              <a:rPr lang="en-US" sz="2000" dirty="0"/>
              <a:t>Perform device authentication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5E9D69-7B85-3C4A-96B5-DB791A95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7" b="92021" l="0" r="99379">
                        <a14:foregroundMark x1="45963" y1="51064" x2="45963" y2="51064"/>
                        <a14:foregroundMark x1="13354" y1="12766" x2="13354" y2="12766"/>
                        <a14:foregroundMark x1="86335" y1="12234" x2="86335" y2="12234"/>
                        <a14:foregroundMark x1="5901" y1="67021" x2="5901" y2="67021"/>
                        <a14:foregroundMark x1="7143" y1="71277" x2="7143" y2="71277"/>
                        <a14:foregroundMark x1="94410" y1="67553" x2="94410" y2="67553"/>
                        <a14:foregroundMark x1="69565" y1="42021" x2="69565" y2="42021"/>
                        <a14:foregroundMark x1="45342" y1="35106" x2="45342" y2="35106"/>
                        <a14:foregroundMark x1="54037" y1="35106" x2="54037" y2="35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3528" y="5055516"/>
            <a:ext cx="677428" cy="39551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FB7EDE-BECB-F440-B2C9-6A6BED3D34A5}"/>
              </a:ext>
            </a:extLst>
          </p:cNvPr>
          <p:cNvSpPr/>
          <p:nvPr/>
        </p:nvSpPr>
        <p:spPr>
          <a:xfrm>
            <a:off x="2454546" y="4964094"/>
            <a:ext cx="1346313" cy="5759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 of Trust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03B1649-B079-F744-89E5-5FBB6182D1C5}"/>
              </a:ext>
            </a:extLst>
          </p:cNvPr>
          <p:cNvSpPr/>
          <p:nvPr/>
        </p:nvSpPr>
        <p:spPr>
          <a:xfrm>
            <a:off x="4487663" y="4963825"/>
            <a:ext cx="1346313" cy="5759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Component-1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E8715B-DFC0-C841-BBEF-53C35289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7" b="92021" l="0" r="99379">
                        <a14:foregroundMark x1="45963" y1="51064" x2="45963" y2="51064"/>
                        <a14:foregroundMark x1="13354" y1="12766" x2="13354" y2="12766"/>
                        <a14:foregroundMark x1="86335" y1="12234" x2="86335" y2="12234"/>
                        <a14:foregroundMark x1="5901" y1="67021" x2="5901" y2="67021"/>
                        <a14:foregroundMark x1="7143" y1="71277" x2="7143" y2="71277"/>
                        <a14:foregroundMark x1="94410" y1="67553" x2="94410" y2="67553"/>
                        <a14:foregroundMark x1="69565" y1="42021" x2="69565" y2="42021"/>
                        <a14:foregroundMark x1="45342" y1="35106" x2="45342" y2="35106"/>
                        <a14:foregroundMark x1="54037" y1="35106" x2="54037" y2="351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668" y="5055236"/>
            <a:ext cx="677428" cy="395517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B1567E-F257-8D42-BFF5-47F3B7EAC3A8}"/>
              </a:ext>
            </a:extLst>
          </p:cNvPr>
          <p:cNvSpPr/>
          <p:nvPr/>
        </p:nvSpPr>
        <p:spPr>
          <a:xfrm>
            <a:off x="6520803" y="4963545"/>
            <a:ext cx="1346313" cy="5759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Component-2</a:t>
            </a:r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035835BF-52D3-AB46-B08A-7315CBDD7068}"/>
              </a:ext>
            </a:extLst>
          </p:cNvPr>
          <p:cNvSpPr/>
          <p:nvPr/>
        </p:nvSpPr>
        <p:spPr>
          <a:xfrm>
            <a:off x="3647334" y="4686103"/>
            <a:ext cx="1097765" cy="268265"/>
          </a:xfrm>
          <a:prstGeom prst="curvedDownArrow">
            <a:avLst>
              <a:gd name="adj1" fmla="val 25000"/>
              <a:gd name="adj2" fmla="val 96198"/>
              <a:gd name="adj3" fmla="val 565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6ACD6B4B-95E0-384A-A81A-4907D30C340B}"/>
              </a:ext>
            </a:extLst>
          </p:cNvPr>
          <p:cNvSpPr/>
          <p:nvPr/>
        </p:nvSpPr>
        <p:spPr>
          <a:xfrm>
            <a:off x="5656247" y="4703967"/>
            <a:ext cx="1097765" cy="268265"/>
          </a:xfrm>
          <a:prstGeom prst="curvedDownArrow">
            <a:avLst>
              <a:gd name="adj1" fmla="val 25000"/>
              <a:gd name="adj2" fmla="val 96198"/>
              <a:gd name="adj3" fmla="val 565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2F3BD-18AD-B748-8569-979ADAA9E374}"/>
              </a:ext>
            </a:extLst>
          </p:cNvPr>
          <p:cNvSpPr txBox="1"/>
          <p:nvPr/>
        </p:nvSpPr>
        <p:spPr>
          <a:xfrm>
            <a:off x="4543143" y="4376434"/>
            <a:ext cx="104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Verify Signature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BE76343-C06C-2F43-8B05-5430E355307E}"/>
              </a:ext>
            </a:extLst>
          </p:cNvPr>
          <p:cNvSpPr/>
          <p:nvPr/>
        </p:nvSpPr>
        <p:spPr>
          <a:xfrm>
            <a:off x="3851820" y="5439507"/>
            <a:ext cx="597313" cy="18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1C207104-D5D7-6F4E-99E8-6D43D6CDA112}"/>
              </a:ext>
            </a:extLst>
          </p:cNvPr>
          <p:cNvSpPr/>
          <p:nvPr/>
        </p:nvSpPr>
        <p:spPr>
          <a:xfrm>
            <a:off x="5898400" y="5457371"/>
            <a:ext cx="597313" cy="1883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9588D-FA99-8541-A143-74F15AD667D7}"/>
              </a:ext>
            </a:extLst>
          </p:cNvPr>
          <p:cNvSpPr txBox="1"/>
          <p:nvPr/>
        </p:nvSpPr>
        <p:spPr>
          <a:xfrm>
            <a:off x="3713635" y="5559623"/>
            <a:ext cx="85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Execute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58C2AA-A4C2-B242-852B-8B857489E706}"/>
              </a:ext>
            </a:extLst>
          </p:cNvPr>
          <p:cNvSpPr txBox="1"/>
          <p:nvPr/>
        </p:nvSpPr>
        <p:spPr>
          <a:xfrm>
            <a:off x="5770978" y="5555958"/>
            <a:ext cx="85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Execute</a:t>
            </a:r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F67119A6-8A8A-E24F-A109-0B6246E7675A}"/>
              </a:ext>
            </a:extLst>
          </p:cNvPr>
          <p:cNvSpPr/>
          <p:nvPr/>
        </p:nvSpPr>
        <p:spPr>
          <a:xfrm>
            <a:off x="8578404" y="1887369"/>
            <a:ext cx="1449660" cy="2828012"/>
          </a:xfrm>
          <a:prstGeom prst="upArrow">
            <a:avLst>
              <a:gd name="adj1" fmla="val 74125"/>
              <a:gd name="adj2" fmla="val 65612"/>
            </a:avLst>
          </a:prstGeom>
          <a:solidFill>
            <a:schemeClr val="accent1">
              <a:lumMod val="75000"/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910B4945-0C2C-884F-975D-7B5319174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988988"/>
              </p:ext>
            </p:extLst>
          </p:nvPr>
        </p:nvGraphicFramePr>
        <p:xfrm>
          <a:off x="9875771" y="2121457"/>
          <a:ext cx="1933641" cy="28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A13DCC5B-DEA0-5345-BF26-888A799AD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170" y="3962400"/>
            <a:ext cx="1024532" cy="1024532"/>
          </a:xfrm>
          <a:prstGeom prst="rect">
            <a:avLst/>
          </a:pr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A86CB7-78D3-9A41-B0AC-CFA9A8C167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2906" y="1981491"/>
            <a:ext cx="1235593" cy="911731"/>
          </a:xfrm>
          <a:prstGeom prst="rect">
            <a:avLst/>
          </a:prstGeom>
          <a:effectLst/>
          <a:scene3d>
            <a:camera prst="isometricOffAxis2Left"/>
            <a:lightRig rig="threePt" dir="t"/>
          </a:scene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12EF8D-C604-D645-947C-EA716EDE75B9}"/>
              </a:ext>
            </a:extLst>
          </p:cNvPr>
          <p:cNvSpPr txBox="1"/>
          <p:nvPr/>
        </p:nvSpPr>
        <p:spPr>
          <a:xfrm>
            <a:off x="6616664" y="4431679"/>
            <a:ext cx="104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Verify Signature</a:t>
            </a:r>
          </a:p>
        </p:txBody>
      </p:sp>
    </p:spTree>
    <p:extLst>
      <p:ext uri="{BB962C8B-B14F-4D97-AF65-F5344CB8AC3E}">
        <p14:creationId xmlns:p14="http://schemas.microsoft.com/office/powerpoint/2010/main" val="55133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5B39-8020-4413-95FE-1F70D068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5172-8633-481B-AC6D-0A3C53E5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2133600"/>
            <a:ext cx="10055781" cy="3793066"/>
          </a:xfrm>
        </p:spPr>
        <p:txBody>
          <a:bodyPr>
            <a:normAutofit/>
          </a:bodyPr>
          <a:lstStyle/>
          <a:p>
            <a:r>
              <a:rPr lang="en-US" sz="2200" dirty="0"/>
              <a:t>Quantum computers, o</a:t>
            </a:r>
            <a:r>
              <a:rPr lang="en-US" sz="2000" dirty="0"/>
              <a:t>nce available, can break well deployed public key cryptography systems, e.g. RSA, DH, ECDSA, etc., </a:t>
            </a:r>
          </a:p>
          <a:p>
            <a:pPr lvl="1"/>
            <a:r>
              <a:rPr lang="en-US" sz="1800" dirty="0"/>
              <a:t>These systems have been implemented in the most of the communication and computing devices</a:t>
            </a:r>
          </a:p>
          <a:p>
            <a:r>
              <a:rPr lang="en-US" sz="2200" dirty="0"/>
              <a:t>Pervasive usage of cryptography including IoT devices</a:t>
            </a:r>
          </a:p>
          <a:p>
            <a:pPr lvl="1"/>
            <a:r>
              <a:rPr lang="en-US" sz="2000" dirty="0"/>
              <a:t>Extremely powerful computing resource against constrained implementation environment</a:t>
            </a:r>
          </a:p>
          <a:p>
            <a:r>
              <a:rPr lang="en-US" sz="2200" dirty="0"/>
              <a:t>More sophisticated cryptanalysis techniques</a:t>
            </a:r>
          </a:p>
          <a:p>
            <a:pPr lvl="1"/>
            <a:r>
              <a:rPr lang="en-US" sz="2000" dirty="0"/>
              <a:t>New weakness have been constantly discovered on improper implementations (e.g. BEAST attack on CBC in TLS, Heartbleed buffer over-read vulnerability in OpenSSL, DUHK attack with hardcoded keys in PRNGs, etc.)</a:t>
            </a:r>
          </a:p>
          <a:p>
            <a:pPr lvl="1"/>
            <a:endParaRPr lang="en-US" sz="20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925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E0D9-3B73-4820-BADE-CE7B6643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Direction 1 – Post-Quantum Cryptography (PQC)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C20897-9B4B-47AF-860F-C5C3B3526D14}"/>
              </a:ext>
            </a:extLst>
          </p:cNvPr>
          <p:cNvGrpSpPr/>
          <p:nvPr/>
        </p:nvGrpSpPr>
        <p:grpSpPr>
          <a:xfrm>
            <a:off x="941975" y="1717264"/>
            <a:ext cx="10210800" cy="4621672"/>
            <a:chOff x="227012" y="1905000"/>
            <a:chExt cx="9808910" cy="46216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AD294A-DE68-43B9-ACEC-B5146E21B405}"/>
                </a:ext>
              </a:extLst>
            </p:cNvPr>
            <p:cNvSpPr txBox="1"/>
            <p:nvPr/>
          </p:nvSpPr>
          <p:spPr>
            <a:xfrm>
              <a:off x="4437058" y="1905000"/>
              <a:ext cx="2743200" cy="369332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Crypto standards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18A9E5-FE26-4B2A-8F79-282160C310B4}"/>
                </a:ext>
              </a:extLst>
            </p:cNvPr>
            <p:cNvSpPr txBox="1"/>
            <p:nvPr/>
          </p:nvSpPr>
          <p:spPr>
            <a:xfrm>
              <a:off x="2067784" y="2905377"/>
              <a:ext cx="2057400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Public key based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3C317A-8572-4CC5-A73D-E0DEDC4535B7}"/>
                </a:ext>
              </a:extLst>
            </p:cNvPr>
            <p:cNvCxnSpPr/>
            <p:nvPr/>
          </p:nvCxnSpPr>
          <p:spPr>
            <a:xfrm>
              <a:off x="3286985" y="2600577"/>
              <a:ext cx="5067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50DA08C-9BE0-47F3-9F31-253C73B740B4}"/>
                </a:ext>
              </a:extLst>
            </p:cNvPr>
            <p:cNvCxnSpPr/>
            <p:nvPr/>
          </p:nvCxnSpPr>
          <p:spPr>
            <a:xfrm>
              <a:off x="3286984" y="260057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968E0C-41D1-4E9A-9A35-53B6FA289725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5956706" y="2607893"/>
              <a:ext cx="0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4DE5C2-76C7-4FB7-B90F-BA0F8F3424D2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5808658" y="2274332"/>
              <a:ext cx="0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11C5C9-D3F3-4194-AB98-5BC91714E7D6}"/>
                </a:ext>
              </a:extLst>
            </p:cNvPr>
            <p:cNvSpPr txBox="1"/>
            <p:nvPr/>
          </p:nvSpPr>
          <p:spPr>
            <a:xfrm>
              <a:off x="2220184" y="3591178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Signature (FIPS 186)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18169C-68E4-4D18-9B38-72BBCD08C71C}"/>
                </a:ext>
              </a:extLst>
            </p:cNvPr>
            <p:cNvSpPr txBox="1"/>
            <p:nvPr/>
          </p:nvSpPr>
          <p:spPr>
            <a:xfrm>
              <a:off x="2244133" y="4054331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establishment (800-56A/B/C)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28A360-78D9-4B15-865C-E7A2B884DCB7}"/>
                </a:ext>
              </a:extLst>
            </p:cNvPr>
            <p:cNvCxnSpPr/>
            <p:nvPr/>
          </p:nvCxnSpPr>
          <p:spPr>
            <a:xfrm>
              <a:off x="2143984" y="3274710"/>
              <a:ext cx="0" cy="1798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1CAF9D-F819-42CB-9BC3-41137BE4B73A}"/>
                </a:ext>
              </a:extLst>
            </p:cNvPr>
            <p:cNvCxnSpPr>
              <a:endCxn id="12" idx="1"/>
            </p:cNvCxnSpPr>
            <p:nvPr/>
          </p:nvCxnSpPr>
          <p:spPr>
            <a:xfrm>
              <a:off x="2143984" y="3745066"/>
              <a:ext cx="76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79DEA-8589-45B8-A1A1-6FB8894B9933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2143985" y="4315941"/>
              <a:ext cx="1001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8956DF-F538-433A-9A2B-522B0112DD71}"/>
                </a:ext>
              </a:extLst>
            </p:cNvPr>
            <p:cNvSpPr txBox="1"/>
            <p:nvPr/>
          </p:nvSpPr>
          <p:spPr>
            <a:xfrm>
              <a:off x="2601185" y="4990147"/>
              <a:ext cx="211454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Tools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CBC7F6-A804-4710-9275-48A9EAF68125}"/>
                </a:ext>
              </a:extLst>
            </p:cNvPr>
            <p:cNvCxnSpPr/>
            <p:nvPr/>
          </p:nvCxnSpPr>
          <p:spPr>
            <a:xfrm>
              <a:off x="4429984" y="2600577"/>
              <a:ext cx="0" cy="2389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6D7F7-B6D5-48E8-B241-25323D647E3E}"/>
                </a:ext>
              </a:extLst>
            </p:cNvPr>
            <p:cNvCxnSpPr/>
            <p:nvPr/>
          </p:nvCxnSpPr>
          <p:spPr>
            <a:xfrm>
              <a:off x="2753584" y="5359479"/>
              <a:ext cx="0" cy="898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6916B-BF83-4729-88F5-9505DCDE4211}"/>
                </a:ext>
              </a:extLst>
            </p:cNvPr>
            <p:cNvSpPr txBox="1"/>
            <p:nvPr/>
          </p:nvSpPr>
          <p:spPr>
            <a:xfrm>
              <a:off x="2997967" y="5522766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RNG (800-90A/B/C)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9454CA-73D0-4B3F-BB2F-C694C9B1634E}"/>
                </a:ext>
              </a:extLst>
            </p:cNvPr>
            <p:cNvSpPr txBox="1"/>
            <p:nvPr/>
          </p:nvSpPr>
          <p:spPr>
            <a:xfrm>
              <a:off x="2997967" y="5830543"/>
              <a:ext cx="1965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KDF (800-108, 800-135)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B7AAE1-582F-4A2B-A690-14B38F946C28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2753585" y="5676654"/>
              <a:ext cx="244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8B3A53-AB2C-40DC-975B-4A880DE8D4DD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753584" y="5984431"/>
              <a:ext cx="24438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C6BA9B-2957-4035-85F0-8E4B5A127061}"/>
                </a:ext>
              </a:extLst>
            </p:cNvPr>
            <p:cNvSpPr txBox="1"/>
            <p:nvPr/>
          </p:nvSpPr>
          <p:spPr>
            <a:xfrm>
              <a:off x="4775607" y="2860231"/>
              <a:ext cx="236219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Symmetric key based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72B39E-19EE-4E26-9095-B668F4DFA4DF}"/>
                </a:ext>
              </a:extLst>
            </p:cNvPr>
            <p:cNvSpPr txBox="1"/>
            <p:nvPr/>
          </p:nvSpPr>
          <p:spPr>
            <a:xfrm>
              <a:off x="5165315" y="3375734"/>
              <a:ext cx="1717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AES  (FIPS 197 ) TDEA (800-67)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D684F7-5806-4340-ABAB-245631076E44}"/>
                </a:ext>
              </a:extLst>
            </p:cNvPr>
            <p:cNvSpPr txBox="1"/>
            <p:nvPr/>
          </p:nvSpPr>
          <p:spPr>
            <a:xfrm>
              <a:off x="5130480" y="3893277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Modes  of operations (800 38A-38G)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5BF6C0-8A47-4090-9E2F-A9BA08A5AF0B}"/>
                </a:ext>
              </a:extLst>
            </p:cNvPr>
            <p:cNvSpPr txBox="1"/>
            <p:nvPr/>
          </p:nvSpPr>
          <p:spPr>
            <a:xfrm>
              <a:off x="5130481" y="4532405"/>
              <a:ext cx="204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SHA-1/2 (FIPS 180) and SHA-3 (FIPS 202)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DCD572-239F-4B42-A484-89678BB3CE6E}"/>
                </a:ext>
              </a:extLst>
            </p:cNvPr>
            <p:cNvSpPr txBox="1"/>
            <p:nvPr/>
          </p:nvSpPr>
          <p:spPr>
            <a:xfrm>
              <a:off x="5165314" y="5477620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HMAC (FIPS 198)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2920A3-A50E-496C-B2DE-86F2AB7E06EA}"/>
                </a:ext>
              </a:extLst>
            </p:cNvPr>
            <p:cNvCxnSpPr/>
            <p:nvPr/>
          </p:nvCxnSpPr>
          <p:spPr>
            <a:xfrm flipH="1">
              <a:off x="4963384" y="3229563"/>
              <a:ext cx="2724" cy="3160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9097D0-AE6F-4CD8-97F6-D71573BBAF67}"/>
                </a:ext>
              </a:extLst>
            </p:cNvPr>
            <p:cNvCxnSpPr>
              <a:endCxn id="25" idx="1"/>
            </p:cNvCxnSpPr>
            <p:nvPr/>
          </p:nvCxnSpPr>
          <p:spPr>
            <a:xfrm flipV="1">
              <a:off x="4966106" y="3637344"/>
              <a:ext cx="199208" cy="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F46052A-B79A-4385-8A9B-46A2EEF12B14}"/>
                </a:ext>
              </a:extLst>
            </p:cNvPr>
            <p:cNvCxnSpPr>
              <a:endCxn id="26" idx="1"/>
            </p:cNvCxnSpPr>
            <p:nvPr/>
          </p:nvCxnSpPr>
          <p:spPr>
            <a:xfrm>
              <a:off x="4990598" y="4154887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352A3A-769C-4926-B411-77DA4F0D1321}"/>
                </a:ext>
              </a:extLst>
            </p:cNvPr>
            <p:cNvCxnSpPr>
              <a:endCxn id="27" idx="1"/>
            </p:cNvCxnSpPr>
            <p:nvPr/>
          </p:nvCxnSpPr>
          <p:spPr>
            <a:xfrm>
              <a:off x="4990598" y="4794015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7305E8-3D36-4A88-B5FF-82B8088E014C}"/>
                </a:ext>
              </a:extLst>
            </p:cNvPr>
            <p:cNvCxnSpPr/>
            <p:nvPr/>
          </p:nvCxnSpPr>
          <p:spPr>
            <a:xfrm>
              <a:off x="4990598" y="5631508"/>
              <a:ext cx="199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F284EB-6F9B-4FC5-863A-93097448EB5F}"/>
                </a:ext>
              </a:extLst>
            </p:cNvPr>
            <p:cNvSpPr txBox="1"/>
            <p:nvPr/>
          </p:nvSpPr>
          <p:spPr>
            <a:xfrm>
              <a:off x="5165314" y="5030056"/>
              <a:ext cx="2236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Randomized hash (800-106)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C8D8B-1CDC-41B1-9C89-1E376F5FDFC2}"/>
                </a:ext>
              </a:extLst>
            </p:cNvPr>
            <p:cNvCxnSpPr>
              <a:endCxn id="34" idx="1"/>
            </p:cNvCxnSpPr>
            <p:nvPr/>
          </p:nvCxnSpPr>
          <p:spPr>
            <a:xfrm>
              <a:off x="4990598" y="5183944"/>
              <a:ext cx="1747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6184D8-5D45-4F7B-B70B-35BED6FA6B9D}"/>
                </a:ext>
              </a:extLst>
            </p:cNvPr>
            <p:cNvSpPr txBox="1"/>
            <p:nvPr/>
          </p:nvSpPr>
          <p:spPr>
            <a:xfrm>
              <a:off x="7249928" y="2852916"/>
              <a:ext cx="2209257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Guidelines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A2C7701-5B6D-44EE-96BF-8200FB9BCB7B}"/>
                </a:ext>
              </a:extLst>
            </p:cNvPr>
            <p:cNvCxnSpPr>
              <a:endCxn id="36" idx="0"/>
            </p:cNvCxnSpPr>
            <p:nvPr/>
          </p:nvCxnSpPr>
          <p:spPr>
            <a:xfrm>
              <a:off x="8354556" y="2600578"/>
              <a:ext cx="1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E3EC76-4A0B-4777-BD9C-52F02E7E9409}"/>
                </a:ext>
              </a:extLst>
            </p:cNvPr>
            <p:cNvCxnSpPr>
              <a:endCxn id="34" idx="3"/>
            </p:cNvCxnSpPr>
            <p:nvPr/>
          </p:nvCxnSpPr>
          <p:spPr>
            <a:xfrm>
              <a:off x="7401784" y="3229564"/>
              <a:ext cx="0" cy="1954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2CC389-CFA1-4A7B-ABC8-3FBBE22CB31C}"/>
                </a:ext>
              </a:extLst>
            </p:cNvPr>
            <p:cNvSpPr txBox="1"/>
            <p:nvPr/>
          </p:nvSpPr>
          <p:spPr>
            <a:xfrm>
              <a:off x="7554184" y="3487586"/>
              <a:ext cx="248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Hash usage/security (800-107)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689D63-1498-49B2-9A9B-CF8C58B1CF26}"/>
                </a:ext>
              </a:extLst>
            </p:cNvPr>
            <p:cNvCxnSpPr>
              <a:endCxn id="39" idx="1"/>
            </p:cNvCxnSpPr>
            <p:nvPr/>
          </p:nvCxnSpPr>
          <p:spPr>
            <a:xfrm>
              <a:off x="7401784" y="3641474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5A7D38-ED2D-4E84-99EC-58FA4A83D692}"/>
                </a:ext>
              </a:extLst>
            </p:cNvPr>
            <p:cNvSpPr txBox="1"/>
            <p:nvPr/>
          </p:nvSpPr>
          <p:spPr>
            <a:xfrm>
              <a:off x="7554186" y="3847111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Transition  (800-131A)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91F471-E28B-4921-87D7-7FCE3C7EAEFD}"/>
                </a:ext>
              </a:extLst>
            </p:cNvPr>
            <p:cNvCxnSpPr/>
            <p:nvPr/>
          </p:nvCxnSpPr>
          <p:spPr>
            <a:xfrm>
              <a:off x="7401784" y="4000999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C8701B-E99C-4E63-AB5A-86CAE2D5CE47}"/>
                </a:ext>
              </a:extLst>
            </p:cNvPr>
            <p:cNvSpPr txBox="1"/>
            <p:nvPr/>
          </p:nvSpPr>
          <p:spPr>
            <a:xfrm>
              <a:off x="7554184" y="4299221"/>
              <a:ext cx="2100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generation (800-133)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A541ACA-18B5-430A-8A17-091079F3D457}"/>
                </a:ext>
              </a:extLst>
            </p:cNvPr>
            <p:cNvCxnSpPr>
              <a:endCxn id="43" idx="1"/>
            </p:cNvCxnSpPr>
            <p:nvPr/>
          </p:nvCxnSpPr>
          <p:spPr>
            <a:xfrm>
              <a:off x="7401784" y="4453109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C551ED-7E06-42DA-B854-CC8CECD52D41}"/>
                </a:ext>
              </a:extLst>
            </p:cNvPr>
            <p:cNvSpPr txBox="1"/>
            <p:nvPr/>
          </p:nvSpPr>
          <p:spPr>
            <a:xfrm>
              <a:off x="7539229" y="4722278"/>
              <a:ext cx="2100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management (800-57)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2EAD0B-562B-4990-A910-F7BFF0D986E8}"/>
                </a:ext>
              </a:extLst>
            </p:cNvPr>
            <p:cNvCxnSpPr/>
            <p:nvPr/>
          </p:nvCxnSpPr>
          <p:spPr>
            <a:xfrm>
              <a:off x="7401785" y="487616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1E7D174-AFDF-4951-A5AC-53E1148F6FFC}"/>
                </a:ext>
              </a:extLst>
            </p:cNvPr>
            <p:cNvSpPr/>
            <p:nvPr/>
          </p:nvSpPr>
          <p:spPr>
            <a:xfrm>
              <a:off x="1129672" y="2432567"/>
              <a:ext cx="3516940" cy="24427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8883A2-E74F-4EA8-A071-6A85DC027E12}"/>
                </a:ext>
              </a:extLst>
            </p:cNvPr>
            <p:cNvCxnSpPr/>
            <p:nvPr/>
          </p:nvCxnSpPr>
          <p:spPr>
            <a:xfrm>
              <a:off x="4963384" y="6138320"/>
              <a:ext cx="2264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3F5C74-2531-4C7C-9C06-BAC1BF790FC6}"/>
                </a:ext>
              </a:extLst>
            </p:cNvPr>
            <p:cNvSpPr txBox="1"/>
            <p:nvPr/>
          </p:nvSpPr>
          <p:spPr>
            <a:xfrm>
              <a:off x="5139778" y="6003452"/>
              <a:ext cx="2543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SHA3 derived functions (parallel hashing, KMAC, etc. (800-185)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D6FA10-4F96-42B6-82FB-24F22AB3AB8D}"/>
                </a:ext>
              </a:extLst>
            </p:cNvPr>
            <p:cNvSpPr txBox="1"/>
            <p:nvPr/>
          </p:nvSpPr>
          <p:spPr>
            <a:xfrm rot="19500000">
              <a:off x="227012" y="2570015"/>
              <a:ext cx="3048000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Post-Quantum Cryptography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063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442A-F99B-4796-810F-395E4B23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Direction 1 - NIST PQC Milestones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C45B-A1B2-4378-8D85-8BF7B0C2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981200"/>
            <a:ext cx="9950418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2012 – NIST begin PQC project</a:t>
            </a:r>
          </a:p>
          <a:p>
            <a:pPr lvl="1"/>
            <a:r>
              <a:rPr lang="en-US" dirty="0"/>
              <a:t>Research and build NIST team</a:t>
            </a:r>
          </a:p>
          <a:p>
            <a:r>
              <a:rPr lang="en-US" dirty="0"/>
              <a:t>April 2015 – 1</a:t>
            </a:r>
            <a:r>
              <a:rPr lang="en-US" baseline="30000" dirty="0"/>
              <a:t>st</a:t>
            </a:r>
            <a:r>
              <a:rPr lang="en-US" dirty="0"/>
              <a:t> NIST PQC workshop</a:t>
            </a:r>
          </a:p>
          <a:p>
            <a:r>
              <a:rPr lang="en-US" dirty="0"/>
              <a:t>Feb 2016 – NIST Report on PQC (NISTIR 8105)</a:t>
            </a:r>
          </a:p>
          <a:p>
            <a:r>
              <a:rPr lang="en-US" dirty="0"/>
              <a:t>Feb 2016 – NIST preliminary announcement of standardization plan</a:t>
            </a:r>
          </a:p>
          <a:p>
            <a:r>
              <a:rPr lang="en-US" dirty="0"/>
              <a:t>Aug 2016 – Draft submission requirements and evaluation criteria released for public comments</a:t>
            </a:r>
          </a:p>
          <a:p>
            <a:r>
              <a:rPr lang="en-US" dirty="0"/>
              <a:t>Sep 2016 – Comment period ends</a:t>
            </a:r>
          </a:p>
          <a:p>
            <a:r>
              <a:rPr lang="en-US" dirty="0"/>
              <a:t>Dec 2016 – Announcement of finalized requirements and criteria(Federal Register Notice)</a:t>
            </a:r>
          </a:p>
          <a:p>
            <a:r>
              <a:rPr lang="en-US" dirty="0"/>
              <a:t>Nov. 30, 2017 – Submission deadline, received 82 submissions</a:t>
            </a:r>
          </a:p>
          <a:p>
            <a:r>
              <a:rPr lang="en-US" dirty="0"/>
              <a:t>Dec. 24, 2017 – Announced the first round 69 algorithms, as “complete and proper”</a:t>
            </a:r>
          </a:p>
          <a:p>
            <a:endParaRPr lang="en-US" dirty="0"/>
          </a:p>
        </p:txBody>
      </p:sp>
      <p:pic>
        <p:nvPicPr>
          <p:cNvPr id="4" name="Picture 2" descr="https://s-media-cache-ak0.pinimg.com/originals/20/d6/14/20d614184b6e8849eb996dec471de7f2.jpg">
            <a:extLst>
              <a:ext uri="{FF2B5EF4-FFF2-40B4-BE49-F238E27FC236}">
                <a16:creationId xmlns:a16="http://schemas.microsoft.com/office/drawing/2014/main" id="{B9643197-0B1A-466C-8747-88AE0CF7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838200"/>
            <a:ext cx="38862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6473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3B224C-7806-4760-A757-54D28AB3696C}" vid="{39934AE3-DB8B-4724-A91B-2490FE9A72A0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1176</Words>
  <Application>Microsoft Office PowerPoint</Application>
  <PresentationFormat>Custom</PresentationFormat>
  <Paragraphs>183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Calisto MT</vt:lpstr>
      <vt:lpstr>Century Gothic</vt:lpstr>
      <vt:lpstr>Wingdings</vt:lpstr>
      <vt:lpstr>Wingdings 2</vt:lpstr>
      <vt:lpstr>Theme1</vt:lpstr>
      <vt:lpstr>1_HDOfficeLightV0</vt:lpstr>
      <vt:lpstr>2_HDOfficeLightV0</vt:lpstr>
      <vt:lpstr>1_Theme1</vt:lpstr>
      <vt:lpstr>Custom Design</vt:lpstr>
      <vt:lpstr>Genesis</vt:lpstr>
      <vt:lpstr>Retrospect</vt:lpstr>
      <vt:lpstr>NIST Cryptography Program     - Develop Essential Tools for Cybersecurity</vt:lpstr>
      <vt:lpstr>NIST Cryptography Program</vt:lpstr>
      <vt:lpstr>Cryptography Research</vt:lpstr>
      <vt:lpstr>    Cryptographic Standards</vt:lpstr>
      <vt:lpstr>Cryptography Applications in Network Security</vt:lpstr>
      <vt:lpstr>Cryptography Applications in Trusted Computing</vt:lpstr>
      <vt:lpstr>Challenges</vt:lpstr>
      <vt:lpstr>New Direction 1 – Post-Quantum Cryptography (PQC)</vt:lpstr>
      <vt:lpstr>New Direction 1 - NIST PQC Milestones </vt:lpstr>
      <vt:lpstr>New Direction 1 – First Round PQC Candidate</vt:lpstr>
      <vt:lpstr>New Direction 1 – NIST PQC Standards Timeline</vt:lpstr>
      <vt:lpstr>New Direction 2 – Lightweight Cryptography</vt:lpstr>
      <vt:lpstr>New Direction 2 – Design Ideas and Implications</vt:lpstr>
      <vt:lpstr>New Direction 2 – Milestones and Next Step</vt:lpstr>
      <vt:lpstr>Thanks and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2016-11-08T17:19:05Z</dcterms:created>
  <dcterms:modified xsi:type="dcterms:W3CDTF">2024-06-18T15:56:42Z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