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1" r:id="rId2"/>
    <p:sldMasterId id="2147483793" r:id="rId3"/>
    <p:sldMasterId id="2147483805" r:id="rId4"/>
    <p:sldMasterId id="2147483817" r:id="rId5"/>
    <p:sldMasterId id="2147483824" r:id="rId6"/>
    <p:sldMasterId id="2147483828" r:id="rId7"/>
    <p:sldMasterId id="2147483881" r:id="rId8"/>
  </p:sldMasterIdLst>
  <p:notesMasterIdLst>
    <p:notesMasterId r:id="rId28"/>
  </p:notesMasterIdLst>
  <p:handoutMasterIdLst>
    <p:handoutMasterId r:id="rId29"/>
  </p:handoutMasterIdLst>
  <p:sldIdLst>
    <p:sldId id="256" r:id="rId9"/>
    <p:sldId id="330" r:id="rId10"/>
    <p:sldId id="313" r:id="rId11"/>
    <p:sldId id="335" r:id="rId12"/>
    <p:sldId id="327" r:id="rId13"/>
    <p:sldId id="347" r:id="rId14"/>
    <p:sldId id="338" r:id="rId15"/>
    <p:sldId id="340" r:id="rId16"/>
    <p:sldId id="339" r:id="rId17"/>
    <p:sldId id="349" r:id="rId18"/>
    <p:sldId id="342" r:id="rId19"/>
    <p:sldId id="344" r:id="rId20"/>
    <p:sldId id="334" r:id="rId21"/>
    <p:sldId id="354" r:id="rId22"/>
    <p:sldId id="353" r:id="rId23"/>
    <p:sldId id="295" r:id="rId24"/>
    <p:sldId id="352" r:id="rId25"/>
    <p:sldId id="337" r:id="rId26"/>
    <p:sldId id="341" r:id="rId2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4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41" autoAdjust="0"/>
    <p:restoredTop sz="85494" autoAdjust="0"/>
  </p:normalViewPr>
  <p:slideViewPr>
    <p:cSldViewPr>
      <p:cViewPr varScale="1">
        <p:scale>
          <a:sx n="108" d="100"/>
          <a:sy n="108" d="100"/>
        </p:scale>
        <p:origin x="132" y="59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7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3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6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5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4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6/18/2024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6/18/2024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85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24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55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project starts in 2011 – 2012 timeframe with an NRC post doc announcement.  2015 we made substantial move. 2016 we made an important decision (NISTIR 8105, announce the preliminary plan, draft call for prop</a:t>
            </a:r>
          </a:p>
          <a:p>
            <a:r>
              <a:rPr lang="en-US" baseline="0" dirty="0" err="1"/>
              <a:t>osals</a:t>
            </a:r>
            <a:r>
              <a:rPr lang="en-US" baseline="0" dirty="0"/>
              <a:t>, etc. 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6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4238" lvl="1">
              <a:spcBef>
                <a:spcPts val="1799"/>
              </a:spcBef>
            </a:pPr>
            <a:r>
              <a:rPr lang="en-US" sz="2400" dirty="0"/>
              <a:t>Currently, NIST crypto standards specify parameters for classical security levels at 112, 128, 192, 256 bits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59114-1628-4746-B688-74BB56D13E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1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Security of most public key cryptography is based on certain hard problems, e.g. RSA – integer factorization, DH – discrete log. Hard – exponent complexity.</a:t>
            </a:r>
          </a:p>
          <a:p>
            <a:endParaRPr lang="en-US" baseline="0" dirty="0"/>
          </a:p>
          <a:p>
            <a:r>
              <a:rPr lang="en-US" dirty="0"/>
              <a:t>We don't need to put it on the slide, but it probably is good to mention the impact on symmetric key cryptography (like AES).</a:t>
            </a:r>
          </a:p>
          <a:p>
            <a:endParaRPr lang="en-US" dirty="0"/>
          </a:p>
          <a:p>
            <a:r>
              <a:rPr lang="en-US" dirty="0"/>
              <a:t>Here we probably</a:t>
            </a:r>
            <a:r>
              <a:rPr lang="en-US" baseline="0" dirty="0"/>
              <a:t> should say the difference between the Shor algorithm and Grover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46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These are understood to be preliminary estimates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59114-1628-4746-B688-74BB56D13E3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8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4530"/>
            <a:ext cx="9141619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17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4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9" y="360362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0364"/>
            <a:ext cx="7732286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4530"/>
            <a:ext cx="9141619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56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942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4" y="1712423"/>
            <a:ext cx="10512862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4" y="4552635"/>
            <a:ext cx="10512862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46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6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369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7" y="1681852"/>
            <a:ext cx="5154857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7" y="2507552"/>
            <a:ext cx="5154857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851"/>
            <a:ext cx="5180252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7552"/>
            <a:ext cx="5180252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361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523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41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2"/>
            <a:ext cx="3930896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399"/>
            <a:ext cx="3930896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7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0"/>
            <a:ext cx="3930896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400"/>
            <a:ext cx="3930896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56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19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9" y="360362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0364"/>
            <a:ext cx="7732286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73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4530"/>
            <a:ext cx="9141619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924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794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4" y="1712423"/>
            <a:ext cx="10512862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4" y="4552635"/>
            <a:ext cx="10512862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623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6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61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7" y="1681852"/>
            <a:ext cx="5154857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7" y="2507552"/>
            <a:ext cx="5154857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851"/>
            <a:ext cx="5180252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7552"/>
            <a:ext cx="5180252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851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4796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7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4" y="1712423"/>
            <a:ext cx="10512862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4" y="4552635"/>
            <a:ext cx="10512862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6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2"/>
            <a:ext cx="3930896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399"/>
            <a:ext cx="3930896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934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0"/>
            <a:ext cx="3930896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400"/>
            <a:ext cx="3930896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722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7987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9" y="360362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0364"/>
            <a:ext cx="7732286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750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63392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06294" y="846384"/>
            <a:ext cx="1117309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385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19200"/>
            <a:ext cx="5383398" cy="5486400"/>
          </a:xfrm>
        </p:spPr>
        <p:txBody>
          <a:bodyPr/>
          <a:lstStyle>
            <a:lvl1pPr>
              <a:buSzPct val="120000"/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buSzPct val="120000"/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200"/>
              </a:spcBef>
              <a:spcAft>
                <a:spcPts val="2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19200"/>
            <a:ext cx="5383398" cy="54864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48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400"/>
              </a:spcBef>
              <a:spcAft>
                <a:spcPts val="400"/>
              </a:spcAft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06294" y="825392"/>
            <a:ext cx="1117309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42400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1656976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406294" y="793904"/>
            <a:ext cx="1117309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10912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383414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22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89095" y="5072062"/>
            <a:ext cx="7313295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340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748338"/>
            <a:ext cx="7313295" cy="5000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39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4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6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8802"/>
            <a:ext cx="5180251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4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117309" y="1600200"/>
            <a:ext cx="9852634" cy="3276600"/>
          </a:xfrm>
        </p:spPr>
        <p:txBody>
          <a:bodyPr/>
          <a:lstStyle>
            <a:lvl1pPr>
              <a:buFontTx/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r>
              <a:rPr lang="en-US" dirty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1377026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96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721" y="63392"/>
            <a:ext cx="11274663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441" y="1219200"/>
            <a:ext cx="10969943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154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441" y="1295401"/>
            <a:ext cx="10967827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441" y="3307976"/>
            <a:ext cx="10967827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054211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91282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953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236695"/>
            <a:ext cx="8532178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4617" y="3609696"/>
            <a:ext cx="6907002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49486" y="6356351"/>
            <a:ext cx="192778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054211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1053355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7295" y="2784475"/>
            <a:ext cx="5021796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8061" y="2784475"/>
            <a:ext cx="5021796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9835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295" y="2232211"/>
            <a:ext cx="5021796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7295" y="3160060"/>
            <a:ext cx="5021796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829" y="2232211"/>
            <a:ext cx="5021796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829" y="3160060"/>
            <a:ext cx="5021796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6325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5735" y="2784475"/>
            <a:ext cx="1020602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1015735" y="4497070"/>
            <a:ext cx="10206024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238433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9734" y="2784475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79734" y="4497070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987295" y="2784475"/>
            <a:ext cx="5021796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066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7" y="1681852"/>
            <a:ext cx="5154857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7" y="2507552"/>
            <a:ext cx="5154857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851"/>
            <a:ext cx="5180252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7552"/>
            <a:ext cx="5180252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2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9734" y="2784475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179734" y="4497070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986110" y="2784475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986110" y="4497070"/>
            <a:ext cx="5021796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02803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7681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92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381001"/>
            <a:ext cx="4678359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3854" y="273051"/>
            <a:ext cx="487553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0" y="2649071"/>
            <a:ext cx="4678359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74882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3480" y="381001"/>
            <a:ext cx="4845904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3480" y="2649071"/>
            <a:ext cx="4845904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04721" y="1143000"/>
            <a:ext cx="5688118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311498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3480" y="381001"/>
            <a:ext cx="4845904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33480" y="2649071"/>
            <a:ext cx="4845904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320456" y="2590800"/>
            <a:ext cx="4672383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305373" y="1260475"/>
            <a:ext cx="1671731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59740" y="762000"/>
            <a:ext cx="2789040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087900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2" y="2568389"/>
            <a:ext cx="10967827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4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6339" y="274639"/>
            <a:ext cx="2031471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416859"/>
            <a:ext cx="802431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412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159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52" indent="0" algn="ctr">
              <a:buNone/>
              <a:defRPr sz="1999"/>
            </a:lvl2pPr>
            <a:lvl3pPr marL="914103" indent="0" algn="ctr">
              <a:buNone/>
              <a:defRPr sz="1799"/>
            </a:lvl3pPr>
            <a:lvl4pPr marL="1371155" indent="0" algn="ctr">
              <a:buNone/>
              <a:defRPr sz="1600"/>
            </a:lvl4pPr>
            <a:lvl5pPr marL="1828205" indent="0" algn="ctr">
              <a:buNone/>
              <a:defRPr sz="1600"/>
            </a:lvl5pPr>
            <a:lvl6pPr marL="2285257" indent="0" algn="ctr">
              <a:buNone/>
              <a:defRPr sz="1600"/>
            </a:lvl6pPr>
            <a:lvl7pPr marL="2742308" indent="0" algn="ctr">
              <a:buNone/>
              <a:defRPr sz="1600"/>
            </a:lvl7pPr>
            <a:lvl8pPr marL="3199360" indent="0" algn="ctr">
              <a:buNone/>
              <a:defRPr sz="1600"/>
            </a:lvl8pPr>
            <a:lvl9pPr marL="3656412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 b="1"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84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039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3979" y="6629401"/>
            <a:ext cx="2742486" cy="365125"/>
          </a:xfrm>
        </p:spPr>
        <p:txBody>
          <a:bodyPr/>
          <a:lstStyle>
            <a:lvl1pPr>
              <a:defRPr sz="1050" b="1"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3495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4" y="1709741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4" y="4589466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52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0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4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218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2905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8"/>
            <a:ext cx="105128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1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52" indent="0">
              <a:buNone/>
              <a:defRPr sz="1999" b="1"/>
            </a:lvl2pPr>
            <a:lvl3pPr marL="914103" indent="0">
              <a:buNone/>
              <a:defRPr sz="1799" b="1"/>
            </a:lvl3pPr>
            <a:lvl4pPr marL="1371155" indent="0">
              <a:buNone/>
              <a:defRPr sz="1600" b="1"/>
            </a:lvl4pPr>
            <a:lvl5pPr marL="1828205" indent="0">
              <a:buNone/>
              <a:defRPr sz="1600" b="1"/>
            </a:lvl5pPr>
            <a:lvl6pPr marL="2285257" indent="0">
              <a:buNone/>
              <a:defRPr sz="1600" b="1"/>
            </a:lvl6pPr>
            <a:lvl7pPr marL="2742308" indent="0">
              <a:buNone/>
              <a:defRPr sz="1600" b="1"/>
            </a:lvl7pPr>
            <a:lvl8pPr marL="3199360" indent="0">
              <a:buNone/>
              <a:defRPr sz="1600" b="1"/>
            </a:lvl8pPr>
            <a:lvl9pPr marL="3656412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1" y="2505075"/>
            <a:ext cx="515644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4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52" indent="0">
              <a:buNone/>
              <a:defRPr sz="1999" b="1"/>
            </a:lvl2pPr>
            <a:lvl3pPr marL="914103" indent="0">
              <a:buNone/>
              <a:defRPr sz="1799" b="1"/>
            </a:lvl3pPr>
            <a:lvl4pPr marL="1371155" indent="0">
              <a:buNone/>
              <a:defRPr sz="1600" b="1"/>
            </a:lvl4pPr>
            <a:lvl5pPr marL="1828205" indent="0">
              <a:buNone/>
              <a:defRPr sz="1600" b="1"/>
            </a:lvl5pPr>
            <a:lvl6pPr marL="2285257" indent="0">
              <a:buNone/>
              <a:defRPr sz="1600" b="1"/>
            </a:lvl6pPr>
            <a:lvl7pPr marL="2742308" indent="0">
              <a:buNone/>
              <a:defRPr sz="1600" b="1"/>
            </a:lvl7pPr>
            <a:lvl8pPr marL="3199360" indent="0">
              <a:buNone/>
              <a:defRPr sz="1600" b="1"/>
            </a:lvl8pPr>
            <a:lvl9pPr marL="3656412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4" y="2505075"/>
            <a:ext cx="51818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5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1751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119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8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52" indent="0">
              <a:buNone/>
              <a:defRPr sz="1400"/>
            </a:lvl2pPr>
            <a:lvl3pPr marL="914103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7" indent="0">
              <a:buNone/>
              <a:defRPr sz="1000"/>
            </a:lvl6pPr>
            <a:lvl7pPr marL="2742308" indent="0">
              <a:buNone/>
              <a:defRPr sz="1000"/>
            </a:lvl7pPr>
            <a:lvl8pPr marL="3199360" indent="0">
              <a:buNone/>
              <a:defRPr sz="1000"/>
            </a:lvl8pPr>
            <a:lvl9pPr marL="3656412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09152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838" y="987428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52" indent="0">
              <a:buNone/>
              <a:defRPr sz="2799"/>
            </a:lvl2pPr>
            <a:lvl3pPr marL="914103" indent="0">
              <a:buNone/>
              <a:defRPr sz="2399"/>
            </a:lvl3pPr>
            <a:lvl4pPr marL="1371155" indent="0">
              <a:buNone/>
              <a:defRPr sz="1999"/>
            </a:lvl4pPr>
            <a:lvl5pPr marL="1828205" indent="0">
              <a:buNone/>
              <a:defRPr sz="1999"/>
            </a:lvl5pPr>
            <a:lvl6pPr marL="2285257" indent="0">
              <a:buNone/>
              <a:defRPr sz="1999"/>
            </a:lvl6pPr>
            <a:lvl7pPr marL="2742308" indent="0">
              <a:buNone/>
              <a:defRPr sz="1999"/>
            </a:lvl7pPr>
            <a:lvl8pPr marL="3199360" indent="0">
              <a:buNone/>
              <a:defRPr sz="1999"/>
            </a:lvl8pPr>
            <a:lvl9pPr marL="3656412" indent="0">
              <a:buNone/>
              <a:defRPr sz="1999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52" indent="0">
              <a:buNone/>
              <a:defRPr sz="1400"/>
            </a:lvl2pPr>
            <a:lvl3pPr marL="914103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7" indent="0">
              <a:buNone/>
              <a:defRPr sz="1000"/>
            </a:lvl6pPr>
            <a:lvl7pPr marL="2742308" indent="0">
              <a:buNone/>
              <a:defRPr sz="1000"/>
            </a:lvl7pPr>
            <a:lvl8pPr marL="3199360" indent="0">
              <a:buNone/>
              <a:defRPr sz="1000"/>
            </a:lvl8pPr>
            <a:lvl9pPr marL="3656412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089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0221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9" y="365125"/>
            <a:ext cx="262821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3" y="365125"/>
            <a:ext cx="773228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2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3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/>
          </p:cNvSpPr>
          <p:nvPr/>
        </p:nvSpPr>
        <p:spPr bwMode="auto">
          <a:xfrm>
            <a:off x="5779110" y="4114800"/>
            <a:ext cx="634835" cy="255588"/>
          </a:xfrm>
          <a:custGeom>
            <a:avLst/>
            <a:gdLst>
              <a:gd name="T0" fmla="*/ 62 w 124"/>
              <a:gd name="T1" fmla="*/ 65 h 65"/>
              <a:gd name="T2" fmla="*/ 4 w 124"/>
              <a:gd name="T3" fmla="*/ 15 h 65"/>
              <a:gd name="T4" fmla="*/ 3 w 124"/>
              <a:gd name="T5" fmla="*/ 4 h 65"/>
              <a:gd name="T6" fmla="*/ 14 w 124"/>
              <a:gd name="T7" fmla="*/ 3 h 65"/>
              <a:gd name="T8" fmla="*/ 62 w 124"/>
              <a:gd name="T9" fmla="*/ 44 h 65"/>
              <a:gd name="T10" fmla="*/ 110 w 124"/>
              <a:gd name="T11" fmla="*/ 3 h 65"/>
              <a:gd name="T12" fmla="*/ 122 w 124"/>
              <a:gd name="T13" fmla="*/ 4 h 65"/>
              <a:gd name="T14" fmla="*/ 121 w 124"/>
              <a:gd name="T15" fmla="*/ 15 h 65"/>
              <a:gd name="T16" fmla="*/ 62 w 124"/>
              <a:gd name="T17" fmla="*/ 65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4" h="65">
                <a:moveTo>
                  <a:pt x="62" y="65"/>
                </a:moveTo>
                <a:cubicBezTo>
                  <a:pt x="4" y="15"/>
                  <a:pt x="4" y="15"/>
                  <a:pt x="4" y="15"/>
                </a:cubicBezTo>
                <a:cubicBezTo>
                  <a:pt x="1" y="12"/>
                  <a:pt x="0" y="7"/>
                  <a:pt x="3" y="4"/>
                </a:cubicBezTo>
                <a:cubicBezTo>
                  <a:pt x="6" y="1"/>
                  <a:pt x="11" y="0"/>
                  <a:pt x="14" y="3"/>
                </a:cubicBezTo>
                <a:cubicBezTo>
                  <a:pt x="62" y="44"/>
                  <a:pt x="62" y="44"/>
                  <a:pt x="62" y="44"/>
                </a:cubicBezTo>
                <a:cubicBezTo>
                  <a:pt x="110" y="3"/>
                  <a:pt x="110" y="3"/>
                  <a:pt x="110" y="3"/>
                </a:cubicBezTo>
                <a:cubicBezTo>
                  <a:pt x="114" y="0"/>
                  <a:pt x="119" y="1"/>
                  <a:pt x="122" y="4"/>
                </a:cubicBezTo>
                <a:cubicBezTo>
                  <a:pt x="124" y="7"/>
                  <a:pt x="124" y="12"/>
                  <a:pt x="121" y="15"/>
                </a:cubicBezTo>
                <a:lnTo>
                  <a:pt x="62" y="65"/>
                </a:lnTo>
                <a:close/>
              </a:path>
            </a:pathLst>
          </a:custGeom>
          <a:solidFill>
            <a:srgbClr val="4F8CBD"/>
          </a:solidFill>
          <a:ln>
            <a:noFill/>
          </a:ln>
        </p:spPr>
        <p:txBody>
          <a:bodyPr vert="horz" wrap="square" lIns="68562" tIns="34282" rIns="68562" bIns="34282" numCol="1" anchor="t" anchorCtr="0" compatLnSpc="1">
            <a:prstTxWarp prst="textNoShape">
              <a:avLst/>
            </a:prstTxWarp>
          </a:bodyPr>
          <a:lstStyle/>
          <a:p>
            <a:endParaRPr lang="en-US" sz="1351" dirty="0"/>
          </a:p>
        </p:txBody>
      </p:sp>
      <p:sp>
        <p:nvSpPr>
          <p:cNvPr id="5" name="TextBox 4"/>
          <p:cNvSpPr txBox="1"/>
          <p:nvPr/>
        </p:nvSpPr>
        <p:spPr>
          <a:xfrm>
            <a:off x="1646006" y="2679033"/>
            <a:ext cx="8901050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1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40097" y="3078088"/>
            <a:ext cx="10512862" cy="528734"/>
          </a:xfrm>
        </p:spPr>
        <p:txBody>
          <a:bodyPr>
            <a:spAutoFit/>
          </a:bodyPr>
          <a:lstStyle>
            <a:lvl1pPr algn="ctr">
              <a:defRPr sz="3150" b="1">
                <a:solidFill>
                  <a:srgbClr val="E7982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section divider</a:t>
            </a:r>
          </a:p>
        </p:txBody>
      </p:sp>
    </p:spTree>
    <p:extLst>
      <p:ext uri="{BB962C8B-B14F-4D97-AF65-F5344CB8AC3E}">
        <p14:creationId xmlns:p14="http://schemas.microsoft.com/office/powerpoint/2010/main" val="3608528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2"/>
            <a:ext cx="3930896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399"/>
            <a:ext cx="3930896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3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029" y="457200"/>
            <a:ext cx="3930896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0250" y="990600"/>
            <a:ext cx="6170593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029" y="2057400"/>
            <a:ext cx="3930896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1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6" y="365760"/>
            <a:ext cx="10512862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1828802"/>
            <a:ext cx="10512862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2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52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1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6" y="365760"/>
            <a:ext cx="10512862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1828802"/>
            <a:ext cx="10512862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2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52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6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6" y="365760"/>
            <a:ext cx="10512862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1828802"/>
            <a:ext cx="10512862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2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5282" y="6356352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39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2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titlebanner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66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345141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110" y="2770095"/>
            <a:ext cx="10214491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17474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8905" y="6356351"/>
            <a:ext cx="711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1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8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422F9F-2376-FF41-837C-BD5B9C21505A}"/>
              </a:ext>
            </a:extLst>
          </p:cNvPr>
          <p:cNvPicPr>
            <a:picLocks noChangeAspect="1"/>
          </p:cNvPicPr>
          <p:nvPr/>
        </p:nvPicPr>
        <p:blipFill>
          <a:blip r:embed="rId14">
            <a:alphaModFix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2360" y="6691746"/>
            <a:ext cx="380901" cy="16625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D1742BB-0FF1-2246-8A34-8F9598B4F352}"/>
              </a:ext>
            </a:extLst>
          </p:cNvPr>
          <p:cNvSpPr/>
          <p:nvPr/>
        </p:nvSpPr>
        <p:spPr>
          <a:xfrm>
            <a:off x="533261" y="6721478"/>
            <a:ext cx="11655564" cy="13652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0159" y="6592311"/>
            <a:ext cx="2742486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8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txStyles>
    <p:titleStyle>
      <a:lvl1pPr algn="l" defTabSz="914103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25" indent="-228525" algn="l" defTabSz="914103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77" indent="-228525" algn="l" defTabSz="91410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28" indent="-228525" algn="l" defTabSz="91410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680" indent="-228525" algn="l" defTabSz="91410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32" indent="-228525" algn="l" defTabSz="91410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783" indent="-228525" algn="l" defTabSz="91410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834" indent="-228525" algn="l" defTabSz="91410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885" indent="-228525" algn="l" defTabSz="91410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7" indent="-228525" algn="l" defTabSz="914103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52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03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55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05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257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08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360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412" algn="l" defTabSz="91410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qc-forum@nist.gov" TargetMode="External"/><Relationship Id="rId2" Type="http://schemas.openxmlformats.org/officeDocument/2006/relationships/hyperlink" Target="https://csrc.nist.gov/Projects/Post-Quantum-Cryptography" TargetMode="External"/><Relationship Id="rId1" Type="http://schemas.openxmlformats.org/officeDocument/2006/relationships/slideLayout" Target="../slideLayouts/slideLayout6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1518" y="1524000"/>
            <a:ext cx="9220200" cy="2743200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charset="0"/>
                <a:ea typeface="Arial" charset="0"/>
                <a:cs typeface="Arial" charset="0"/>
              </a:rPr>
              <a:t>NIST Update on Post-Quantum Cryptography Standardization </a:t>
            </a:r>
            <a:endParaRPr lang="en-US" sz="4000" cap="none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12" y="4800600"/>
            <a:ext cx="9372600" cy="1198562"/>
          </a:xfrm>
        </p:spPr>
        <p:txBody>
          <a:bodyPr>
            <a:normAutofit fontScale="92500" lnSpcReduction="10000"/>
          </a:bodyPr>
          <a:lstStyle/>
          <a:p>
            <a:endParaRPr lang="en-US" dirty="0">
              <a:solidFill>
                <a:schemeClr val="accent5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Computer Security Division, Information Technology Lab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National Institute of Standards and Technology (NIST)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650D-9A1E-0F4B-B800-0358957C7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929" y="304800"/>
            <a:ext cx="10571735" cy="1450757"/>
          </a:xfrm>
        </p:spPr>
        <p:txBody>
          <a:bodyPr>
            <a:normAutofit/>
          </a:bodyPr>
          <a:lstStyle/>
          <a:p>
            <a:r>
              <a:rPr lang="en-US" sz="4400" dirty="0"/>
              <a:t>The 1</a:t>
            </a:r>
            <a:r>
              <a:rPr lang="en-US" sz="4400" baseline="30000" dirty="0"/>
              <a:t>st</a:t>
            </a:r>
            <a:r>
              <a:rPr lang="en-US" sz="4400" dirty="0"/>
              <a:t> NIST PQC Standardization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D0E99-C091-D34D-AA45-BBFDEAB61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12" y="2133600"/>
            <a:ext cx="11000370" cy="3839467"/>
          </a:xfrm>
        </p:spPr>
        <p:txBody>
          <a:bodyPr>
            <a:normAutofit/>
          </a:bodyPr>
          <a:lstStyle/>
          <a:p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NIST PQC Standardization Conference was held in Ft. Lauderdale April 11-13, collocated with PQCrypto2018</a:t>
            </a:r>
          </a:p>
          <a:p>
            <a:r>
              <a:rPr lang="en-US" dirty="0"/>
              <a:t>The conference accommodated 52 presentations covering 60 algorithms, attracted 345 attendees</a:t>
            </a:r>
          </a:p>
          <a:p>
            <a:r>
              <a:rPr lang="en-US" dirty="0"/>
              <a:t>Topics discussed</a:t>
            </a:r>
          </a:p>
          <a:p>
            <a:pPr lvl="1"/>
            <a:r>
              <a:rPr lang="en-US" dirty="0"/>
              <a:t>measuring the complexity of quantum attacks</a:t>
            </a:r>
          </a:p>
          <a:p>
            <a:pPr lvl="1"/>
            <a:r>
              <a:rPr lang="en-US" dirty="0"/>
              <a:t>classical attack with super high memory</a:t>
            </a:r>
          </a:p>
          <a:p>
            <a:pPr lvl="1"/>
            <a:r>
              <a:rPr lang="en-US" dirty="0"/>
              <a:t>the way to handle similar submissions, and </a:t>
            </a:r>
          </a:p>
          <a:p>
            <a:pPr lvl="1"/>
            <a:r>
              <a:rPr lang="en-US" dirty="0"/>
              <a:t>what constitutes unacceptable key sizes or performance</a:t>
            </a:r>
          </a:p>
        </p:txBody>
      </p:sp>
    </p:spTree>
    <p:extLst>
      <p:ext uri="{BB962C8B-B14F-4D97-AF65-F5344CB8AC3E}">
        <p14:creationId xmlns:p14="http://schemas.microsoft.com/office/powerpoint/2010/main" val="320230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F7C2-2088-4E43-A59B-94617C112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812" y="838200"/>
            <a:ext cx="10741263" cy="762000"/>
          </a:xfrm>
        </p:spPr>
        <p:txBody>
          <a:bodyPr/>
          <a:lstStyle/>
          <a:p>
            <a:r>
              <a:rPr lang="en-US" sz="3200" dirty="0"/>
              <a:t>NIST Timeline (from April 2018)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1DB8-819B-4FE0-B7FF-18B2E6E47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404" y="1969562"/>
            <a:ext cx="5575185" cy="3962400"/>
          </a:xfrm>
        </p:spPr>
        <p:txBody>
          <a:bodyPr/>
          <a:lstStyle/>
          <a:p>
            <a:r>
              <a:rPr lang="en-US" dirty="0"/>
              <a:t>Initial analysis phase 12-18 months</a:t>
            </a:r>
          </a:p>
          <a:p>
            <a:r>
              <a:rPr lang="en-US" dirty="0"/>
              <a:t>Narrow the pool  and hold the second workshop in August 2019</a:t>
            </a:r>
          </a:p>
          <a:p>
            <a:r>
              <a:rPr lang="en-US" dirty="0"/>
              <a:t>Second analysis phase 12-18 month</a:t>
            </a:r>
          </a:p>
          <a:p>
            <a:r>
              <a:rPr lang="en-US" dirty="0"/>
              <a:t>May take third analysis phase if needed</a:t>
            </a:r>
          </a:p>
          <a:p>
            <a:r>
              <a:rPr lang="en-US" dirty="0"/>
              <a:t>Expect draft standards in 2022-2023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018E31D-D361-464E-9E9F-BD6441128DBD}"/>
              </a:ext>
            </a:extLst>
          </p:cNvPr>
          <p:cNvGrpSpPr/>
          <p:nvPr/>
        </p:nvGrpSpPr>
        <p:grpSpPr>
          <a:xfrm>
            <a:off x="7994613" y="1850130"/>
            <a:ext cx="3101420" cy="4025393"/>
            <a:chOff x="7994613" y="1850130"/>
            <a:chExt cx="3101420" cy="402539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271A65F-6F8B-4FBA-91C3-FE88B53A9105}"/>
                </a:ext>
              </a:extLst>
            </p:cNvPr>
            <p:cNvSpPr/>
            <p:nvPr/>
          </p:nvSpPr>
          <p:spPr>
            <a:xfrm>
              <a:off x="7994613" y="1850130"/>
              <a:ext cx="3101420" cy="600411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4091F23-96BF-443C-9EB7-0D7DABB1E6DF}"/>
                </a:ext>
              </a:extLst>
            </p:cNvPr>
            <p:cNvSpPr/>
            <p:nvPr/>
          </p:nvSpPr>
          <p:spPr>
            <a:xfrm>
              <a:off x="8508375" y="3168293"/>
              <a:ext cx="2045616" cy="49962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3E226A1-0B6D-42CD-B594-475F4330AD1E}"/>
                </a:ext>
              </a:extLst>
            </p:cNvPr>
            <p:cNvSpPr/>
            <p:nvPr/>
          </p:nvSpPr>
          <p:spPr>
            <a:xfrm>
              <a:off x="8206717" y="3064597"/>
              <a:ext cx="2780907" cy="735291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D545148-1352-4F08-A80C-805450D1CFCF}"/>
                </a:ext>
              </a:extLst>
            </p:cNvPr>
            <p:cNvCxnSpPr>
              <a:cxnSpLocks/>
              <a:stCxn id="5" idx="2"/>
              <a:endCxn id="7" idx="2"/>
            </p:cNvCxnSpPr>
            <p:nvPr/>
          </p:nvCxnSpPr>
          <p:spPr>
            <a:xfrm>
              <a:off x="7994613" y="2150336"/>
              <a:ext cx="212104" cy="12819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9AC817F-64D5-4EC1-B11C-4D0B9FF40BA9}"/>
                </a:ext>
              </a:extLst>
            </p:cNvPr>
            <p:cNvCxnSpPr>
              <a:cxnSpLocks/>
              <a:stCxn id="5" idx="6"/>
              <a:endCxn id="7" idx="6"/>
            </p:cNvCxnSpPr>
            <p:nvPr/>
          </p:nvCxnSpPr>
          <p:spPr>
            <a:xfrm flipH="1">
              <a:off x="10987624" y="2150336"/>
              <a:ext cx="108409" cy="12819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0745528-212A-44CC-B5B3-E36D1A445124}"/>
                </a:ext>
              </a:extLst>
            </p:cNvPr>
            <p:cNvSpPr/>
            <p:nvPr/>
          </p:nvSpPr>
          <p:spPr>
            <a:xfrm>
              <a:off x="8989142" y="4346641"/>
              <a:ext cx="1244338" cy="546755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54BC865-BA3B-4557-8C46-636177770138}"/>
                </a:ext>
              </a:extLst>
            </p:cNvPr>
            <p:cNvSpPr/>
            <p:nvPr/>
          </p:nvSpPr>
          <p:spPr>
            <a:xfrm>
              <a:off x="8678057" y="4285833"/>
              <a:ext cx="1828800" cy="76858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5218A3D-DC92-456B-A261-4ECBA58B55FB}"/>
                </a:ext>
              </a:extLst>
            </p:cNvPr>
            <p:cNvSpPr txBox="1"/>
            <p:nvPr/>
          </p:nvSpPr>
          <p:spPr>
            <a:xfrm>
              <a:off x="8876020" y="2046503"/>
              <a:ext cx="13103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1</a:t>
              </a:r>
              <a:r>
                <a:rPr lang="en-US" sz="1400" baseline="30000" dirty="0"/>
                <a:t>st</a:t>
              </a:r>
              <a:r>
                <a:rPr lang="en-US" sz="1400" dirty="0"/>
                <a:t> round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93D10C-49D0-4FC7-8328-C14E8E8CA735}"/>
                </a:ext>
              </a:extLst>
            </p:cNvPr>
            <p:cNvSpPr txBox="1"/>
            <p:nvPr/>
          </p:nvSpPr>
          <p:spPr>
            <a:xfrm>
              <a:off x="8866593" y="3278353"/>
              <a:ext cx="13103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2</a:t>
              </a:r>
              <a:r>
                <a:rPr lang="en-US" sz="1400" baseline="30000" dirty="0"/>
                <a:t>nd </a:t>
              </a:r>
              <a:r>
                <a:rPr lang="en-US" sz="1400" dirty="0"/>
                <a:t>round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16F1B40-4052-4956-9E0B-54A83E88C429}"/>
                </a:ext>
              </a:extLst>
            </p:cNvPr>
            <p:cNvSpPr txBox="1"/>
            <p:nvPr/>
          </p:nvSpPr>
          <p:spPr>
            <a:xfrm>
              <a:off x="8923154" y="4448930"/>
              <a:ext cx="13103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3</a:t>
              </a:r>
              <a:r>
                <a:rPr lang="en-US" sz="1400" baseline="30000" dirty="0"/>
                <a:t>rd</a:t>
              </a:r>
              <a:r>
                <a:rPr lang="en-US" sz="1400" dirty="0"/>
                <a:t> round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167EBAC-5D01-405A-92FD-B55B17182388}"/>
                </a:ext>
              </a:extLst>
            </p:cNvPr>
            <p:cNvSpPr/>
            <p:nvPr/>
          </p:nvSpPr>
          <p:spPr>
            <a:xfrm>
              <a:off x="9295512" y="5382185"/>
              <a:ext cx="80129" cy="12395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E448A51-B61B-41D7-A11E-05518E66C210}"/>
                </a:ext>
              </a:extLst>
            </p:cNvPr>
            <p:cNvSpPr/>
            <p:nvPr/>
          </p:nvSpPr>
          <p:spPr>
            <a:xfrm>
              <a:off x="9660801" y="5350060"/>
              <a:ext cx="80129" cy="123958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A48DFC41-DEA3-4AA8-BD80-DC4F3D1808A5}"/>
                </a:ext>
              </a:extLst>
            </p:cNvPr>
            <p:cNvSpPr/>
            <p:nvPr/>
          </p:nvSpPr>
          <p:spPr>
            <a:xfrm>
              <a:off x="9465979" y="5568445"/>
              <a:ext cx="80129" cy="123958"/>
            </a:xfrm>
            <a:prstGeom prst="ellipse">
              <a:avLst/>
            </a:prstGeom>
            <a:solidFill>
              <a:srgbClr val="33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EABEC14-E1DF-442E-AA49-43947FE2E2EE}"/>
                </a:ext>
              </a:extLst>
            </p:cNvPr>
            <p:cNvSpPr/>
            <p:nvPr/>
          </p:nvSpPr>
          <p:spPr>
            <a:xfrm>
              <a:off x="9238162" y="5600734"/>
              <a:ext cx="80129" cy="123958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FD9D573D-847E-4564-9690-C638274A6F54}"/>
                </a:ext>
              </a:extLst>
            </p:cNvPr>
            <p:cNvSpPr/>
            <p:nvPr/>
          </p:nvSpPr>
          <p:spPr>
            <a:xfrm>
              <a:off x="9660800" y="5642457"/>
              <a:ext cx="80129" cy="123958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825EE2D-9F02-4237-AD97-6CFDF70C3B85}"/>
                </a:ext>
              </a:extLst>
            </p:cNvPr>
            <p:cNvSpPr/>
            <p:nvPr/>
          </p:nvSpPr>
          <p:spPr>
            <a:xfrm>
              <a:off x="9069270" y="5253354"/>
              <a:ext cx="1084082" cy="62216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C631E92-D4D7-4F0B-99B9-BD264BEFA158}"/>
                </a:ext>
              </a:extLst>
            </p:cNvPr>
            <p:cNvCxnSpPr>
              <a:cxnSpLocks/>
              <a:stCxn id="13" idx="2"/>
              <a:endCxn id="22" idx="2"/>
            </p:cNvCxnSpPr>
            <p:nvPr/>
          </p:nvCxnSpPr>
          <p:spPr>
            <a:xfrm>
              <a:off x="8678057" y="4670123"/>
              <a:ext cx="391213" cy="8943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CED47D2-7E63-4089-9989-A5FEB848475A}"/>
                </a:ext>
              </a:extLst>
            </p:cNvPr>
            <p:cNvCxnSpPr>
              <a:cxnSpLocks/>
              <a:stCxn id="13" idx="6"/>
              <a:endCxn id="22" idx="6"/>
            </p:cNvCxnSpPr>
            <p:nvPr/>
          </p:nvCxnSpPr>
          <p:spPr>
            <a:xfrm flipH="1">
              <a:off x="10153352" y="4670123"/>
              <a:ext cx="353505" cy="8943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F765C91-2FAB-41DF-9E9D-D31D2F9AEA96}"/>
                </a:ext>
              </a:extLst>
            </p:cNvPr>
            <p:cNvSpPr/>
            <p:nvPr/>
          </p:nvSpPr>
          <p:spPr>
            <a:xfrm>
              <a:off x="9813201" y="5502460"/>
              <a:ext cx="80129" cy="12395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AB0C7F7-188B-4E4A-A2FD-621DC4462323}"/>
                </a:ext>
              </a:extLst>
            </p:cNvPr>
            <p:cNvCxnSpPr>
              <a:cxnSpLocks/>
              <a:stCxn id="7" idx="2"/>
              <a:endCxn id="13" idx="2"/>
            </p:cNvCxnSpPr>
            <p:nvPr/>
          </p:nvCxnSpPr>
          <p:spPr>
            <a:xfrm>
              <a:off x="8206717" y="3432243"/>
              <a:ext cx="471340" cy="1237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F647C75-70FA-4C74-8366-E1970D0D0068}"/>
                </a:ext>
              </a:extLst>
            </p:cNvPr>
            <p:cNvCxnSpPr>
              <a:cxnSpLocks/>
              <a:stCxn id="7" idx="6"/>
              <a:endCxn id="13" idx="6"/>
            </p:cNvCxnSpPr>
            <p:nvPr/>
          </p:nvCxnSpPr>
          <p:spPr>
            <a:xfrm flipH="1">
              <a:off x="10506857" y="3432243"/>
              <a:ext cx="480767" cy="12378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47B67F8-C4EE-4EC3-8DDD-259CC668E9C1}"/>
                </a:ext>
              </a:extLst>
            </p:cNvPr>
            <p:cNvSpPr/>
            <p:nvPr/>
          </p:nvSpPr>
          <p:spPr>
            <a:xfrm>
              <a:off x="8630923" y="3236051"/>
              <a:ext cx="1923068" cy="43186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2397C88D-1170-4768-933B-B2901B6C0453}"/>
                </a:ext>
              </a:extLst>
            </p:cNvPr>
            <p:cNvSpPr/>
            <p:nvPr/>
          </p:nvSpPr>
          <p:spPr>
            <a:xfrm>
              <a:off x="8971473" y="4390633"/>
              <a:ext cx="1244338" cy="50991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8D77361-95D5-448B-B09A-6686D1BE9AF7}"/>
                </a:ext>
              </a:extLst>
            </p:cNvPr>
            <p:cNvSpPr txBox="1"/>
            <p:nvPr/>
          </p:nvSpPr>
          <p:spPr>
            <a:xfrm>
              <a:off x="8934797" y="2576350"/>
              <a:ext cx="13247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12-18 months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DCDA7BE-51B4-47B2-B70F-8C8D5A1985C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575431" y="2463641"/>
              <a:ext cx="785" cy="1615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42BBC665-BCB5-48D1-98CF-AE9A32014283}"/>
                </a:ext>
              </a:extLst>
            </p:cNvPr>
            <p:cNvCxnSpPr>
              <a:cxnSpLocks/>
              <a:stCxn id="4" idx="2"/>
              <a:endCxn id="7" idx="0"/>
            </p:cNvCxnSpPr>
            <p:nvPr/>
          </p:nvCxnSpPr>
          <p:spPr>
            <a:xfrm>
              <a:off x="9597171" y="2853349"/>
              <a:ext cx="0" cy="21124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A5903B1-A20A-4D02-9E63-EFAAC21229EE}"/>
                </a:ext>
              </a:extLst>
            </p:cNvPr>
            <p:cNvSpPr txBox="1"/>
            <p:nvPr/>
          </p:nvSpPr>
          <p:spPr>
            <a:xfrm>
              <a:off x="9054708" y="3914243"/>
              <a:ext cx="132474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12-18 months</a:t>
              </a: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A5FD18D4-FF65-4C86-9A98-347B9AC168EC}"/>
                </a:ext>
              </a:extLst>
            </p:cNvPr>
            <p:cNvCxnSpPr>
              <a:endCxn id="7" idx="4"/>
            </p:cNvCxnSpPr>
            <p:nvPr/>
          </p:nvCxnSpPr>
          <p:spPr>
            <a:xfrm flipV="1">
              <a:off x="9592457" y="3799888"/>
              <a:ext cx="4714" cy="1508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61704637-9F7D-4393-B037-0375424DB833}"/>
                </a:ext>
              </a:extLst>
            </p:cNvPr>
            <p:cNvCxnSpPr>
              <a:endCxn id="13" idx="0"/>
            </p:cNvCxnSpPr>
            <p:nvPr/>
          </p:nvCxnSpPr>
          <p:spPr>
            <a:xfrm>
              <a:off x="9592457" y="4191242"/>
              <a:ext cx="0" cy="945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83598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0E840-8BFC-42AA-8000-721AF54B1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914400"/>
            <a:ext cx="10709728" cy="762000"/>
          </a:xfrm>
        </p:spPr>
        <p:txBody>
          <a:bodyPr>
            <a:normAutofit/>
          </a:bodyPr>
          <a:lstStyle/>
          <a:p>
            <a:r>
              <a:rPr lang="en-US" sz="3600" dirty="0"/>
              <a:t>Tough Job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F2C75-B73A-463C-AD0A-4994EA8FC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1828800"/>
            <a:ext cx="10437972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Secure analysis against both classical and quantum attacks</a:t>
            </a:r>
          </a:p>
          <a:p>
            <a:r>
              <a:rPr lang="en-US" dirty="0"/>
              <a:t>Secure against side-channel attacks</a:t>
            </a:r>
          </a:p>
          <a:p>
            <a:r>
              <a:rPr lang="en-US" dirty="0"/>
              <a:t>Performance evaluation, including</a:t>
            </a:r>
          </a:p>
          <a:p>
            <a:pPr lvl="1"/>
            <a:r>
              <a:rPr lang="en-US" dirty="0"/>
              <a:t>Computational efficiency</a:t>
            </a:r>
          </a:p>
          <a:p>
            <a:pPr lvl="1"/>
            <a:r>
              <a:rPr lang="en-US" dirty="0"/>
              <a:t>Key size, signature size, ciphertext expansion</a:t>
            </a:r>
          </a:p>
          <a:p>
            <a:pPr lvl="1"/>
            <a:r>
              <a:rPr lang="en-US" dirty="0"/>
              <a:t>Handling decryption failure, auxiliary functions, padding, etc. </a:t>
            </a:r>
          </a:p>
          <a:p>
            <a:r>
              <a:rPr lang="en-US" dirty="0"/>
              <a:t>Drop-in exercise to existing applications, check whether an algorithm can work (and how well it can work) in </a:t>
            </a:r>
          </a:p>
          <a:p>
            <a:pPr lvl="1"/>
            <a:r>
              <a:rPr lang="en-US" dirty="0"/>
              <a:t>a protocol like Internet Key Exchange (IKE) and Transport Layer Security (TLS)</a:t>
            </a:r>
          </a:p>
          <a:p>
            <a:pPr lvl="1"/>
            <a:r>
              <a:rPr lang="en-US" dirty="0"/>
              <a:t>an application like software authentication (code signing)</a:t>
            </a:r>
          </a:p>
          <a:p>
            <a:pPr lvl="1"/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49207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0E02-6FE1-4495-831C-A0DD7D393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357" y="381000"/>
            <a:ext cx="11274663" cy="1143000"/>
          </a:xfrm>
        </p:spPr>
        <p:txBody>
          <a:bodyPr/>
          <a:lstStyle/>
          <a:p>
            <a:r>
              <a:rPr lang="en-US" dirty="0"/>
              <a:t>Information on NIST PQC Standardization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C805F-9138-412B-8C3D-D50A8B542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2362200"/>
            <a:ext cx="10969943" cy="3505200"/>
          </a:xfrm>
        </p:spPr>
        <p:txBody>
          <a:bodyPr/>
          <a:lstStyle/>
          <a:p>
            <a:r>
              <a:rPr lang="en-US" dirty="0"/>
              <a:t>For NIST PQC project, please follow us at 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https://csrc.nist.gov/Projects/Post-Quantum-Cryptography</a:t>
            </a:r>
            <a:endParaRPr lang="en-US" dirty="0"/>
          </a:p>
          <a:p>
            <a:endParaRPr lang="en-US" dirty="0"/>
          </a:p>
          <a:p>
            <a:r>
              <a:rPr lang="en-US" dirty="0"/>
              <a:t>Join discussion mailing list </a:t>
            </a:r>
            <a:r>
              <a:rPr lang="en-US" dirty="0">
                <a:hlinkClick r:id="rId3"/>
              </a:rPr>
              <a:t>pqc-forum@nist.gov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28980-8B80-4CC3-AE48-D33B9E396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67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F45E1-A0DB-8544-89B2-20258F447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</p:spTree>
    <p:extLst>
      <p:ext uri="{BB962C8B-B14F-4D97-AF65-F5344CB8AC3E}">
        <p14:creationId xmlns:p14="http://schemas.microsoft.com/office/powerpoint/2010/main" val="4115415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C1ED9-BB3C-4CEF-9BD4-E946A1733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NIST Public Key Cryptography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5E69B-B6E7-4503-B9E7-F86697A72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982" y="1825625"/>
            <a:ext cx="9752230" cy="1755775"/>
          </a:xfrm>
        </p:spPr>
        <p:txBody>
          <a:bodyPr/>
          <a:lstStyle/>
          <a:p>
            <a:r>
              <a:rPr lang="en-US" sz="2400" dirty="0"/>
              <a:t>NIST standardized public key cryptographic schemes are based two “hard problems”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47889FF-5795-4A82-92F8-9D00500E9C51}"/>
              </a:ext>
            </a:extLst>
          </p:cNvPr>
          <p:cNvGrpSpPr/>
          <p:nvPr/>
        </p:nvGrpSpPr>
        <p:grpSpPr>
          <a:xfrm>
            <a:off x="2132012" y="2895600"/>
            <a:ext cx="6553198" cy="1219200"/>
            <a:chOff x="3503614" y="3048000"/>
            <a:chExt cx="6553198" cy="121920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DCAB79F-CC82-4AA9-A00E-4AAF4960DA76}"/>
                </a:ext>
              </a:extLst>
            </p:cNvPr>
            <p:cNvSpPr txBox="1"/>
            <p:nvPr/>
          </p:nvSpPr>
          <p:spPr>
            <a:xfrm>
              <a:off x="6399212" y="3073568"/>
              <a:ext cx="3657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RSA encryption (SP 800-56B for key establishment)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RSA signatures (FIPS 186)</a:t>
              </a:r>
            </a:p>
          </p:txBody>
        </p:sp>
        <p:sp>
          <p:nvSpPr>
            <p:cNvPr id="5" name="Left Brace 4">
              <a:extLst>
                <a:ext uri="{FF2B5EF4-FFF2-40B4-BE49-F238E27FC236}">
                  <a16:creationId xmlns:a16="http://schemas.microsoft.com/office/drawing/2014/main" id="{372BC9D7-BE51-4933-AB7C-3CCC45A0A211}"/>
                </a:ext>
              </a:extLst>
            </p:cNvPr>
            <p:cNvSpPr/>
            <p:nvPr/>
          </p:nvSpPr>
          <p:spPr>
            <a:xfrm>
              <a:off x="6094413" y="3048000"/>
              <a:ext cx="304799" cy="1219200"/>
            </a:xfrm>
            <a:prstGeom prst="leftBrac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57D74A2-8DCE-41AE-A63F-2758C63259BF}"/>
                </a:ext>
              </a:extLst>
            </p:cNvPr>
            <p:cNvSpPr txBox="1"/>
            <p:nvPr/>
          </p:nvSpPr>
          <p:spPr>
            <a:xfrm>
              <a:off x="3503614" y="3435205"/>
              <a:ext cx="2438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Integer Factorization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CB720D2-F810-4DC1-AE43-FA3B5F44DA01}"/>
              </a:ext>
            </a:extLst>
          </p:cNvPr>
          <p:cNvSpPr txBox="1"/>
          <p:nvPr/>
        </p:nvSpPr>
        <p:spPr>
          <a:xfrm>
            <a:off x="4917061" y="4556062"/>
            <a:ext cx="40609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DH/ECDH and MQV/ECMQV (SP 800-56A for key establishment)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DSA and ECDSA (FIPS 186)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95F0913A-E890-4744-B1CB-29D64750FC66}"/>
              </a:ext>
            </a:extLst>
          </p:cNvPr>
          <p:cNvSpPr/>
          <p:nvPr/>
        </p:nvSpPr>
        <p:spPr>
          <a:xfrm>
            <a:off x="4742005" y="4530495"/>
            <a:ext cx="304799" cy="1219200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D2E3868-C812-4226-9A2A-3490C9E4521E}"/>
              </a:ext>
            </a:extLst>
          </p:cNvPr>
          <p:cNvSpPr txBox="1"/>
          <p:nvPr/>
        </p:nvSpPr>
        <p:spPr>
          <a:xfrm>
            <a:off x="2303605" y="4863839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Discrete Logarithm</a:t>
            </a:r>
          </a:p>
        </p:txBody>
      </p:sp>
    </p:spTree>
    <p:extLst>
      <p:ext uri="{BB962C8B-B14F-4D97-AF65-F5344CB8AC3E}">
        <p14:creationId xmlns:p14="http://schemas.microsoft.com/office/powerpoint/2010/main" val="3031102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228600"/>
            <a:ext cx="10515600" cy="1280890"/>
          </a:xfrm>
        </p:spPr>
        <p:txBody>
          <a:bodyPr>
            <a:normAutofit/>
          </a:bodyPr>
          <a:lstStyle/>
          <a:p>
            <a:r>
              <a:rPr lang="en-US" sz="3200" dirty="0"/>
              <a:t>Quantum Impact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03648" y="1828800"/>
                <a:ext cx="9598878" cy="44196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Emerging quantum computers changed what we have believed about the hardness of discrete log and factorization problems</a:t>
                </a:r>
              </a:p>
              <a:p>
                <a:pPr lvl="1"/>
                <a:r>
                  <a:rPr lang="en-US" dirty="0"/>
                  <a:t>Using quantum computers, an integer </a:t>
                </a:r>
                <a:r>
                  <a:rPr lang="en-US" i="1" dirty="0"/>
                  <a:t>n </a:t>
                </a:r>
                <a:r>
                  <a:rPr lang="en-US" dirty="0"/>
                  <a:t>can be factored in polynomial time using Shor's algorithm</a:t>
                </a:r>
              </a:p>
              <a:p>
                <a:pPr lvl="1"/>
                <a:r>
                  <a:rPr lang="en-US" dirty="0"/>
                  <a:t>The discrete logarithm problem can also be solved by Shor’s algorithm in polynomial time</a:t>
                </a:r>
              </a:p>
              <a:p>
                <a:r>
                  <a:rPr lang="en-US" dirty="0"/>
                  <a:t>As a result, the public key cryptosystems deployed since the 1980s will need to be replaced </a:t>
                </a:r>
              </a:p>
              <a:p>
                <a:pPr lvl="1"/>
                <a:r>
                  <a:rPr lang="en-US" dirty="0"/>
                  <a:t>RSA signatures, DSA and ECDSA (FIPS 186-4)</a:t>
                </a:r>
              </a:p>
              <a:p>
                <a:pPr lvl="1"/>
                <a:r>
                  <a:rPr lang="en-US" dirty="0" err="1"/>
                  <a:t>Diffie</a:t>
                </a:r>
                <a:r>
                  <a:rPr lang="en-US" dirty="0"/>
                  <a:t>-Hellman Key Agreement over finite fields and elliptic curves(NIST SP 800-56A)</a:t>
                </a:r>
              </a:p>
              <a:p>
                <a:pPr lvl="1"/>
                <a:r>
                  <a:rPr lang="en-US" dirty="0"/>
                  <a:t>RSA encryption (NIST SP 800-56B)</a:t>
                </a:r>
              </a:p>
              <a:p>
                <a:r>
                  <a:rPr lang="en-US" dirty="0"/>
                  <a:t>We have to look for quantum-resistant counterparts for these cryptosystems</a:t>
                </a:r>
              </a:p>
              <a:p>
                <a:r>
                  <a:rPr lang="en-US" dirty="0"/>
                  <a:t>Quantum computing also impacted security strength of symmetric key based cryptography algorithms</a:t>
                </a:r>
              </a:p>
              <a:p>
                <a:pPr lvl="1"/>
                <a:r>
                  <a:rPr lang="en-US" dirty="0"/>
                  <a:t>Grover’s algorithm can find AES key with approximately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operations where n is the key length</a:t>
                </a:r>
              </a:p>
              <a:p>
                <a:pPr lvl="1"/>
                <a:r>
                  <a:rPr lang="en-US" dirty="0"/>
                  <a:t>Intuitively, we should double the key length, if 2</a:t>
                </a:r>
                <a:r>
                  <a:rPr lang="en-US" baseline="30000" dirty="0"/>
                  <a:t>64</a:t>
                </a:r>
                <a:r>
                  <a:rPr lang="en-US" dirty="0"/>
                  <a:t> quantum operations cost about the same as 2</a:t>
                </a:r>
                <a:r>
                  <a:rPr lang="en-US" baseline="30000" dirty="0"/>
                  <a:t>64</a:t>
                </a:r>
                <a:r>
                  <a:rPr lang="en-US" dirty="0"/>
                  <a:t> classical operations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3648" y="1828800"/>
                <a:ext cx="9598878" cy="4419600"/>
              </a:xfrm>
              <a:blipFill>
                <a:blip r:embed="rId3"/>
                <a:stretch>
                  <a:fillRect l="-572" t="-2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03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68137-7B38-43A6-9B79-512EF0B0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153EF-11EC-4F46-980E-24D330AAB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Digital signature</a:t>
            </a:r>
          </a:p>
          <a:p>
            <a:pPr lvl="1"/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Replace the schemes specified in FIPS 186-4 (RSA, DSA, ECDSA)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Encryption</a:t>
            </a:r>
          </a:p>
          <a:p>
            <a:pPr lvl="1"/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Replace key transport specified in SP 800-56B (currently using RSA encryption like OAEP and Key-Encapsulation Mechanism)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Key agreement</a:t>
            </a:r>
          </a:p>
          <a:p>
            <a:pPr lvl="1"/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Replace DH/ECDH, MQV/ECMQV in SP 800-56A</a:t>
            </a:r>
          </a:p>
          <a:p>
            <a:pPr lvl="1"/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 no good replacement, use public key encryption to exchange selected secret values (as in 56B)</a:t>
            </a:r>
          </a:p>
          <a:p>
            <a:pPr lvl="1"/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 perfect forward secrecy, use one-time public key to encrypt the selected secret values, assuming key pair generation is fast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393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9C778-7939-43DD-9998-6B7AA390A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 the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B1190-D4AD-4D1F-8B3D-D977ABCFD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Much broader scope – three crypto primitives</a:t>
            </a:r>
          </a:p>
          <a:p>
            <a:r>
              <a:rPr lang="en-US" dirty="0"/>
              <a:t>Both classical and quantum attacks</a:t>
            </a:r>
          </a:p>
          <a:p>
            <a:pPr lvl="1"/>
            <a:r>
              <a:rPr lang="en-US" dirty="0"/>
              <a:t>Security strength assessment on specific parameter selections</a:t>
            </a:r>
          </a:p>
          <a:p>
            <a:r>
              <a:rPr lang="en-US" dirty="0"/>
              <a:t>Consider various theoretical security models and practical attacks</a:t>
            </a:r>
          </a:p>
          <a:p>
            <a:pPr lvl="1"/>
            <a:r>
              <a:rPr lang="en-US" dirty="0"/>
              <a:t>Provably security and security against instantiation or implementation related security flaws and pitfalls</a:t>
            </a:r>
          </a:p>
          <a:p>
            <a:r>
              <a:rPr lang="en-US" dirty="0"/>
              <a:t>Multiple tradeoff factors </a:t>
            </a:r>
          </a:p>
          <a:p>
            <a:pPr lvl="1"/>
            <a:r>
              <a:rPr lang="en-US" dirty="0"/>
              <a:t>Security, performance, key size, signature size, side-channel attack countermeasures</a:t>
            </a:r>
          </a:p>
          <a:p>
            <a:r>
              <a:rPr lang="en-US" dirty="0"/>
              <a:t>Migrations into new and existing applications</a:t>
            </a:r>
          </a:p>
          <a:p>
            <a:pPr lvl="1"/>
            <a:r>
              <a:rPr lang="en-US" dirty="0"/>
              <a:t>TLS, IKE, code signing, PKI infrastructure, and much more</a:t>
            </a:r>
          </a:p>
          <a:p>
            <a:r>
              <a:rPr lang="en-US" dirty="0"/>
              <a:t>Not exactly a competition – it is and it isn’t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186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C7E0-B121-41C9-BC29-2206B2262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019" y="736558"/>
            <a:ext cx="10512862" cy="811703"/>
          </a:xfrm>
        </p:spPr>
        <p:txBody>
          <a:bodyPr/>
          <a:lstStyle/>
          <a:p>
            <a:r>
              <a:rPr lang="en-US" dirty="0"/>
              <a:t>Security Strength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483B7-BDE2-4A52-8334-A7FF17E5B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412" y="4419600"/>
            <a:ext cx="11034251" cy="201166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Computational resources should be measured using a variety of metrics</a:t>
            </a:r>
          </a:p>
          <a:p>
            <a:r>
              <a:rPr lang="en-US" dirty="0"/>
              <a:t>NIST asked submitters to focus on levels 1,2, and 3</a:t>
            </a:r>
          </a:p>
          <a:p>
            <a:pPr lvl="1"/>
            <a:r>
              <a:rPr lang="en-US" dirty="0"/>
              <a:t>Levels 4 and 5 for high security</a:t>
            </a:r>
          </a:p>
          <a:p>
            <a:r>
              <a:rPr lang="en-US" dirty="0"/>
              <a:t>Security definitions (proofs recommended, but not required) used to judge whether an attack is relevant</a:t>
            </a:r>
          </a:p>
          <a:p>
            <a:pPr lvl="1"/>
            <a:r>
              <a:rPr lang="en-US" dirty="0"/>
              <a:t>IND-CPA/IND-CCA2 for encryption, KEMS </a:t>
            </a:r>
          </a:p>
          <a:p>
            <a:pPr lvl="1"/>
            <a:r>
              <a:rPr lang="en-US" dirty="0"/>
              <a:t>EUF-CMA for signatures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BD7ED7E-15DA-472A-8098-D9FAE08BC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52462"/>
              </p:ext>
            </p:extLst>
          </p:nvPr>
        </p:nvGraphicFramePr>
        <p:xfrm>
          <a:off x="1751012" y="1998838"/>
          <a:ext cx="8121653" cy="222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764">
                  <a:extLst>
                    <a:ext uri="{9D8B030D-6E8A-4147-A177-3AD203B41FA5}">
                      <a16:colId xmlns:a16="http://schemas.microsoft.com/office/drawing/2014/main" val="453178185"/>
                    </a:ext>
                  </a:extLst>
                </a:gridCol>
                <a:gridCol w="7283889">
                  <a:extLst>
                    <a:ext uri="{9D8B030D-6E8A-4147-A177-3AD203B41FA5}">
                      <a16:colId xmlns:a16="http://schemas.microsoft.com/office/drawing/2014/main" val="4028195574"/>
                    </a:ext>
                  </a:extLst>
                </a:gridCol>
              </a:tblGrid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Level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Security</a:t>
                      </a:r>
                      <a:r>
                        <a:rPr lang="en-US" sz="1600" baseline="0"/>
                        <a:t> Description</a:t>
                      </a:r>
                      <a:endParaRPr lang="en-US" sz="1600"/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3270265095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At</a:t>
                      </a:r>
                      <a:r>
                        <a:rPr lang="en-US" sz="1800" baseline="0" dirty="0"/>
                        <a:t> least as hard to break as AES128   (exhaustive key search)</a:t>
                      </a:r>
                      <a:endParaRPr lang="en-US" sz="1800" dirty="0"/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3473665551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II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At least as hard to break as SHA256   (collision search)</a:t>
                      </a:r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2582847432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III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At</a:t>
                      </a:r>
                      <a:r>
                        <a:rPr lang="en-US" sz="1800" baseline="0" dirty="0"/>
                        <a:t> least as hard to break as AES192    (exhaustive key search)</a:t>
                      </a:r>
                      <a:endParaRPr lang="en-US" sz="1800" dirty="0"/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842454230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IV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At least as hard to break as SHA384    (collision search)</a:t>
                      </a:r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846589921"/>
                  </a:ext>
                </a:extLst>
              </a:tr>
              <a:tr h="3706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</a:t>
                      </a:r>
                    </a:p>
                  </a:txBody>
                  <a:tcPr marL="91392" marR="91392" marT="45696" marB="456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At</a:t>
                      </a:r>
                      <a:r>
                        <a:rPr lang="en-US" sz="1800" baseline="0" dirty="0"/>
                        <a:t> least as hard to break as AES256    (exhaustive key search)</a:t>
                      </a:r>
                      <a:endParaRPr lang="en-US" sz="1800" dirty="0"/>
                    </a:p>
                  </a:txBody>
                  <a:tcPr marL="91392" marR="91392" marT="45696" marB="45696"/>
                </a:tc>
                <a:extLst>
                  <a:ext uri="{0D108BD9-81ED-4DB2-BD59-A6C34878D82A}">
                    <a16:rowId xmlns:a16="http://schemas.microsoft.com/office/drawing/2014/main" val="4127154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977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04" y="732882"/>
            <a:ext cx="11274663" cy="7620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NIST Cryptographic Standards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33834" y="1752600"/>
            <a:ext cx="3084235" cy="369332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Crypto standards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0012" y="2752977"/>
            <a:ext cx="2313176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charset="0"/>
                <a:ea typeface="Arial" charset="0"/>
                <a:cs typeface="Arial" charset="0"/>
              </a:rPr>
              <a:t>Public key based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740784" y="2448177"/>
            <a:ext cx="56975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740783" y="2448177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  <a:endCxn id="26" idx="0"/>
          </p:cNvCxnSpPr>
          <p:nvPr/>
        </p:nvCxnSpPr>
        <p:spPr>
          <a:xfrm>
            <a:off x="5766271" y="2438400"/>
            <a:ext cx="0" cy="2694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2"/>
          </p:cNvCxnSpPr>
          <p:nvPr/>
        </p:nvCxnSpPr>
        <p:spPr>
          <a:xfrm>
            <a:off x="5575952" y="2121932"/>
            <a:ext cx="0" cy="316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41357" y="3438778"/>
            <a:ext cx="2163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Signature (FIPS 186)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68285" y="3901931"/>
            <a:ext cx="197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Key establishment (800-56A/B/C)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455685" y="3122310"/>
            <a:ext cx="0" cy="17986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4" idx="1"/>
          </p:cNvCxnSpPr>
          <p:nvPr/>
        </p:nvCxnSpPr>
        <p:spPr>
          <a:xfrm>
            <a:off x="1455685" y="3592666"/>
            <a:ext cx="8567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5" idx="1"/>
          </p:cNvCxnSpPr>
          <p:nvPr/>
        </p:nvCxnSpPr>
        <p:spPr>
          <a:xfrm>
            <a:off x="1455686" y="4163541"/>
            <a:ext cx="11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69725" y="4837747"/>
            <a:ext cx="2377430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charset="0"/>
                <a:ea typeface="Arial" charset="0"/>
                <a:cs typeface="Arial" charset="0"/>
              </a:rPr>
              <a:t>Tools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025881" y="2448177"/>
            <a:ext cx="0" cy="238957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19129" y="5213964"/>
            <a:ext cx="0" cy="898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15834" y="5370366"/>
            <a:ext cx="2182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RNG (800-90A/B/C)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99834" y="5710226"/>
            <a:ext cx="2377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KDF (800-108, 800-135)</a:t>
            </a:r>
          </a:p>
        </p:txBody>
      </p:sp>
      <p:cxnSp>
        <p:nvCxnSpPr>
          <p:cNvPr id="24" name="Straight Connector 23"/>
          <p:cNvCxnSpPr>
            <a:endCxn id="22" idx="1"/>
          </p:cNvCxnSpPr>
          <p:nvPr/>
        </p:nvCxnSpPr>
        <p:spPr>
          <a:xfrm>
            <a:off x="2141072" y="5524254"/>
            <a:ext cx="2747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1"/>
          </p:cNvCxnSpPr>
          <p:nvPr/>
        </p:nvCxnSpPr>
        <p:spPr>
          <a:xfrm>
            <a:off x="2125069" y="5864114"/>
            <a:ext cx="27476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14472" y="2707831"/>
            <a:ext cx="2703598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charset="0"/>
                <a:ea typeface="Arial" charset="0"/>
                <a:cs typeface="Arial" charset="0"/>
              </a:rPr>
              <a:t>Symmetric key based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52628" y="3223334"/>
            <a:ext cx="1931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AES  (FIPS 197 ) TDEA (800-67)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13463" y="3740877"/>
            <a:ext cx="1970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Modes  of operations (800 38A-38G)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13463" y="4380005"/>
            <a:ext cx="2399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SHA-1/2 (FIPS 180) and SHA-3 (FIPS 202</a:t>
            </a:r>
            <a:r>
              <a:rPr lang="en-US" sz="1400" dirty="0"/>
              <a:t>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52627" y="5325220"/>
            <a:ext cx="1931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HMAC (FIPS 198)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25593" y="3077163"/>
            <a:ext cx="3063" cy="3160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27" idx="1"/>
          </p:cNvCxnSpPr>
          <p:nvPr/>
        </p:nvCxnSpPr>
        <p:spPr>
          <a:xfrm flipV="1">
            <a:off x="4628654" y="3484944"/>
            <a:ext cx="223974" cy="4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8" idx="1"/>
          </p:cNvCxnSpPr>
          <p:nvPr/>
        </p:nvCxnSpPr>
        <p:spPr>
          <a:xfrm>
            <a:off x="4656191" y="4002487"/>
            <a:ext cx="157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cxnSpLocks/>
            <a:endCxn id="29" idx="1"/>
          </p:cNvCxnSpPr>
          <p:nvPr/>
        </p:nvCxnSpPr>
        <p:spPr>
          <a:xfrm>
            <a:off x="4656191" y="4641615"/>
            <a:ext cx="157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656191" y="5479108"/>
            <a:ext cx="223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52627" y="4877656"/>
            <a:ext cx="2514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Randomized hash (800-106)</a:t>
            </a:r>
          </a:p>
        </p:txBody>
      </p:sp>
      <p:cxnSp>
        <p:nvCxnSpPr>
          <p:cNvPr id="37" name="Straight Connector 36"/>
          <p:cNvCxnSpPr>
            <a:endCxn id="36" idx="1"/>
          </p:cNvCxnSpPr>
          <p:nvPr/>
        </p:nvCxnSpPr>
        <p:spPr>
          <a:xfrm>
            <a:off x="4656191" y="5031544"/>
            <a:ext cx="19643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196401" y="2700516"/>
            <a:ext cx="2483912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charset="0"/>
                <a:ea typeface="Arial" charset="0"/>
                <a:cs typeface="Arial" charset="0"/>
              </a:rPr>
              <a:t>Guidelines</a:t>
            </a:r>
          </a:p>
        </p:txBody>
      </p:sp>
      <p:cxnSp>
        <p:nvCxnSpPr>
          <p:cNvPr id="39" name="Straight Arrow Connector 38"/>
          <p:cNvCxnSpPr>
            <a:endCxn id="38" idx="0"/>
          </p:cNvCxnSpPr>
          <p:nvPr/>
        </p:nvCxnSpPr>
        <p:spPr>
          <a:xfrm>
            <a:off x="8438356" y="2448178"/>
            <a:ext cx="1" cy="2523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endCxn id="36" idx="3"/>
          </p:cNvCxnSpPr>
          <p:nvPr/>
        </p:nvCxnSpPr>
        <p:spPr>
          <a:xfrm>
            <a:off x="7367136" y="3077164"/>
            <a:ext cx="0" cy="1954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538482" y="3335186"/>
            <a:ext cx="2790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Hash usage/security (800-107)</a:t>
            </a:r>
          </a:p>
        </p:txBody>
      </p:sp>
      <p:cxnSp>
        <p:nvCxnSpPr>
          <p:cNvPr id="42" name="Straight Connector 41"/>
          <p:cNvCxnSpPr>
            <a:endCxn id="41" idx="1"/>
          </p:cNvCxnSpPr>
          <p:nvPr/>
        </p:nvCxnSpPr>
        <p:spPr>
          <a:xfrm>
            <a:off x="7367136" y="3489074"/>
            <a:ext cx="17134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538484" y="3694711"/>
            <a:ext cx="2056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Transition  (800-131A)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7367136" y="3848599"/>
            <a:ext cx="17134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538482" y="4146821"/>
            <a:ext cx="2361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Key generation (800-133)</a:t>
            </a:r>
          </a:p>
        </p:txBody>
      </p:sp>
      <p:cxnSp>
        <p:nvCxnSpPr>
          <p:cNvPr id="46" name="Straight Connector 45"/>
          <p:cNvCxnSpPr>
            <a:endCxn id="45" idx="1"/>
          </p:cNvCxnSpPr>
          <p:nvPr/>
        </p:nvCxnSpPr>
        <p:spPr>
          <a:xfrm>
            <a:off x="7367136" y="4300709"/>
            <a:ext cx="171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521668" y="4569878"/>
            <a:ext cx="2361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Key management (800-57)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7367137" y="4723765"/>
            <a:ext cx="1713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625593" y="5985920"/>
            <a:ext cx="2545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23917" y="5851052"/>
            <a:ext cx="285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SHA3 derived functions (parallel hashing, KMAC, etc. (800-185)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048DEE-2773-4FDF-824F-4B3393FDD508}"/>
              </a:ext>
            </a:extLst>
          </p:cNvPr>
          <p:cNvSpPr/>
          <p:nvPr/>
        </p:nvSpPr>
        <p:spPr>
          <a:xfrm>
            <a:off x="608012" y="1905000"/>
            <a:ext cx="3200400" cy="2664878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2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283" y="702156"/>
            <a:ext cx="11274663" cy="762000"/>
          </a:xfrm>
        </p:spPr>
        <p:txBody>
          <a:bodyPr>
            <a:normAutofit/>
          </a:bodyPr>
          <a:lstStyle/>
          <a:p>
            <a:r>
              <a:rPr lang="en-US" sz="3200" dirty="0"/>
              <a:t>Quantum Impact to NIST Standards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799BCE-A55C-4CC0-BC24-A4538BCFFB74}"/>
              </a:ext>
            </a:extLst>
          </p:cNvPr>
          <p:cNvGrpSpPr/>
          <p:nvPr/>
        </p:nvGrpSpPr>
        <p:grpSpPr>
          <a:xfrm>
            <a:off x="1065212" y="1828800"/>
            <a:ext cx="9808910" cy="4621672"/>
            <a:chOff x="227012" y="1905000"/>
            <a:chExt cx="9808910" cy="4621672"/>
          </a:xfrm>
        </p:grpSpPr>
        <p:sp>
          <p:nvSpPr>
            <p:cNvPr id="8" name="TextBox 7"/>
            <p:cNvSpPr txBox="1"/>
            <p:nvPr/>
          </p:nvSpPr>
          <p:spPr>
            <a:xfrm>
              <a:off x="4437058" y="1905000"/>
              <a:ext cx="2743200" cy="369332"/>
            </a:xfrm>
            <a:prstGeom prst="rect">
              <a:avLst/>
            </a:prstGeom>
            <a:solidFill>
              <a:srgbClr val="FFC000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Crypto standards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67784" y="2905377"/>
              <a:ext cx="2057400" cy="369332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Public key based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3286985" y="2600577"/>
              <a:ext cx="50675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286984" y="2600577"/>
              <a:ext cx="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26" idx="0"/>
            </p:cNvCxnSpPr>
            <p:nvPr/>
          </p:nvCxnSpPr>
          <p:spPr>
            <a:xfrm>
              <a:off x="5956706" y="2607893"/>
              <a:ext cx="0" cy="2523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8" idx="2"/>
            </p:cNvCxnSpPr>
            <p:nvPr/>
          </p:nvCxnSpPr>
          <p:spPr>
            <a:xfrm>
              <a:off x="5808658" y="2274332"/>
              <a:ext cx="0" cy="3164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220184" y="3591178"/>
              <a:ext cx="1752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Signature (FIPS 186)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44133" y="4054331"/>
              <a:ext cx="175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establishment (800-56A/B/C)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143984" y="3274710"/>
              <a:ext cx="0" cy="17986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14" idx="1"/>
            </p:cNvCxnSpPr>
            <p:nvPr/>
          </p:nvCxnSpPr>
          <p:spPr>
            <a:xfrm>
              <a:off x="2143984" y="3745066"/>
              <a:ext cx="762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15" idx="1"/>
            </p:cNvCxnSpPr>
            <p:nvPr/>
          </p:nvCxnSpPr>
          <p:spPr>
            <a:xfrm>
              <a:off x="2143985" y="4315941"/>
              <a:ext cx="10014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601185" y="4990147"/>
              <a:ext cx="2114549" cy="36933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Tools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4429984" y="2600577"/>
              <a:ext cx="0" cy="238957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753584" y="5359479"/>
              <a:ext cx="0" cy="89869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997967" y="5522766"/>
              <a:ext cx="17177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RNG (800-90A/B/C)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97967" y="5830543"/>
              <a:ext cx="19654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KDF (800-108, 800-135)</a:t>
              </a:r>
            </a:p>
          </p:txBody>
        </p:sp>
        <p:cxnSp>
          <p:nvCxnSpPr>
            <p:cNvPr id="24" name="Straight Connector 23"/>
            <p:cNvCxnSpPr>
              <a:endCxn id="22" idx="1"/>
            </p:cNvCxnSpPr>
            <p:nvPr/>
          </p:nvCxnSpPr>
          <p:spPr>
            <a:xfrm>
              <a:off x="2753585" y="5676654"/>
              <a:ext cx="244383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23" idx="1"/>
            </p:cNvCxnSpPr>
            <p:nvPr/>
          </p:nvCxnSpPr>
          <p:spPr>
            <a:xfrm>
              <a:off x="2753584" y="5984431"/>
              <a:ext cx="244382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4775607" y="2860231"/>
              <a:ext cx="2362199" cy="369332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Symmetric key based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65315" y="3375734"/>
              <a:ext cx="17177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AES  (FIPS 197 ) TDEA (800-67)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130480" y="3893277"/>
              <a:ext cx="175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Modes  of operations (800 38A-38G)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130481" y="4532405"/>
              <a:ext cx="20497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SHA-1/2 (FIPS 180) and SHA-3 (FIPS 202)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65314" y="5477620"/>
              <a:ext cx="17177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HMAC (FIPS 198)</a:t>
              </a: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>
              <a:off x="4963384" y="3229563"/>
              <a:ext cx="2724" cy="31604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27" idx="1"/>
            </p:cNvCxnSpPr>
            <p:nvPr/>
          </p:nvCxnSpPr>
          <p:spPr>
            <a:xfrm flipV="1">
              <a:off x="4966106" y="3637344"/>
              <a:ext cx="199208" cy="41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28" idx="1"/>
            </p:cNvCxnSpPr>
            <p:nvPr/>
          </p:nvCxnSpPr>
          <p:spPr>
            <a:xfrm>
              <a:off x="4990598" y="4154887"/>
              <a:ext cx="13988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29" idx="1"/>
            </p:cNvCxnSpPr>
            <p:nvPr/>
          </p:nvCxnSpPr>
          <p:spPr>
            <a:xfrm>
              <a:off x="4990598" y="4794015"/>
              <a:ext cx="13988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990598" y="5631508"/>
              <a:ext cx="19920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165314" y="5030056"/>
              <a:ext cx="22364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Randomized hash (800-106)</a:t>
              </a:r>
            </a:p>
          </p:txBody>
        </p:sp>
        <p:cxnSp>
          <p:nvCxnSpPr>
            <p:cNvPr id="37" name="Straight Connector 36"/>
            <p:cNvCxnSpPr>
              <a:endCxn id="36" idx="1"/>
            </p:cNvCxnSpPr>
            <p:nvPr/>
          </p:nvCxnSpPr>
          <p:spPr>
            <a:xfrm>
              <a:off x="4990598" y="5183944"/>
              <a:ext cx="174716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7249928" y="2852916"/>
              <a:ext cx="2209257" cy="369332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Guidelines</a:t>
              </a:r>
            </a:p>
          </p:txBody>
        </p:sp>
        <p:cxnSp>
          <p:nvCxnSpPr>
            <p:cNvPr id="39" name="Straight Arrow Connector 38"/>
            <p:cNvCxnSpPr>
              <a:endCxn id="38" idx="0"/>
            </p:cNvCxnSpPr>
            <p:nvPr/>
          </p:nvCxnSpPr>
          <p:spPr>
            <a:xfrm>
              <a:off x="8354556" y="2600578"/>
              <a:ext cx="1" cy="25233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36" idx="3"/>
            </p:cNvCxnSpPr>
            <p:nvPr/>
          </p:nvCxnSpPr>
          <p:spPr>
            <a:xfrm>
              <a:off x="7401784" y="3229564"/>
              <a:ext cx="0" cy="19543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7554184" y="3487586"/>
              <a:ext cx="24817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Hash usage/security (800-107)</a:t>
              </a:r>
            </a:p>
          </p:txBody>
        </p:sp>
        <p:cxnSp>
          <p:nvCxnSpPr>
            <p:cNvPr id="42" name="Straight Connector 41"/>
            <p:cNvCxnSpPr>
              <a:endCxn id="41" idx="1"/>
            </p:cNvCxnSpPr>
            <p:nvPr/>
          </p:nvCxnSpPr>
          <p:spPr>
            <a:xfrm>
              <a:off x="7401784" y="3641474"/>
              <a:ext cx="1524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7554186" y="3847111"/>
              <a:ext cx="18287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Transition  (800-131A)</a:t>
              </a: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7401784" y="4000999"/>
              <a:ext cx="152400" cy="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7554184" y="4299221"/>
              <a:ext cx="21007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generation (800-133)</a:t>
              </a:r>
            </a:p>
          </p:txBody>
        </p:sp>
        <p:cxnSp>
          <p:nvCxnSpPr>
            <p:cNvPr id="46" name="Straight Connector 45"/>
            <p:cNvCxnSpPr>
              <a:endCxn id="45" idx="1"/>
            </p:cNvCxnSpPr>
            <p:nvPr/>
          </p:nvCxnSpPr>
          <p:spPr>
            <a:xfrm>
              <a:off x="7401784" y="4453109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7539229" y="4722278"/>
              <a:ext cx="21007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Key management (800-57)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7401785" y="4876165"/>
              <a:ext cx="152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Rectangle 2"/>
            <p:cNvSpPr/>
            <p:nvPr/>
          </p:nvSpPr>
          <p:spPr>
            <a:xfrm>
              <a:off x="1129672" y="2432567"/>
              <a:ext cx="3516940" cy="2442745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963384" y="6138320"/>
              <a:ext cx="22642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139778" y="6003452"/>
              <a:ext cx="25430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SHA3 derived functions (parallel hashing, KMAC, etc. (800-185)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 rot="19500000">
              <a:off x="227012" y="2570015"/>
              <a:ext cx="3048000" cy="369332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Post-Quantum Cryptography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217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C8D8-3DBB-4AAD-A782-5D466593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too early to start?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3DE10-3140-4663-9675-D323B1A80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972" y="2147455"/>
            <a:ext cx="5360131" cy="371686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“There is a 1 in 7 chance that some fundamental public-key crypto will be broken by quantum by 2026, and a 1 in 2 chance of the same by 2031.”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sz="2200" dirty="0"/>
              <a:t>– Dr. Michele </a:t>
            </a:r>
            <a:r>
              <a:rPr lang="en-US" sz="2200" dirty="0" err="1"/>
              <a:t>Mosca</a:t>
            </a:r>
            <a:r>
              <a:rPr lang="en-US" sz="2200" dirty="0"/>
              <a:t>, (April 2015)</a:t>
            </a:r>
          </a:p>
          <a:p>
            <a:r>
              <a:rPr lang="en-US" sz="2600" dirty="0"/>
              <a:t>It takes time to develop and deploy PQC standards (y years)</a:t>
            </a:r>
          </a:p>
          <a:p>
            <a:r>
              <a:rPr lang="en-US" sz="2600" dirty="0"/>
              <a:t>Considering backward secrecy and product cycle, it is the time to start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7D7E34A-816C-4508-8C34-761B6E762928}"/>
              </a:ext>
            </a:extLst>
          </p:cNvPr>
          <p:cNvGrpSpPr/>
          <p:nvPr/>
        </p:nvGrpSpPr>
        <p:grpSpPr>
          <a:xfrm>
            <a:off x="7008812" y="2443788"/>
            <a:ext cx="4725687" cy="3124200"/>
            <a:chOff x="6556449" y="2609288"/>
            <a:chExt cx="5260457" cy="350441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A7B8D0A-DA27-40BE-B2CC-CDFB5CF3E8C0}"/>
                </a:ext>
              </a:extLst>
            </p:cNvPr>
            <p:cNvSpPr/>
            <p:nvPr/>
          </p:nvSpPr>
          <p:spPr>
            <a:xfrm>
              <a:off x="6556449" y="2609288"/>
              <a:ext cx="5260457" cy="3504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799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6EB3BD2-C414-4F1C-BDA6-66A9FEDF2EDC}"/>
                </a:ext>
              </a:extLst>
            </p:cNvPr>
            <p:cNvSpPr txBox="1"/>
            <p:nvPr/>
          </p:nvSpPr>
          <p:spPr>
            <a:xfrm>
              <a:off x="7341551" y="4526395"/>
              <a:ext cx="1845128" cy="307777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/>
                <a:t>y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AF934D7-2EDA-4AD5-B5BC-885D03449E90}"/>
                </a:ext>
              </a:extLst>
            </p:cNvPr>
            <p:cNvSpPr txBox="1"/>
            <p:nvPr/>
          </p:nvSpPr>
          <p:spPr>
            <a:xfrm>
              <a:off x="9186680" y="4526396"/>
              <a:ext cx="1061360" cy="307777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tx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/>
                <a:t>x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5D109B9-7D42-4419-AB80-E4FB936D2E78}"/>
                </a:ext>
              </a:extLst>
            </p:cNvPr>
            <p:cNvSpPr txBox="1"/>
            <p:nvPr/>
          </p:nvSpPr>
          <p:spPr>
            <a:xfrm>
              <a:off x="7341552" y="4834173"/>
              <a:ext cx="2212521" cy="30777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i="1" dirty="0"/>
                <a:t>z</a:t>
              </a:r>
            </a:p>
          </p:txBody>
        </p:sp>
        <p:sp>
          <p:nvSpPr>
            <p:cNvPr id="9" name="Right Brace 8">
              <a:extLst>
                <a:ext uri="{FF2B5EF4-FFF2-40B4-BE49-F238E27FC236}">
                  <a16:creationId xmlns:a16="http://schemas.microsoft.com/office/drawing/2014/main" id="{1A1E5ED0-3893-4713-8E66-6E57949CF94B}"/>
                </a:ext>
              </a:extLst>
            </p:cNvPr>
            <p:cNvSpPr/>
            <p:nvPr/>
          </p:nvSpPr>
          <p:spPr>
            <a:xfrm rot="5400000">
              <a:off x="8293923" y="4189580"/>
              <a:ext cx="307778" cy="2212521"/>
            </a:xfrm>
            <a:prstGeom prst="rightBrace">
              <a:avLst>
                <a:gd name="adj1" fmla="val 0"/>
                <a:gd name="adj2" fmla="val 49357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799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52F57F3-17CD-4E7B-90A5-77213F2358ED}"/>
                </a:ext>
              </a:extLst>
            </p:cNvPr>
            <p:cNvSpPr txBox="1"/>
            <p:nvPr/>
          </p:nvSpPr>
          <p:spPr>
            <a:xfrm>
              <a:off x="7790588" y="5471753"/>
              <a:ext cx="1543050" cy="46166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Time to develop quantum computers</a:t>
              </a:r>
            </a:p>
          </p:txBody>
        </p:sp>
        <p:sp>
          <p:nvSpPr>
            <p:cNvPr id="11" name="Right Brace 10">
              <a:extLst>
                <a:ext uri="{FF2B5EF4-FFF2-40B4-BE49-F238E27FC236}">
                  <a16:creationId xmlns:a16="http://schemas.microsoft.com/office/drawing/2014/main" id="{2D1C7604-1732-4955-AD74-3854721B2067}"/>
                </a:ext>
              </a:extLst>
            </p:cNvPr>
            <p:cNvSpPr/>
            <p:nvPr/>
          </p:nvSpPr>
          <p:spPr>
            <a:xfrm rot="16200000">
              <a:off x="8121240" y="3438931"/>
              <a:ext cx="285750" cy="1845129"/>
            </a:xfrm>
            <a:prstGeom prst="rightBrac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799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AF0AE5F-9121-448F-88AA-4A06E0AE3720}"/>
                </a:ext>
              </a:extLst>
            </p:cNvPr>
            <p:cNvSpPr txBox="1"/>
            <p:nvPr/>
          </p:nvSpPr>
          <p:spPr>
            <a:xfrm>
              <a:off x="7551102" y="3668998"/>
              <a:ext cx="1464128" cy="46166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Time to develop PQC standards</a:t>
              </a:r>
            </a:p>
          </p:txBody>
        </p:sp>
        <p:sp>
          <p:nvSpPr>
            <p:cNvPr id="13" name="Right Brace 12">
              <a:extLst>
                <a:ext uri="{FF2B5EF4-FFF2-40B4-BE49-F238E27FC236}">
                  <a16:creationId xmlns:a16="http://schemas.microsoft.com/office/drawing/2014/main" id="{B03B21AB-B0B9-424D-BA57-709917B04CBB}"/>
                </a:ext>
              </a:extLst>
            </p:cNvPr>
            <p:cNvSpPr/>
            <p:nvPr/>
          </p:nvSpPr>
          <p:spPr>
            <a:xfrm rot="16200000">
              <a:off x="9568977" y="3836320"/>
              <a:ext cx="296765" cy="1061362"/>
            </a:xfrm>
            <a:prstGeom prst="rightBrace">
              <a:avLst>
                <a:gd name="adj1" fmla="val 0"/>
                <a:gd name="adj2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799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BF2E767-50A9-4907-9E16-24F2B91C1E28}"/>
                </a:ext>
              </a:extLst>
            </p:cNvPr>
            <p:cNvSpPr txBox="1"/>
            <p:nvPr/>
          </p:nvSpPr>
          <p:spPr>
            <a:xfrm>
              <a:off x="9333638" y="3602946"/>
              <a:ext cx="922568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Required backward secrecy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D9A24D1-9C2D-41A3-95D3-23C543EB2B28}"/>
                </a:ext>
              </a:extLst>
            </p:cNvPr>
            <p:cNvSpPr txBox="1"/>
            <p:nvPr/>
          </p:nvSpPr>
          <p:spPr>
            <a:xfrm>
              <a:off x="9622341" y="4927424"/>
              <a:ext cx="865415" cy="27699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Secret leak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EE3A714-4A3B-4EF6-A231-D31D698F31D1}"/>
                </a:ext>
              </a:extLst>
            </p:cNvPr>
            <p:cNvSpPr txBox="1"/>
            <p:nvPr/>
          </p:nvSpPr>
          <p:spPr>
            <a:xfrm>
              <a:off x="7219086" y="3202954"/>
              <a:ext cx="4130786" cy="3385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Theorem (</a:t>
              </a:r>
              <a:r>
                <a:rPr lang="en-US" sz="1600" dirty="0" err="1"/>
                <a:t>Mosca</a:t>
              </a:r>
              <a:r>
                <a:rPr lang="en-US" sz="1600" dirty="0"/>
                <a:t>):  If</a:t>
              </a:r>
              <a:r>
                <a:rPr lang="en-US" sz="1600" i="1" dirty="0"/>
                <a:t> x</a:t>
              </a:r>
              <a:r>
                <a:rPr lang="en-US" sz="1600" dirty="0"/>
                <a:t> + </a:t>
              </a:r>
              <a:r>
                <a:rPr lang="en-US" sz="1600" i="1" dirty="0"/>
                <a:t>y</a:t>
              </a:r>
              <a:r>
                <a:rPr lang="en-US" sz="1600" dirty="0"/>
                <a:t> &gt; </a:t>
              </a:r>
              <a:r>
                <a:rPr lang="en-US" sz="1600" i="1" dirty="0"/>
                <a:t>z,</a:t>
              </a:r>
              <a:r>
                <a:rPr lang="en-US" sz="1600" dirty="0"/>
                <a:t> then worry!</a:t>
              </a:r>
              <a:endParaRPr lang="en-US" sz="1600" i="1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BE69585-75FD-444F-8A78-8AC3E9E680E1}"/>
                </a:ext>
              </a:extLst>
            </p:cNvPr>
            <p:cNvSpPr txBox="1"/>
            <p:nvPr/>
          </p:nvSpPr>
          <p:spPr>
            <a:xfrm>
              <a:off x="9417525" y="5481424"/>
              <a:ext cx="1275045" cy="36933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99" b="1" i="1" dirty="0">
                  <a:solidFill>
                    <a:srgbClr val="FF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z</a:t>
              </a:r>
              <a:r>
                <a:rPr lang="en-US" sz="1799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99" b="1" dirty="0">
                  <a:solidFill>
                    <a:srgbClr val="FF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= 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805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228600"/>
            <a:ext cx="9135485" cy="1325562"/>
          </a:xfrm>
        </p:spPr>
        <p:txBody>
          <a:bodyPr>
            <a:normAutofit/>
          </a:bodyPr>
          <a:lstStyle/>
          <a:p>
            <a:r>
              <a:rPr lang="en-US" sz="3200" dirty="0"/>
              <a:t>NIST PQC Milestones  </a:t>
            </a:r>
            <a:endParaRPr lang="en-US" sz="32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212" y="1981200"/>
            <a:ext cx="10439400" cy="4191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2009 – NIST Survey paper on Post-Quantum Cryptography</a:t>
            </a:r>
          </a:p>
          <a:p>
            <a:r>
              <a:rPr lang="en-US" dirty="0"/>
              <a:t>2012 – NIST begin PQC project</a:t>
            </a:r>
          </a:p>
          <a:p>
            <a:pPr lvl="1"/>
            <a:r>
              <a:rPr lang="en-US" dirty="0"/>
              <a:t>Research and build NIST team</a:t>
            </a:r>
          </a:p>
          <a:p>
            <a:r>
              <a:rPr lang="en-US" dirty="0"/>
              <a:t>April 2015 – 1</a:t>
            </a:r>
            <a:r>
              <a:rPr lang="en-US" baseline="30000" dirty="0"/>
              <a:t>st</a:t>
            </a:r>
            <a:r>
              <a:rPr lang="en-US" dirty="0"/>
              <a:t> NIST PQC workshop</a:t>
            </a:r>
          </a:p>
          <a:p>
            <a:r>
              <a:rPr lang="en-US" dirty="0"/>
              <a:t>Feb 2016 – NIST Report on PQC (NISTIR 8105)</a:t>
            </a:r>
          </a:p>
          <a:p>
            <a:r>
              <a:rPr lang="en-US" dirty="0"/>
              <a:t>Feb 2016 – NIST preliminary announcement of standardization plan</a:t>
            </a:r>
          </a:p>
          <a:p>
            <a:r>
              <a:rPr lang="en-US" dirty="0"/>
              <a:t>Aug 2016 – Draft submission requirements and evaluation criteria released for public comments</a:t>
            </a:r>
          </a:p>
          <a:p>
            <a:r>
              <a:rPr lang="en-US" dirty="0"/>
              <a:t>Sep 2016 – Comment period ends</a:t>
            </a:r>
          </a:p>
          <a:p>
            <a:r>
              <a:rPr lang="en-US" dirty="0"/>
              <a:t>Dec 2016 – Announcement of finalized requirements and criteria(Federal Register Notice)</a:t>
            </a:r>
          </a:p>
          <a:p>
            <a:r>
              <a:rPr lang="en-US" dirty="0"/>
              <a:t>Nov. 30, 2017 – Submission deadline, received 82 submissions</a:t>
            </a:r>
          </a:p>
          <a:p>
            <a:r>
              <a:rPr lang="en-US" dirty="0"/>
              <a:t>Dec. 24, 2017 – Announced the first round 69 algorithms, as “complete and proper”</a:t>
            </a:r>
          </a:p>
          <a:p>
            <a:r>
              <a:rPr lang="en-US" dirty="0"/>
              <a:t>April 11-13, 2018 – The 1</a:t>
            </a:r>
            <a:r>
              <a:rPr lang="en-US" baseline="30000" dirty="0"/>
              <a:t>st</a:t>
            </a:r>
            <a:r>
              <a:rPr lang="en-US" dirty="0"/>
              <a:t> NIST PQC Standardization Conference</a:t>
            </a:r>
          </a:p>
        </p:txBody>
      </p:sp>
    </p:spTree>
    <p:extLst>
      <p:ext uri="{BB962C8B-B14F-4D97-AF65-F5344CB8AC3E}">
        <p14:creationId xmlns:p14="http://schemas.microsoft.com/office/powerpoint/2010/main" val="35955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23549-3C81-4C42-9ED8-1B2A77640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Submissions to NIST Call for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2DD42-12EB-2944-8B32-BA32B8FCB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208" y="1995839"/>
            <a:ext cx="10335576" cy="1204561"/>
          </a:xfrm>
        </p:spPr>
        <p:txBody>
          <a:bodyPr>
            <a:normAutofit lnSpcReduction="10000"/>
          </a:bodyPr>
          <a:lstStyle/>
          <a:p>
            <a:r>
              <a:rPr lang="en-US" sz="2399" dirty="0"/>
              <a:t>82 total submissions received from 26 Countries, 6 Continents</a:t>
            </a:r>
          </a:p>
          <a:p>
            <a:pPr lvl="1"/>
            <a:r>
              <a:rPr lang="en-US" sz="2199" dirty="0"/>
              <a:t>The submitters in USA are from 16 States</a:t>
            </a:r>
          </a:p>
          <a:p>
            <a:r>
              <a:rPr lang="en-US" sz="2399" dirty="0"/>
              <a:t>69 accepted as “complete and proper”   (5 since withdrawn)</a:t>
            </a:r>
          </a:p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8E586D-67C6-7242-955C-6BCE8B256D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28587"/>
              </p:ext>
            </p:extLst>
          </p:nvPr>
        </p:nvGraphicFramePr>
        <p:xfrm>
          <a:off x="1446212" y="3366669"/>
          <a:ext cx="9470403" cy="2864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2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7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74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Signatures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KEM/Encryption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Overall</a:t>
                      </a: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43">
                <a:tc>
                  <a:txBody>
                    <a:bodyPr/>
                    <a:lstStyle/>
                    <a:p>
                      <a:r>
                        <a:rPr lang="en-US" sz="1800" dirty="0"/>
                        <a:t>Lattice-based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21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26</a:t>
                      </a: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43">
                <a:tc>
                  <a:txBody>
                    <a:bodyPr/>
                    <a:lstStyle/>
                    <a:p>
                      <a:r>
                        <a:rPr lang="en-US" sz="1800" dirty="0"/>
                        <a:t>Code-based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17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19</a:t>
                      </a: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43">
                <a:tc>
                  <a:txBody>
                    <a:bodyPr/>
                    <a:lstStyle/>
                    <a:p>
                      <a:r>
                        <a:rPr lang="en-US" sz="1800" dirty="0"/>
                        <a:t>Multi-variate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659">
                <a:tc>
                  <a:txBody>
                    <a:bodyPr/>
                    <a:lstStyle/>
                    <a:p>
                      <a:r>
                        <a:rPr lang="en-US" sz="1800" dirty="0"/>
                        <a:t>Stateless Hash or Symmetric based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43">
                <a:tc>
                  <a:txBody>
                    <a:bodyPr/>
                    <a:lstStyle/>
                    <a:p>
                      <a:r>
                        <a:rPr lang="en-US" sz="1800" dirty="0"/>
                        <a:t>Other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43">
                <a:tc>
                  <a:txBody>
                    <a:bodyPr/>
                    <a:lstStyle/>
                    <a:p>
                      <a:r>
                        <a:rPr lang="en-US" sz="1800" dirty="0"/>
                        <a:t>Total</a:t>
                      </a:r>
                      <a:endParaRPr lang="en-US" sz="1800" b="1" dirty="0"/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19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45</a:t>
                      </a: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64</a:t>
                      </a: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50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8CBBE-1E69-47EB-92AC-A4A4FE4C1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with Past Competitions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23198-EEE9-4F51-B3E4-DEDB68E81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94" y="1845734"/>
            <a:ext cx="10055781" cy="4097866"/>
          </a:xfrm>
        </p:spPr>
        <p:txBody>
          <a:bodyPr>
            <a:normAutofit fontScale="92500"/>
          </a:bodyPr>
          <a:lstStyle/>
          <a:p>
            <a:r>
              <a:rPr lang="en-US" dirty="0"/>
              <a:t>Post-quantum cryptography is far more complicated than AES/SHA-3</a:t>
            </a:r>
          </a:p>
          <a:p>
            <a:pPr lvl="1"/>
            <a:r>
              <a:rPr lang="en-US" dirty="0"/>
              <a:t>No silver bullet - each algorithm in the literature has some disadvantage</a:t>
            </a:r>
          </a:p>
          <a:p>
            <a:pPr lvl="1"/>
            <a:r>
              <a:rPr lang="en-US" dirty="0"/>
              <a:t>Not enough research on quantum algorithms to ensure confidence on quantum security for some schemes</a:t>
            </a:r>
          </a:p>
          <a:p>
            <a:r>
              <a:rPr lang="en-US" dirty="0"/>
              <a:t>We do not expect to “pick a single winner”</a:t>
            </a:r>
          </a:p>
          <a:p>
            <a:pPr lvl="1"/>
            <a:r>
              <a:rPr lang="en-US" dirty="0"/>
              <a:t>Ideally, several algorithms will emerge as “good choices”</a:t>
            </a:r>
          </a:p>
          <a:p>
            <a:r>
              <a:rPr lang="en-US" dirty="0"/>
              <a:t>We will narrow our focus at some point</a:t>
            </a:r>
          </a:p>
          <a:p>
            <a:pPr lvl="1"/>
            <a:r>
              <a:rPr lang="en-US" dirty="0"/>
              <a:t>This does not mean algorithms are “out”</a:t>
            </a:r>
          </a:p>
          <a:p>
            <a:r>
              <a:rPr lang="en-US" dirty="0"/>
              <a:t>Requirements/timeline could potentially change based on developments in the 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36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595C-4F3F-4353-B7E7-B41579EA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94" y="286604"/>
            <a:ext cx="10127597" cy="1450757"/>
          </a:xfrm>
        </p:spPr>
        <p:txBody>
          <a:bodyPr/>
          <a:lstStyle/>
          <a:p>
            <a:r>
              <a:rPr lang="en-US" dirty="0"/>
              <a:t>Quantum Security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C5FB-4379-4910-881E-85A9F6288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94" y="1905000"/>
            <a:ext cx="10055781" cy="3964094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The comments received on draft requirements and criteria focused on quantum security</a:t>
            </a:r>
          </a:p>
          <a:p>
            <a:pPr lvl="1"/>
            <a:r>
              <a:rPr lang="en-US" sz="2400" dirty="0"/>
              <a:t>No clear consensus on best way to measure quantum attacks</a:t>
            </a:r>
          </a:p>
          <a:p>
            <a:r>
              <a:rPr lang="en-US" sz="2600" dirty="0"/>
              <a:t>Uncertainties</a:t>
            </a:r>
          </a:p>
          <a:p>
            <a:pPr lvl="1"/>
            <a:r>
              <a:rPr lang="en-US" sz="2400" dirty="0"/>
              <a:t>The possibility that new quantum algorithms will be discovered, leading to new attacks </a:t>
            </a:r>
          </a:p>
          <a:p>
            <a:pPr lvl="1"/>
            <a:r>
              <a:rPr lang="en-US" sz="2400" dirty="0"/>
              <a:t>The performance characteristics of future quantum computers, such as their cost, speed and memory size</a:t>
            </a:r>
          </a:p>
          <a:p>
            <a:r>
              <a:rPr lang="en-US" sz="2600" dirty="0"/>
              <a:t>For PQC standardization, need to specify concrete parameters with security estimates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96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C647-FF07-4CD4-A48D-24FEC20DE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Selection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1BC84-BF92-4B0E-9721-6A552998C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Security</a:t>
            </a:r>
            <a:r>
              <a:rPr lang="en-US" sz="2400" dirty="0"/>
              <a:t> - against both classical and quantum attacks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Performance</a:t>
            </a:r>
            <a:r>
              <a:rPr lang="en-US" sz="2400" dirty="0"/>
              <a:t> - measured on various "classical" platforms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Other properties</a:t>
            </a:r>
          </a:p>
          <a:p>
            <a:pPr lvl="1"/>
            <a:r>
              <a:rPr lang="en-US" sz="2000" dirty="0"/>
              <a:t>Drop-in replacements - Compatibility with existing protocols and networks</a:t>
            </a:r>
          </a:p>
          <a:p>
            <a:pPr lvl="1"/>
            <a:r>
              <a:rPr lang="en-US" sz="2000" dirty="0"/>
              <a:t>Perfect forward secrecy</a:t>
            </a:r>
          </a:p>
          <a:p>
            <a:pPr lvl="1"/>
            <a:r>
              <a:rPr lang="en-US" sz="2000" dirty="0"/>
              <a:t>Resistance to side-channel attacks</a:t>
            </a:r>
          </a:p>
          <a:p>
            <a:pPr lvl="1"/>
            <a:r>
              <a:rPr lang="en-US" sz="2000" dirty="0"/>
              <a:t>Simplicity and flexibility</a:t>
            </a:r>
          </a:p>
          <a:p>
            <a:pPr lvl="1"/>
            <a:r>
              <a:rPr lang="en-US" sz="2000" dirty="0"/>
              <a:t>Misuse resistance, and </a:t>
            </a:r>
          </a:p>
          <a:p>
            <a:pPr lvl="1"/>
            <a:r>
              <a:rPr lang="en-US" sz="2000" dirty="0"/>
              <a:t>More</a:t>
            </a:r>
          </a:p>
          <a:p>
            <a:r>
              <a:rPr lang="en-US" sz="2400" dirty="0"/>
              <a:t>The draft requirements and criteria were announced in August 2016 to call for public comments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29621"/>
      </p:ext>
    </p:extLst>
  </p:cSld>
  <p:clrMapOvr>
    <a:masterClrMapping/>
  </p:clrMapOvr>
</p:sld>
</file>

<file path=ppt/theme/_rels/them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73B224C-7806-4760-A757-54D28AB3696C}" vid="{39934AE3-DB8B-4724-A91B-2490FE9A72A0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ITL_review_12June2018 (002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F8E20D4-3434-4DD1-9003-C2B9B485E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1692</Words>
  <Application>Microsoft Office PowerPoint</Application>
  <PresentationFormat>Custom</PresentationFormat>
  <Paragraphs>242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19</vt:i4>
      </vt:variant>
    </vt:vector>
  </HeadingPairs>
  <TitlesOfParts>
    <vt:vector size="35" baseType="lpstr">
      <vt:lpstr>Arial</vt:lpstr>
      <vt:lpstr>Calibri</vt:lpstr>
      <vt:lpstr>Calibri Light</vt:lpstr>
      <vt:lpstr>Calisto MT</vt:lpstr>
      <vt:lpstr>Cambria Math</vt:lpstr>
      <vt:lpstr>Century Gothic</vt:lpstr>
      <vt:lpstr>Times New Roman</vt:lpstr>
      <vt:lpstr>Wingdings</vt:lpstr>
      <vt:lpstr>Wingdings 2</vt:lpstr>
      <vt:lpstr>Theme1</vt:lpstr>
      <vt:lpstr>1_HDOfficeLightV0</vt:lpstr>
      <vt:lpstr>2_HDOfficeLightV0</vt:lpstr>
      <vt:lpstr>1_Theme1</vt:lpstr>
      <vt:lpstr>Custom Design</vt:lpstr>
      <vt:lpstr>Genesis</vt:lpstr>
      <vt:lpstr>ITL_review_12June2018 (002)</vt:lpstr>
      <vt:lpstr>NIST Update on Post-Quantum Cryptography Standardization </vt:lpstr>
      <vt:lpstr>NIST Cryptographic Standards</vt:lpstr>
      <vt:lpstr>Quantum Impact to NIST Standards</vt:lpstr>
      <vt:lpstr>Is it too early to start? </vt:lpstr>
      <vt:lpstr>NIST PQC Milestones  </vt:lpstr>
      <vt:lpstr>Submissions to NIST Call for Proposals</vt:lpstr>
      <vt:lpstr>Differences with Past Competitions</vt:lpstr>
      <vt:lpstr>Quantum Security </vt:lpstr>
      <vt:lpstr>The Selection Criteria</vt:lpstr>
      <vt:lpstr>The 1st NIST PQC Standardization Conference</vt:lpstr>
      <vt:lpstr>NIST Timeline (from April 2018) </vt:lpstr>
      <vt:lpstr>Tough Job Ahead</vt:lpstr>
      <vt:lpstr>Information on NIST PQC Standardization</vt:lpstr>
      <vt:lpstr>BACKGROUND </vt:lpstr>
      <vt:lpstr>NIST Public Key Cryptography Standards</vt:lpstr>
      <vt:lpstr>Quantum Impact  </vt:lpstr>
      <vt:lpstr>Scope</vt:lpstr>
      <vt:lpstr>Understand the Challenges</vt:lpstr>
      <vt:lpstr>Security Strength Categories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2016-11-08T17:19:05Z</dcterms:created>
  <dcterms:modified xsi:type="dcterms:W3CDTF">2024-06-18T15:58:03Z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