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8" r:id="rId2"/>
    <p:sldMasterId id="2147483768" r:id="rId3"/>
    <p:sldMasterId id="2147483780" r:id="rId4"/>
    <p:sldMasterId id="2147483787" r:id="rId5"/>
  </p:sldMasterIdLst>
  <p:notesMasterIdLst>
    <p:notesMasterId r:id="rId15"/>
  </p:notesMasterIdLst>
  <p:sldIdLst>
    <p:sldId id="256" r:id="rId6"/>
    <p:sldId id="273" r:id="rId7"/>
    <p:sldId id="302" r:id="rId8"/>
    <p:sldId id="304" r:id="rId9"/>
    <p:sldId id="305" r:id="rId10"/>
    <p:sldId id="318" r:id="rId11"/>
    <p:sldId id="319" r:id="rId12"/>
    <p:sldId id="320" r:id="rId13"/>
    <p:sldId id="32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lner, Ray (Fed)" initials="PR(" lastIdx="10" clrIdx="0"/>
  <p:cmAuthor id="2" name="Moody, Dustin (Fed)" initials="MD(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177"/>
    <a:srgbClr val="FF7ED7"/>
    <a:srgbClr val="55D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9"/>
    <p:restoredTop sz="94694"/>
  </p:normalViewPr>
  <p:slideViewPr>
    <p:cSldViewPr>
      <p:cViewPr varScale="1">
        <p:scale>
          <a:sx n="123" d="100"/>
          <a:sy n="123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50BA2C-3457-4551-9DF5-76D1FD955323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76C1B8-A5DE-489A-8875-1EEC7D6D5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4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31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9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5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5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29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36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4558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88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4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13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32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49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51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3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12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4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59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01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9169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89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58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75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69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90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84638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340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86400"/>
          </a:xfrm>
        </p:spPr>
        <p:txBody>
          <a:bodyPr/>
          <a:lstStyle>
            <a:lvl1pPr>
              <a:buSzPct val="12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200"/>
              </a:spcBef>
              <a:spcAft>
                <a:spcPts val="2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4864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400"/>
              </a:spcBef>
              <a:spcAft>
                <a:spcPts val="400"/>
              </a:spcAft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" y="825392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2400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3973451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304800" y="79390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091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20720745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04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2288" y="5072062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34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5000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425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4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353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00200"/>
            <a:ext cx="7391400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9106456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776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0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6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6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9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4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4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3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7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t.gov/pqcrypt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qcrypto" TargetMode="External"/><Relationship Id="rId2" Type="http://schemas.openxmlformats.org/officeDocument/2006/relationships/hyperlink" Target="mailto:pqc-forum@nist.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qc-comments@nist.gov" TargetMode="External"/><Relationship Id="rId7" Type="http://schemas.openxmlformats.org/officeDocument/2006/relationships/image" Target="../media/image9.png"/><Relationship Id="rId2" Type="http://schemas.openxmlformats.org/officeDocument/2006/relationships/hyperlink" Target="mailto:pqc-forum@nist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hyperlink" Target="http://www.nist.gov/pqcryp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10500" cy="1828800"/>
          </a:xfrm>
        </p:spPr>
        <p:txBody>
          <a:bodyPr>
            <a:normAutofit/>
          </a:bodyPr>
          <a:lstStyle/>
          <a:p>
            <a:br>
              <a:rPr lang="en-US" sz="4000" dirty="0"/>
            </a:br>
            <a:r>
              <a:rPr lang="en-US" sz="3600" dirty="0"/>
              <a:t>Update on NIST Post-Quantum Cryptography Standardization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419600"/>
            <a:ext cx="7467600" cy="1731962"/>
          </a:xfrm>
        </p:spPr>
        <p:txBody>
          <a:bodyPr>
            <a:normAutofit/>
          </a:bodyPr>
          <a:lstStyle/>
          <a:p>
            <a:r>
              <a:rPr lang="en-US" sz="2000" dirty="0"/>
              <a:t>Lily Chen</a:t>
            </a:r>
          </a:p>
          <a:p>
            <a:r>
              <a:rPr lang="en-US" sz="2000" dirty="0"/>
              <a:t>National Institute of Standards and Technology</a:t>
            </a:r>
          </a:p>
          <a:p>
            <a:r>
              <a:rPr lang="en-US" sz="2000" dirty="0"/>
              <a:t>USA</a:t>
            </a:r>
          </a:p>
        </p:txBody>
      </p:sp>
    </p:spTree>
    <p:extLst>
      <p:ext uri="{BB962C8B-B14F-4D97-AF65-F5344CB8AC3E}">
        <p14:creationId xmlns:p14="http://schemas.microsoft.com/office/powerpoint/2010/main" val="105368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736" y="1936702"/>
            <a:ext cx="4584865" cy="317318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Dec 2016 – NIST Announcement of Call for Proposals on post-quantum cryptography</a:t>
            </a:r>
          </a:p>
          <a:p>
            <a:pPr lvl="1"/>
            <a:r>
              <a:rPr lang="en-US" dirty="0"/>
              <a:t>Public key encryption</a:t>
            </a:r>
          </a:p>
          <a:p>
            <a:pPr lvl="1"/>
            <a:r>
              <a:rPr lang="en-US" dirty="0"/>
              <a:t>Key agreement</a:t>
            </a:r>
          </a:p>
          <a:p>
            <a:pPr lvl="1"/>
            <a:r>
              <a:rPr lang="en-US" dirty="0"/>
              <a:t>Digital signature</a:t>
            </a:r>
          </a:p>
          <a:p>
            <a:r>
              <a:rPr lang="en-US" dirty="0">
                <a:solidFill>
                  <a:srgbClr val="032177"/>
                </a:solidFill>
              </a:rPr>
              <a:t>Preliminary deadline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Sept. 30, 2017</a:t>
            </a:r>
          </a:p>
          <a:p>
            <a:pPr lvl="1"/>
            <a:r>
              <a:rPr lang="en-US" dirty="0"/>
              <a:t>Submissions received by this date will be reviewed for completeness, and we will notify the submitters of any deficiencies by the end of October</a:t>
            </a:r>
          </a:p>
          <a:p>
            <a:r>
              <a:rPr lang="en-US" dirty="0">
                <a:solidFill>
                  <a:srgbClr val="FF0000"/>
                </a:solidFill>
              </a:rPr>
              <a:t>Final Deadline</a:t>
            </a:r>
          </a:p>
          <a:p>
            <a:pPr lvl="1"/>
            <a:r>
              <a:rPr lang="en-US" dirty="0"/>
              <a:t>November 30, 2017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Where we are? 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486400" y="1970540"/>
            <a:ext cx="3367087" cy="4098628"/>
            <a:chOff x="5243513" y="1795985"/>
            <a:chExt cx="3367087" cy="4098628"/>
          </a:xfrm>
        </p:grpSpPr>
        <p:pic>
          <p:nvPicPr>
            <p:cNvPr id="13" name="Picture 12" descr="&lt;strong&gt;exam&lt;/strong&gt;-sweat2.g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200" y="1795985"/>
              <a:ext cx="1219200" cy="1326206"/>
            </a:xfrm>
            <a:prstGeom prst="rect">
              <a:avLst/>
            </a:prstGeom>
          </p:spPr>
        </p:pic>
        <p:pic>
          <p:nvPicPr>
            <p:cNvPr id="15" name="Picture 14" descr="&lt;strong&gt;Exam&lt;/strong&gt; Day Tips For UPSR Students ~ Parenting Time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3513" y="3292657"/>
              <a:ext cx="1614488" cy="1431743"/>
            </a:xfrm>
            <a:prstGeom prst="rect">
              <a:avLst/>
            </a:prstGeom>
          </p:spPr>
        </p:pic>
        <p:pic>
          <p:nvPicPr>
            <p:cNvPr id="17" name="Picture 16" descr="... for &lt;strong&gt;exam&lt;/strong&gt; questions have trouble with multiple-choice test question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2800" y="3406601"/>
              <a:ext cx="1447800" cy="1241599"/>
            </a:xfrm>
            <a:prstGeom prst="rect">
              <a:avLst/>
            </a:prstGeom>
          </p:spPr>
        </p:pic>
        <p:pic>
          <p:nvPicPr>
            <p:cNvPr id="19" name="Picture 18" descr="univers de ma classe: Ecriture quotidienne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4600" y="4873095"/>
              <a:ext cx="1371600" cy="1021518"/>
            </a:xfrm>
            <a:prstGeom prst="rect">
              <a:avLst/>
            </a:prstGeom>
          </p:spPr>
        </p:pic>
      </p:grpSp>
      <p:grpSp>
        <p:nvGrpSpPr>
          <p:cNvPr id="35" name="Group 34"/>
          <p:cNvGrpSpPr/>
          <p:nvPr/>
        </p:nvGrpSpPr>
        <p:grpSpPr>
          <a:xfrm>
            <a:off x="942111" y="3467212"/>
            <a:ext cx="3894113" cy="932252"/>
            <a:chOff x="1676401" y="5325078"/>
            <a:chExt cx="3894113" cy="932252"/>
          </a:xfrm>
        </p:grpSpPr>
        <p:sp>
          <p:nvSpPr>
            <p:cNvPr id="33" name="Rectangle 32"/>
            <p:cNvSpPr/>
            <p:nvPr/>
          </p:nvSpPr>
          <p:spPr>
            <a:xfrm>
              <a:off x="1676401" y="5334000"/>
              <a:ext cx="1066800" cy="92333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16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767694" y="5325078"/>
              <a:ext cx="280282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Days Left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990667" y="5015566"/>
            <a:ext cx="3869620" cy="923330"/>
            <a:chOff x="990600" y="5256288"/>
            <a:chExt cx="3869620" cy="923330"/>
          </a:xfrm>
        </p:grpSpPr>
        <p:sp>
          <p:nvSpPr>
            <p:cNvPr id="37" name="Rectangle 36"/>
            <p:cNvSpPr/>
            <p:nvPr/>
          </p:nvSpPr>
          <p:spPr>
            <a:xfrm>
              <a:off x="990600" y="5256288"/>
              <a:ext cx="1066800" cy="92333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77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057400" y="5256288"/>
              <a:ext cx="280282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Days Left</a:t>
              </a:r>
              <a:endPara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380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Overview of NIST call for proposals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981200"/>
            <a:ext cx="7375526" cy="4038600"/>
          </a:xfrm>
        </p:spPr>
        <p:txBody>
          <a:bodyPr>
            <a:normAutofit/>
          </a:bodyPr>
          <a:lstStyle/>
          <a:p>
            <a:r>
              <a:rPr lang="en-US" dirty="0"/>
              <a:t>Requirements for Submission Packages</a:t>
            </a:r>
          </a:p>
          <a:p>
            <a:pPr lvl="1"/>
            <a:r>
              <a:rPr lang="en-US" dirty="0"/>
              <a:t>Cover sheet, supporting documentation, media, IP statement</a:t>
            </a:r>
          </a:p>
          <a:p>
            <a:r>
              <a:rPr lang="en-US" dirty="0"/>
              <a:t>Minimum Acceptability Requirements</a:t>
            </a:r>
          </a:p>
          <a:p>
            <a:pPr lvl="1"/>
            <a:r>
              <a:rPr lang="en-US" dirty="0"/>
              <a:t>Scope – Public</a:t>
            </a:r>
            <a:r>
              <a:rPr lang="en-US" dirty="0">
                <a:solidFill>
                  <a:srgbClr val="00B0F0"/>
                </a:solidFill>
              </a:rPr>
              <a:t>-</a:t>
            </a:r>
            <a:r>
              <a:rPr lang="en-US" dirty="0"/>
              <a:t>key crypto algorithms for </a:t>
            </a:r>
            <a:r>
              <a:rPr lang="en-US" dirty="0">
                <a:solidFill>
                  <a:srgbClr val="FF0000"/>
                </a:solidFill>
              </a:rPr>
              <a:t>digital signature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encryption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key establishment</a:t>
            </a:r>
          </a:p>
          <a:p>
            <a:pPr lvl="1"/>
            <a:r>
              <a:rPr lang="en-US" dirty="0"/>
              <a:t>Basic requirements for each function</a:t>
            </a:r>
          </a:p>
          <a:p>
            <a:r>
              <a:rPr lang="en-US" dirty="0"/>
              <a:t>Evaluation Criteria</a:t>
            </a:r>
          </a:p>
          <a:p>
            <a:pPr lvl="1"/>
            <a:r>
              <a:rPr lang="en-US" dirty="0"/>
              <a:t>Security definitions, targeted security strength (classical and quantum), costs, etc. </a:t>
            </a:r>
          </a:p>
        </p:txBody>
      </p:sp>
    </p:spTree>
    <p:extLst>
      <p:ext uri="{BB962C8B-B14F-4D97-AF65-F5344CB8AC3E}">
        <p14:creationId xmlns:p14="http://schemas.microsoft.com/office/powerpoint/2010/main" val="395839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844" y="365760"/>
            <a:ext cx="8357755" cy="1325562"/>
          </a:xfrm>
        </p:spPr>
        <p:txBody>
          <a:bodyPr/>
          <a:lstStyle/>
          <a:p>
            <a:r>
              <a:rPr lang="en-US" dirty="0"/>
              <a:t>Post-Quantum Cryptography and NIST Standards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592378" y="3276942"/>
            <a:ext cx="21123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Hash usage/security (800-107)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57200" y="1828800"/>
            <a:ext cx="7879727" cy="4089121"/>
            <a:chOff x="457200" y="1828800"/>
            <a:chExt cx="7879727" cy="4089121"/>
          </a:xfrm>
        </p:grpSpPr>
        <p:sp>
          <p:nvSpPr>
            <p:cNvPr id="52" name="TextBox 51"/>
            <p:cNvSpPr txBox="1"/>
            <p:nvPr/>
          </p:nvSpPr>
          <p:spPr>
            <a:xfrm>
              <a:off x="3953395" y="1828800"/>
              <a:ext cx="2278066" cy="300082"/>
            </a:xfrm>
            <a:prstGeom prst="rect">
              <a:avLst/>
            </a:prstGeom>
            <a:solidFill>
              <a:srgbClr val="FFC00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>
                  <a:solidFill>
                    <a:schemeClr val="tx1"/>
                  </a:solidFill>
                </a:rPr>
                <a:t>NIST Crypto standards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85852" y="2739406"/>
              <a:ext cx="1708550" cy="36411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Public key based</a:t>
              </a: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2998327" y="2461959"/>
              <a:ext cx="42083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998326" y="2461958"/>
              <a:ext cx="0" cy="2774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endCxn id="70" idx="0"/>
            </p:cNvCxnSpPr>
            <p:nvPr/>
          </p:nvCxnSpPr>
          <p:spPr>
            <a:xfrm>
              <a:off x="5215374" y="2468618"/>
              <a:ext cx="1" cy="229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2"/>
            </p:cNvCxnSpPr>
            <p:nvPr/>
          </p:nvCxnSpPr>
          <p:spPr>
            <a:xfrm>
              <a:off x="5092428" y="2128882"/>
              <a:ext cx="0" cy="3241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2208605" y="3316276"/>
              <a:ext cx="1455431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Signature (FIPS 186)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254795" y="3808619"/>
              <a:ext cx="1455431" cy="5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Key establishment (800-56A/B/C)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2064340" y="3103516"/>
              <a:ext cx="0" cy="1637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2428810" y="4637096"/>
              <a:ext cx="1756009" cy="36411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Tools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3947521" y="2461959"/>
              <a:ext cx="0" cy="217513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55317" y="5033772"/>
              <a:ext cx="0" cy="8180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58315" y="5121920"/>
              <a:ext cx="1426504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RNG (800-90A/B/C)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758315" y="5402078"/>
              <a:ext cx="1632164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KDF (800-108, 800-135)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234541" y="2698312"/>
              <a:ext cx="1961668" cy="36411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Symmetric key based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547508" y="3241662"/>
              <a:ext cx="1437165" cy="4154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AES  (FIPS 197 ) </a:t>
              </a:r>
            </a:p>
            <a:p>
              <a:r>
                <a:rPr lang="en-US" sz="1050" dirty="0"/>
                <a:t>TDEA (800-67)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558167" y="3638656"/>
              <a:ext cx="142650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Modes  of operations (800 38A-38G)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548676" y="4220431"/>
              <a:ext cx="168278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SHA-1/2 (FIPS 180) and SHA-3 (FIPS 202)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58169" y="5080825"/>
              <a:ext cx="1426504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HMAC (FIPS 198)</a:t>
              </a:r>
            </a:p>
          </p:txBody>
        </p:sp>
        <p:cxnSp>
          <p:nvCxnSpPr>
            <p:cNvPr id="75" name="Straight Connector 74"/>
            <p:cNvCxnSpPr/>
            <p:nvPr/>
          </p:nvCxnSpPr>
          <p:spPr>
            <a:xfrm flipH="1">
              <a:off x="4390477" y="3034501"/>
              <a:ext cx="2263" cy="28768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3" idx="1"/>
              <a:endCxn id="73" idx="1"/>
            </p:cNvCxnSpPr>
            <p:nvPr/>
          </p:nvCxnSpPr>
          <p:spPr>
            <a:xfrm>
              <a:off x="4548676" y="4428180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4413077" y="5218817"/>
              <a:ext cx="165431" cy="20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4558419" y="4743449"/>
              <a:ext cx="172458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Randomized hash (800-106)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289319" y="2691653"/>
              <a:ext cx="1834658" cy="36411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Guidelines</a:t>
              </a:r>
            </a:p>
          </p:txBody>
        </p:sp>
        <p:cxnSp>
          <p:nvCxnSpPr>
            <p:cNvPr id="83" name="Straight Arrow Connector 82"/>
            <p:cNvCxnSpPr>
              <a:endCxn id="82" idx="0"/>
            </p:cNvCxnSpPr>
            <p:nvPr/>
          </p:nvCxnSpPr>
          <p:spPr>
            <a:xfrm>
              <a:off x="7206646" y="2461959"/>
              <a:ext cx="1" cy="229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6411926" y="3104527"/>
              <a:ext cx="0" cy="1765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6541987" y="3596632"/>
              <a:ext cx="1518711" cy="5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Transition  (800-131A)</a:t>
              </a: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6415425" y="3736712"/>
              <a:ext cx="126559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592390" y="4020084"/>
              <a:ext cx="1744537" cy="30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Key generation (800-133)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592391" y="4499554"/>
              <a:ext cx="1744536" cy="50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Key management (800-57)</a:t>
              </a:r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427327" y="4635929"/>
              <a:ext cx="1265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1206806" y="2309026"/>
              <a:ext cx="2920612" cy="2223541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558167" y="5502423"/>
              <a:ext cx="199531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SHA3 derived functions (parallel hashing, KMAC, etc. (800-185)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 rot="19500000">
              <a:off x="457200" y="2420179"/>
              <a:ext cx="2531184" cy="36411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50" dirty="0"/>
                <a:t>Post-Quantum Cryptography</a:t>
              </a:r>
            </a:p>
          </p:txBody>
        </p:sp>
        <p:cxnSp>
          <p:nvCxnSpPr>
            <p:cNvPr id="102" name="Straight Connector 101"/>
            <p:cNvCxnSpPr>
              <a:stCxn id="58" idx="1"/>
            </p:cNvCxnSpPr>
            <p:nvPr/>
          </p:nvCxnSpPr>
          <p:spPr>
            <a:xfrm flipH="1">
              <a:off x="2064340" y="3470323"/>
              <a:ext cx="1442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59" idx="1"/>
            </p:cNvCxnSpPr>
            <p:nvPr/>
          </p:nvCxnSpPr>
          <p:spPr>
            <a:xfrm flipH="1">
              <a:off x="2064340" y="4060695"/>
              <a:ext cx="1904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66" idx="1"/>
            </p:cNvCxnSpPr>
            <p:nvPr/>
          </p:nvCxnSpPr>
          <p:spPr>
            <a:xfrm flipH="1">
              <a:off x="2553056" y="5275967"/>
              <a:ext cx="205259" cy="26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67" idx="1"/>
            </p:cNvCxnSpPr>
            <p:nvPr/>
          </p:nvCxnSpPr>
          <p:spPr>
            <a:xfrm flipH="1">
              <a:off x="2568531" y="5556125"/>
              <a:ext cx="189784" cy="33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1" idx="1"/>
            </p:cNvCxnSpPr>
            <p:nvPr/>
          </p:nvCxnSpPr>
          <p:spPr>
            <a:xfrm flipH="1">
              <a:off x="4382638" y="3449411"/>
              <a:ext cx="164870" cy="3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72" idx="1"/>
            </p:cNvCxnSpPr>
            <p:nvPr/>
          </p:nvCxnSpPr>
          <p:spPr>
            <a:xfrm flipH="1" flipV="1">
              <a:off x="4380537" y="3845103"/>
              <a:ext cx="177630" cy="13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3" idx="1"/>
            </p:cNvCxnSpPr>
            <p:nvPr/>
          </p:nvCxnSpPr>
          <p:spPr>
            <a:xfrm flipH="1" flipV="1">
              <a:off x="4410903" y="4426911"/>
              <a:ext cx="137773" cy="1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0" idx="1"/>
            </p:cNvCxnSpPr>
            <p:nvPr/>
          </p:nvCxnSpPr>
          <p:spPr>
            <a:xfrm flipH="1">
              <a:off x="4390477" y="4870407"/>
              <a:ext cx="1679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5" idx="1"/>
            </p:cNvCxnSpPr>
            <p:nvPr/>
          </p:nvCxnSpPr>
          <p:spPr>
            <a:xfrm flipH="1">
              <a:off x="4380537" y="5710172"/>
              <a:ext cx="1776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89" idx="1"/>
              <a:endCxn id="89" idx="1"/>
            </p:cNvCxnSpPr>
            <p:nvPr/>
          </p:nvCxnSpPr>
          <p:spPr>
            <a:xfrm>
              <a:off x="6592390" y="4174131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9" idx="1"/>
            </p:cNvCxnSpPr>
            <p:nvPr/>
          </p:nvCxnSpPr>
          <p:spPr>
            <a:xfrm flipH="1">
              <a:off x="6415425" y="4174131"/>
              <a:ext cx="1769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85" idx="1"/>
            </p:cNvCxnSpPr>
            <p:nvPr/>
          </p:nvCxnSpPr>
          <p:spPr>
            <a:xfrm flipV="1">
              <a:off x="6408428" y="3403900"/>
              <a:ext cx="183950" cy="46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836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Updates in Requirements and Criteria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3962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draft Call for proposals with requirements and criteria was released for public comments in August 2016</a:t>
            </a:r>
          </a:p>
          <a:p>
            <a:r>
              <a:rPr lang="en-US" dirty="0"/>
              <a:t>Comment period closed September 16, 2016 (Right before ETSI/IQC workshop 2016)</a:t>
            </a:r>
          </a:p>
          <a:p>
            <a:r>
              <a:rPr lang="en-US" dirty="0"/>
              <a:t>Major updates in resolving comments and concerns at the final release of call for proposals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Description of quantum security strength levels</a:t>
            </a:r>
          </a:p>
          <a:p>
            <a:pPr lvl="2"/>
            <a:r>
              <a:rPr lang="en-US" dirty="0"/>
              <a:t>NIST continues to specify five security strength categories in terms of the computational resources, classical and quantum, required to break a selected parameter set for a cryptographic primitive</a:t>
            </a:r>
          </a:p>
          <a:p>
            <a:pPr lvl="2"/>
            <a:r>
              <a:rPr lang="en-US" dirty="0"/>
              <a:t>Submitters are not required to provide different parameters for all five security categories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KEM security notions for schemes using ephemeral public key</a:t>
            </a:r>
          </a:p>
          <a:p>
            <a:pPr lvl="2"/>
            <a:r>
              <a:rPr lang="en-US" dirty="0"/>
              <a:t>For encryption/key-establishment schemes with fully ephemeral keys, use IND-CPA security notion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6019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*“Summary of Draft Call for Proposals Comments and Changes” can be found at </a:t>
            </a:r>
            <a:r>
              <a:rPr lang="en-US" sz="1400" dirty="0">
                <a:hlinkClick r:id="rId2"/>
              </a:rPr>
              <a:t>http://www.nist.gov/pqcrypto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53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Since the draft call for proposals was announced, NIST team has actively interacted with potential submitters and researchers </a:t>
            </a:r>
          </a:p>
          <a:p>
            <a:r>
              <a:rPr lang="en-US" dirty="0"/>
              <a:t>The questions include</a:t>
            </a:r>
          </a:p>
          <a:p>
            <a:pPr lvl="1"/>
            <a:r>
              <a:rPr lang="en-US" dirty="0"/>
              <a:t>APIs to support different ancillary functions</a:t>
            </a:r>
          </a:p>
          <a:p>
            <a:pPr lvl="1"/>
            <a:r>
              <a:rPr lang="en-US" dirty="0"/>
              <a:t>Using third party libraries</a:t>
            </a:r>
          </a:p>
          <a:p>
            <a:pPr lvl="1"/>
            <a:r>
              <a:rPr lang="en-US" dirty="0"/>
              <a:t>Submission format</a:t>
            </a:r>
          </a:p>
          <a:p>
            <a:pPr lvl="1"/>
            <a:r>
              <a:rPr lang="en-US" dirty="0"/>
              <a:t>etc. </a:t>
            </a:r>
          </a:p>
          <a:p>
            <a:r>
              <a:rPr lang="en-US" dirty="0"/>
              <a:t>The topics discussed at </a:t>
            </a:r>
            <a:r>
              <a:rPr lang="en-US" dirty="0">
                <a:hlinkClick r:id="rId2"/>
              </a:rPr>
              <a:t>pqc-forum@nist.gov</a:t>
            </a:r>
            <a:r>
              <a:rPr lang="en-US" dirty="0"/>
              <a:t> include</a:t>
            </a:r>
          </a:p>
          <a:p>
            <a:pPr lvl="1"/>
            <a:r>
              <a:rPr lang="en-US" dirty="0"/>
              <a:t>Quantum vs. classical security strength</a:t>
            </a:r>
          </a:p>
          <a:p>
            <a:pPr lvl="1"/>
            <a:r>
              <a:rPr lang="en-US" dirty="0"/>
              <a:t>Security notions (IND-CCA2, IND-CPA, etc.)</a:t>
            </a:r>
          </a:p>
          <a:p>
            <a:pPr lvl="1"/>
            <a:r>
              <a:rPr lang="en-US" dirty="0"/>
              <a:t>Key exchange vs. key encapsulation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Answers to the common questions and summaries on the major discussion topics were added to FAQs at </a:t>
            </a:r>
            <a:r>
              <a:rPr lang="en-US" dirty="0">
                <a:hlinkClick r:id="rId3"/>
              </a:rPr>
              <a:t>www.nist.gov/pqcrypto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382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and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Post-Quantum Cryptography standardization is going to be much more complicated, compared with AES and SHA3 competitions</a:t>
            </a:r>
          </a:p>
          <a:p>
            <a:r>
              <a:rPr lang="en-US" dirty="0"/>
              <a:t>Some PQC schemes require different subroutines from existing public key cryptography schemes and need to handle new issues, e.g. </a:t>
            </a:r>
          </a:p>
          <a:p>
            <a:pPr lvl="1"/>
            <a:r>
              <a:rPr lang="en-US" dirty="0"/>
              <a:t>more efficient pseudorandom number generators</a:t>
            </a:r>
          </a:p>
          <a:p>
            <a:pPr lvl="1"/>
            <a:r>
              <a:rPr lang="en-US" dirty="0"/>
              <a:t>decryption failure, and</a:t>
            </a:r>
          </a:p>
          <a:p>
            <a:pPr lvl="1"/>
            <a:r>
              <a:rPr lang="en-US" dirty="0"/>
              <a:t>signature compression, etc.</a:t>
            </a:r>
          </a:p>
          <a:p>
            <a:r>
              <a:rPr lang="en-US" dirty="0"/>
              <a:t>The potential submitters have expressed great concerns on performance, which has triggered many questions on using libraries and different programming languages</a:t>
            </a:r>
          </a:p>
          <a:p>
            <a:r>
              <a:rPr lang="en-US" dirty="0"/>
              <a:t>PQC standardization is a new direction for NIST team and also for the community </a:t>
            </a:r>
          </a:p>
          <a:p>
            <a:r>
              <a:rPr lang="en-US" dirty="0"/>
              <a:t>NIST team will continue to work with the community, including submitters, researchers, and practitioners, to learn from handling new issues as they appear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0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 next?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566557"/>
            <a:ext cx="7886700" cy="29864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NIST will post “complete and proper” submissions for security and performance analysis, that is,</a:t>
            </a:r>
          </a:p>
          <a:p>
            <a:pPr lvl="1"/>
            <a:r>
              <a:rPr lang="en-US" dirty="0"/>
              <a:t>The submitted candidates are publicly available for scrutinizing and evaluating</a:t>
            </a:r>
          </a:p>
          <a:p>
            <a:r>
              <a:rPr lang="en-US" dirty="0"/>
              <a:t>The First NIST PQC Standardization Conference (co-located with </a:t>
            </a:r>
            <a:r>
              <a:rPr lang="en-US" dirty="0" err="1"/>
              <a:t>PQCrypto</a:t>
            </a:r>
            <a:r>
              <a:rPr lang="en-US" dirty="0"/>
              <a:t>, April 2018)</a:t>
            </a:r>
          </a:p>
          <a:p>
            <a:pPr lvl="1"/>
            <a:r>
              <a:rPr lang="en-US" dirty="0"/>
              <a:t>For submitters to present the algorithms and design rationale</a:t>
            </a:r>
          </a:p>
          <a:p>
            <a:pPr lvl="1"/>
            <a:r>
              <a:rPr lang="en-US" dirty="0"/>
              <a:t>For researchers and practitioners to ask questions on the submitted algorithms</a:t>
            </a:r>
          </a:p>
          <a:p>
            <a:r>
              <a:rPr lang="en-US" dirty="0"/>
              <a:t>Evaluation and analysis continue after The First NIST PQC Standardization Conference (~16 months)</a:t>
            </a:r>
          </a:p>
          <a:p>
            <a:r>
              <a:rPr lang="en-US" dirty="0"/>
              <a:t>The Second NIST PQC Standardization Conference is planning to be held in the second half of 2019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33845" y="5965954"/>
            <a:ext cx="8357755" cy="1783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1018441" y="5320436"/>
            <a:ext cx="1295400" cy="1151117"/>
            <a:chOff x="1018441" y="5320436"/>
            <a:chExt cx="1295400" cy="1151117"/>
          </a:xfrm>
        </p:grpSpPr>
        <p:sp>
          <p:nvSpPr>
            <p:cNvPr id="6" name="Star: 5 Points 5"/>
            <p:cNvSpPr/>
            <p:nvPr/>
          </p:nvSpPr>
          <p:spPr>
            <a:xfrm>
              <a:off x="1091045" y="5965954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47501" y="6194554"/>
              <a:ext cx="1034144" cy="276999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Nov. 30, 2017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9620000">
              <a:off x="1018441" y="5320436"/>
              <a:ext cx="1295400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/>
                <a:t>Submission due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221873" y="5279344"/>
            <a:ext cx="1446298" cy="1376875"/>
            <a:chOff x="2221873" y="5279344"/>
            <a:chExt cx="1446298" cy="1376875"/>
          </a:xfrm>
        </p:grpSpPr>
        <p:sp>
          <p:nvSpPr>
            <p:cNvPr id="12" name="Star: 5 Points 11"/>
            <p:cNvSpPr/>
            <p:nvPr/>
          </p:nvSpPr>
          <p:spPr>
            <a:xfrm>
              <a:off x="2306649" y="5965954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06649" y="6194554"/>
              <a:ext cx="1177454" cy="46166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/>
                <a:t>Sometime after the deadline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19620000">
              <a:off x="2221873" y="5279344"/>
              <a:ext cx="1446298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Publish submissions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55043" y="5320436"/>
            <a:ext cx="1295400" cy="1151117"/>
            <a:chOff x="3455043" y="5320436"/>
            <a:chExt cx="1295400" cy="1151117"/>
          </a:xfrm>
        </p:grpSpPr>
        <p:sp>
          <p:nvSpPr>
            <p:cNvPr id="16" name="Star: 5 Points 15"/>
            <p:cNvSpPr/>
            <p:nvPr/>
          </p:nvSpPr>
          <p:spPr>
            <a:xfrm>
              <a:off x="3527647" y="5965954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27647" y="6194554"/>
              <a:ext cx="990600" cy="276999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/>
                <a:t>April, 2018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 rot="19620000">
              <a:off x="3455043" y="5320436"/>
              <a:ext cx="1295400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/>
                <a:t>1</a:t>
              </a:r>
              <a:r>
                <a:rPr lang="en-US" sz="1200" baseline="30000"/>
                <a:t>st</a:t>
              </a:r>
              <a:r>
                <a:rPr lang="en-US" sz="1200"/>
                <a:t> conference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081776" y="6267621"/>
            <a:ext cx="990600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/>
              <a:t>Aug.(?) 2019</a:t>
            </a:r>
          </a:p>
        </p:txBody>
      </p:sp>
      <p:sp>
        <p:nvSpPr>
          <p:cNvPr id="23" name="TextBox 22"/>
          <p:cNvSpPr txBox="1"/>
          <p:nvPr/>
        </p:nvSpPr>
        <p:spPr>
          <a:xfrm rot="19620000">
            <a:off x="6400769" y="5268734"/>
            <a:ext cx="129540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/>
              <a:t>2</a:t>
            </a:r>
            <a:r>
              <a:rPr lang="en-US" sz="1200" baseline="30000"/>
              <a:t>nd</a:t>
            </a:r>
            <a:r>
              <a:rPr lang="en-US" sz="1200"/>
              <a:t> Conference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733803" y="5743310"/>
            <a:ext cx="2934852" cy="512926"/>
            <a:chOff x="3733803" y="5743310"/>
            <a:chExt cx="2934852" cy="512926"/>
          </a:xfrm>
        </p:grpSpPr>
        <p:sp>
          <p:nvSpPr>
            <p:cNvPr id="21" name="Star: 5 Points 20"/>
            <p:cNvSpPr/>
            <p:nvPr/>
          </p:nvSpPr>
          <p:spPr>
            <a:xfrm>
              <a:off x="6516255" y="6103836"/>
              <a:ext cx="152400" cy="15240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Brace 23"/>
            <p:cNvSpPr/>
            <p:nvPr/>
          </p:nvSpPr>
          <p:spPr>
            <a:xfrm rot="16200000">
              <a:off x="4955981" y="4521132"/>
              <a:ext cx="375044" cy="2819400"/>
            </a:xfrm>
            <a:prstGeom prst="rightBrace">
              <a:avLst>
                <a:gd name="adj1" fmla="val 0"/>
                <a:gd name="adj2" fmla="val 50011"/>
              </a:avLst>
            </a:prstGeom>
            <a:ln w="127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 rot="19620000">
            <a:off x="4922917" y="4976629"/>
            <a:ext cx="12954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Analysis and evaluation</a:t>
            </a:r>
          </a:p>
        </p:txBody>
      </p:sp>
      <p:sp>
        <p:nvSpPr>
          <p:cNvPr id="26" name="TextBox 25"/>
          <p:cNvSpPr txBox="1"/>
          <p:nvPr/>
        </p:nvSpPr>
        <p:spPr>
          <a:xfrm rot="19620000">
            <a:off x="6848317" y="5540673"/>
            <a:ext cx="129540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mr-IN" sz="1200"/>
              <a:t>………</a:t>
            </a:r>
            <a:endParaRPr lang="en-US" sz="1200"/>
          </a:p>
        </p:txBody>
      </p:sp>
      <p:sp>
        <p:nvSpPr>
          <p:cNvPr id="27" name="TextBox 26"/>
          <p:cNvSpPr txBox="1"/>
          <p:nvPr/>
        </p:nvSpPr>
        <p:spPr>
          <a:xfrm rot="19620000">
            <a:off x="7212247" y="5703709"/>
            <a:ext cx="129540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mr-IN" sz="1200"/>
              <a:t>………</a:t>
            </a:r>
            <a:endParaRPr lang="en-US" sz="1200"/>
          </a:p>
        </p:txBody>
      </p:sp>
      <p:sp>
        <p:nvSpPr>
          <p:cNvPr id="28" name="TextBox 27"/>
          <p:cNvSpPr txBox="1"/>
          <p:nvPr/>
        </p:nvSpPr>
        <p:spPr>
          <a:xfrm rot="19620000">
            <a:off x="7570880" y="5864135"/>
            <a:ext cx="129540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mr-IN" sz="1200"/>
              <a:t>………</a:t>
            </a:r>
            <a:endParaRPr lang="en-US" sz="1200"/>
          </a:p>
        </p:txBody>
      </p:sp>
      <p:sp>
        <p:nvSpPr>
          <p:cNvPr id="29" name="TextBox 28"/>
          <p:cNvSpPr txBox="1"/>
          <p:nvPr/>
        </p:nvSpPr>
        <p:spPr>
          <a:xfrm rot="19620000">
            <a:off x="7866530" y="6073727"/>
            <a:ext cx="1295400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mr-IN" sz="1200"/>
              <a:t>………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5037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828801"/>
            <a:ext cx="4319155" cy="4351337"/>
          </a:xfrm>
        </p:spPr>
        <p:txBody>
          <a:bodyPr/>
          <a:lstStyle/>
          <a:p>
            <a:r>
              <a:rPr lang="en-US" dirty="0"/>
              <a:t>We learnt a lot through questions and discussions when the potential submitters prepare submissions</a:t>
            </a:r>
          </a:p>
          <a:p>
            <a:r>
              <a:rPr lang="en-US" dirty="0"/>
              <a:t>We are prepared to handle new issues in the procedure</a:t>
            </a:r>
          </a:p>
          <a:p>
            <a:r>
              <a:rPr lang="en-US" dirty="0"/>
              <a:t>Please follow the discussions at </a:t>
            </a:r>
            <a:r>
              <a:rPr lang="en-US" dirty="0">
                <a:hlinkClick r:id="rId2"/>
              </a:rPr>
              <a:t>pqc-forum@nist.gov</a:t>
            </a:r>
            <a:endParaRPr lang="en-US" dirty="0"/>
          </a:p>
          <a:p>
            <a:r>
              <a:rPr lang="en-US" dirty="0"/>
              <a:t>Questions to NIST team should be sent to </a:t>
            </a:r>
            <a:r>
              <a:rPr lang="en-US" dirty="0">
                <a:hlinkClick r:id="rId3"/>
              </a:rPr>
              <a:t>pqc-comments@nist.gov</a:t>
            </a:r>
            <a:r>
              <a:rPr lang="en-US" dirty="0"/>
              <a:t> </a:t>
            </a:r>
          </a:p>
          <a:p>
            <a:r>
              <a:rPr lang="en-US"/>
              <a:t>See future </a:t>
            </a:r>
            <a:r>
              <a:rPr lang="en-US" dirty="0"/>
              <a:t>updates at </a:t>
            </a:r>
            <a:r>
              <a:rPr lang="en-US" dirty="0">
                <a:hlinkClick r:id="rId4"/>
              </a:rPr>
              <a:t>www.nist.gov/pqcrypto</a:t>
            </a:r>
            <a:r>
              <a:rPr lang="en-US" dirty="0"/>
              <a:t> </a:t>
            </a:r>
          </a:p>
        </p:txBody>
      </p:sp>
      <p:pic>
        <p:nvPicPr>
          <p:cNvPr id="4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33600"/>
            <a:ext cx="354210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Red &lt;strong&gt;Flag&lt;/strong&gt; by ky1en1te - Simple red triangular &lt;strong&gt;flag&lt;/strong&gt;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352800"/>
            <a:ext cx="609600" cy="745912"/>
          </a:xfrm>
          <a:prstGeom prst="rect">
            <a:avLst/>
          </a:prstGeom>
        </p:spPr>
      </p:pic>
      <p:pic>
        <p:nvPicPr>
          <p:cNvPr id="8" name="Picture 7" descr="File:Red &lt;strong&gt;flag&lt;/strong&gt; icon.png - Wikipe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2530686"/>
            <a:ext cx="457201" cy="45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9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41323</TotalTime>
  <Words>815</Words>
  <Application>Microsoft Office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2_HDOfficeLightV0</vt:lpstr>
      <vt:lpstr>Theme1</vt:lpstr>
      <vt:lpstr>Custom Design</vt:lpstr>
      <vt:lpstr> Update on NIST Post-Quantum Cryptography Standardization  </vt:lpstr>
      <vt:lpstr> </vt:lpstr>
      <vt:lpstr>Overview of NIST call for proposals </vt:lpstr>
      <vt:lpstr>Post-Quantum Cryptography and NIST Standards</vt:lpstr>
      <vt:lpstr>Major Updates in Requirements and Criteria </vt:lpstr>
      <vt:lpstr>Discussions and Questions</vt:lpstr>
      <vt:lpstr>Observations and Strategies</vt:lpstr>
      <vt:lpstr>What to expect next? </vt:lpstr>
      <vt:lpstr>Summary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Post Quantum Cryptography Standardization</dc:title>
  <dc:creator>Chen, Lily</dc:creator>
  <cp:lastModifiedBy>Gonzales, Matthew J. (Fed)</cp:lastModifiedBy>
  <cp:revision>419</cp:revision>
  <cp:lastPrinted>2016-04-27T13:44:19Z</cp:lastPrinted>
  <dcterms:created xsi:type="dcterms:W3CDTF">2015-11-16T14:26:06Z</dcterms:created>
  <dcterms:modified xsi:type="dcterms:W3CDTF">2024-06-18T15:58:36Z</dcterms:modified>
</cp:coreProperties>
</file>