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16" r:id="rId2"/>
    <p:sldMasterId id="2147483960" r:id="rId3"/>
  </p:sldMasterIdLst>
  <p:notesMasterIdLst>
    <p:notesMasterId r:id="rId13"/>
  </p:notesMasterIdLst>
  <p:handoutMasterIdLst>
    <p:handoutMasterId r:id="rId14"/>
  </p:handoutMasterIdLst>
  <p:sldIdLst>
    <p:sldId id="678" r:id="rId4"/>
    <p:sldId id="740" r:id="rId5"/>
    <p:sldId id="741" r:id="rId6"/>
    <p:sldId id="755" r:id="rId7"/>
    <p:sldId id="760" r:id="rId8"/>
    <p:sldId id="761" r:id="rId9"/>
    <p:sldId id="762" r:id="rId10"/>
    <p:sldId id="763" r:id="rId11"/>
    <p:sldId id="759" r:id="rId12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5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CCFFFF"/>
    <a:srgbClr val="7030A0"/>
    <a:srgbClr val="0080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5842" autoAdjust="0"/>
  </p:normalViewPr>
  <p:slideViewPr>
    <p:cSldViewPr>
      <p:cViewPr varScale="1">
        <p:scale>
          <a:sx n="55" d="100"/>
          <a:sy n="55" d="100"/>
        </p:scale>
        <p:origin x="758" y="3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52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8/22/2023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8/22/2023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scope of NIST PQC </a:t>
            </a:r>
          </a:p>
          <a:p>
            <a:endParaRPr lang="en-US" dirty="0"/>
          </a:p>
          <a:p>
            <a:r>
              <a:rPr lang="en-US" dirty="0"/>
              <a:t>1. Public key encryption / Key encapsulation mechanism (KEM) – To establish symmetric keys</a:t>
            </a:r>
          </a:p>
          <a:p>
            <a:r>
              <a:rPr lang="en-US" dirty="0"/>
              <a:t>2. Digital signatures.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774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NIST milestones in developing PQC standards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260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117309" y="1600200"/>
            <a:ext cx="9852634" cy="32766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799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2399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en-US" dirty="0"/>
              <a:t>Presentation Title</a:t>
            </a:r>
          </a:p>
          <a:p>
            <a:pPr lvl="1"/>
            <a:r>
              <a:rPr lang="en-US" dirty="0"/>
              <a:t>Title slide additional text</a:t>
            </a:r>
          </a:p>
        </p:txBody>
      </p:sp>
    </p:spTree>
    <p:extLst>
      <p:ext uri="{BB962C8B-B14F-4D97-AF65-F5344CB8AC3E}">
        <p14:creationId xmlns:p14="http://schemas.microsoft.com/office/powerpoint/2010/main" val="299745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69BC01-D25A-EE99-D24C-F629D5D78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BFC-FDE2-DF4D-9526-80DB1ABDF1A4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C14A74-8B16-DB04-DE66-13E54857C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0A2E90-2A0D-1349-FA1D-0CC4DAD82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1932-2BCE-4843-AE45-F13798B56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15176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180CC-2A58-D594-DC8A-81B1A88D6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5E547-9A76-A861-E3E1-BCE4DDE81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E24218-E795-738B-6C7C-8544849BA4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EB05B0-EDC8-28DC-CAD2-7C3DACA92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BFC-FDE2-DF4D-9526-80DB1ABDF1A4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8E562-A596-0C96-1730-C3C5B5B4A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AC10AA-E592-5DC0-0982-29E55E622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1932-2BCE-4843-AE45-F13798B56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5204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6F170-E3D5-C90D-A63A-C227BAE5D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C930DA-41CB-6A6E-58B9-7005D2B3DA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4453E7-F577-8501-6C02-8F392422FB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BE0026-19F6-9879-8F05-EAD59510B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BFC-FDE2-DF4D-9526-80DB1ABDF1A4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DD6488-D92F-F98C-118E-24EB4C77E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E8EA5-D7C3-6B46-3377-3E6705B4E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1932-2BCE-4843-AE45-F13798B56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9904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3B9E1-151D-A6A5-E3B6-CEA40EB2B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241178-AB74-3740-B362-F03DE4814A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769DB-9145-EDD1-0082-172CE1394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BFC-FDE2-DF4D-9526-80DB1ABDF1A4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B9A66-5DC6-8ADE-49C3-4EFD76AF0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AB2FF0-3165-6E2B-839A-1D50EC36E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1932-2BCE-4843-AE45-F13798B56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3723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6CDC45-224A-3B31-6A3E-9AC40EB3AD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B1B164-DE33-9BA7-BA1C-31C97E1F97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2C499-8DAB-AAA9-8877-2817AFE62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BFC-FDE2-DF4D-9526-80DB1ABDF1A4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8D582-D83F-EA8E-632E-61C37EB5D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FE4F6-FB61-AD63-44F1-24F8E0D63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1932-2BCE-4843-AE45-F13798B56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833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4530"/>
            <a:ext cx="9141619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841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600202"/>
            <a:ext cx="10969943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62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AC460-BA9A-364A-D359-8D15B2247F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7A5C4D-3F6C-AB25-7E66-229784C953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A412D-1EE8-8B70-A100-3313E09CA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2CCC9-A0DA-B60D-FBE8-4E9B8CCAC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7FC58-78F2-B3C7-B32A-03D7C993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094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124FB-9AD6-5C1D-D781-15358E02F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9C910-1138-D3D9-25F3-F72A260E7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D312D-DF41-D7F3-1A5C-5999915B1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2D18A-8281-E9C1-4BE1-7C9CAE326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72595-5204-5919-2BC8-A195CADAB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03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0251A-5A5F-2E51-99A5-BCB713189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2784CA-8A3F-391B-7634-B15480431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4323F-275D-982A-F32D-CE26BC694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BFC-FDE2-DF4D-9526-80DB1ABDF1A4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3B1A55-A985-C985-7BF9-2E499E0ED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9DAD7-E484-3CDE-0F11-5F7107DB5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1932-2BCE-4843-AE45-F13798B56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965100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64BA0-2CA7-9853-B697-2D86E7101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1D4DA-8F6D-DA88-1ACC-9061148DDD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125074-5AFC-1E72-3F72-4331E96A7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9319D9-A26D-CA40-2BEE-79BF643AB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BFC-FDE2-DF4D-9526-80DB1ABDF1A4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81F9D-06A3-5B36-2EB5-64BB27892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897C76-ECA0-9515-A316-D81C48DD2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1932-2BCE-4843-AE45-F13798B56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39756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8F9B6-A78D-C33E-3BF7-2406A7441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BCDB4B-FC02-B876-6DC1-2BDCD0D8D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E1382-1459-94AF-218E-74586B76F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A0ADCF-4C18-B88E-39EE-82B20AC44F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C91218-42CB-6280-B265-C7D960878D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0B40D4-FADB-587B-E9B4-5EB5908F7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BFC-FDE2-DF4D-9526-80DB1ABDF1A4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94E765-2B8D-D1BD-3562-513FA365E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C86869-FD74-A5CF-1BBF-0EA91C54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1932-2BCE-4843-AE45-F13798B56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1941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4894A-183C-CD80-4B50-C9EC48932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CB464C-E089-A30A-F403-8993DE837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BFC-FDE2-DF4D-9526-80DB1ABDF1A4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F608CF-EED4-B9F5-699B-64A7C6576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D7CB0C-BDF3-C584-2C54-AF27609F0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1932-2BCE-4843-AE45-F13798B56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46385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92D050"/>
            </a:gs>
            <a:gs pos="46000">
              <a:schemeClr val="accent1">
                <a:lumMod val="45000"/>
                <a:lumOff val="55000"/>
              </a:schemeClr>
            </a:gs>
            <a:gs pos="71000">
              <a:srgbClr val="CCFFFF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506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58" r:id="rId2"/>
    <p:sldLayoutId id="2147483959" r:id="rId3"/>
  </p:sldLayoutIdLst>
  <p:hf hdr="0" ftr="0" dt="0"/>
  <p:txStyles>
    <p:titleStyle>
      <a:lvl1pPr algn="ctr" defTabSz="914126" rtl="0" eaLnBrk="1" latinLnBrk="0" hangingPunct="1"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B2FE9A-4F57-E82C-C84C-824819448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B7D5BB-6117-C8D9-7986-32EB847C2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D2DF3-1038-B028-A3B8-0C423EFD6F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FBBFC-FDE2-DF4D-9526-80DB1ABDF1A4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B2F30-DED7-BF39-4037-61A014743F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6C0E5-C491-C171-5E1B-D758583A38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F1932-2BCE-4843-AE45-F13798B56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3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lobalriskinstitute.org/publications/quantum-threat-timeline-report-2020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B56D0-BB36-43B0-8525-66A2E308A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5922" y="1184031"/>
            <a:ext cx="10516979" cy="2209800"/>
          </a:xfrm>
        </p:spPr>
        <p:txBody>
          <a:bodyPr>
            <a:normAutofit/>
          </a:bodyPr>
          <a:lstStyle/>
          <a:p>
            <a:r>
              <a:rPr lang="en-US" sz="4399" dirty="0">
                <a:latin typeface="Arial" panose="020B0604020202020204" pitchFamily="34" charset="0"/>
                <a:cs typeface="Arial" panose="020B0604020202020204" pitchFamily="34" charset="0"/>
              </a:rPr>
              <a:t>NIST Post-Quantum Cryptography Standardization</a:t>
            </a:r>
            <a:r>
              <a:rPr lang="en-US" sz="4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399" dirty="0">
                <a:latin typeface="Arial" panose="020B0604020202020204" pitchFamily="34" charset="0"/>
                <a:cs typeface="Arial" panose="020B0604020202020204" pitchFamily="34" charset="0"/>
              </a:rPr>
              <a:t>and NSM 10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06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A4B7B-0394-4019-BA25-E76950520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674" y="365760"/>
            <a:ext cx="10433094" cy="1325562"/>
          </a:xfrm>
        </p:spPr>
        <p:txBody>
          <a:bodyPr>
            <a:normAutofit/>
          </a:bodyPr>
          <a:lstStyle/>
          <a:p>
            <a:r>
              <a:rPr lang="en-US" sz="4400" b="1" dirty="0"/>
              <a:t>NIST Crypto Standards – PQC Scope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56CB3EA-55A9-4DB9-9772-61B918F92503}"/>
              </a:ext>
            </a:extLst>
          </p:cNvPr>
          <p:cNvGrpSpPr/>
          <p:nvPr/>
        </p:nvGrpSpPr>
        <p:grpSpPr>
          <a:xfrm>
            <a:off x="92517" y="1924444"/>
            <a:ext cx="10589164" cy="4419600"/>
            <a:chOff x="92517" y="1924444"/>
            <a:chExt cx="10589164" cy="441960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C6594FAA-6952-4F76-A9DF-3B4F77B86EF0}"/>
                </a:ext>
              </a:extLst>
            </p:cNvPr>
            <p:cNvGrpSpPr/>
            <p:nvPr/>
          </p:nvGrpSpPr>
          <p:grpSpPr>
            <a:xfrm>
              <a:off x="1694444" y="1924444"/>
              <a:ext cx="8987237" cy="4419600"/>
              <a:chOff x="2578533" y="1950412"/>
              <a:chExt cx="8987237" cy="4419600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788C22E-B086-4AC9-BE7D-EB8F4158A2D3}"/>
                  </a:ext>
                </a:extLst>
              </p:cNvPr>
              <p:cNvSpPr txBox="1"/>
              <p:nvPr/>
            </p:nvSpPr>
            <p:spPr>
              <a:xfrm>
                <a:off x="5250830" y="1950412"/>
                <a:ext cx="3094046" cy="369108"/>
              </a:xfrm>
              <a:prstGeom prst="rect">
                <a:avLst/>
              </a:prstGeom>
              <a:solidFill>
                <a:srgbClr val="FFC00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799">
                    <a:solidFill>
                      <a:schemeClr val="tx1"/>
                    </a:solidFill>
                  </a:rPr>
                  <a:t>Cryptography standards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4329373-4FE6-45CE-B29A-2D030C6E6F9C}"/>
                  </a:ext>
                </a:extLst>
              </p:cNvPr>
              <p:cNvSpPr txBox="1"/>
              <p:nvPr/>
            </p:nvSpPr>
            <p:spPr>
              <a:xfrm>
                <a:off x="2578533" y="2807204"/>
                <a:ext cx="2320535" cy="36910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799"/>
                  <a:t>Public key based</a:t>
                </a:r>
              </a:p>
            </p:txBody>
          </p: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A0ED7D75-95FE-4B50-BC08-EF4DE4DD9ABB}"/>
                  </a:ext>
                </a:extLst>
              </p:cNvPr>
              <p:cNvCxnSpPr/>
              <p:nvPr/>
            </p:nvCxnSpPr>
            <p:spPr>
              <a:xfrm>
                <a:off x="3953666" y="2546152"/>
                <a:ext cx="571569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B319065D-437F-4322-AFCE-9C754AB8D0A1}"/>
                  </a:ext>
                </a:extLst>
              </p:cNvPr>
              <p:cNvCxnSpPr/>
              <p:nvPr/>
            </p:nvCxnSpPr>
            <p:spPr>
              <a:xfrm>
                <a:off x="3953665" y="2546152"/>
                <a:ext cx="0" cy="26105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C79A5A4D-B882-478A-910B-51A63FAA750D}"/>
                  </a:ext>
                </a:extLst>
              </p:cNvPr>
              <p:cNvCxnSpPr>
                <a:endCxn id="26" idx="0"/>
              </p:cNvCxnSpPr>
              <p:nvPr/>
            </p:nvCxnSpPr>
            <p:spPr>
              <a:xfrm>
                <a:off x="6964836" y="2552418"/>
                <a:ext cx="1" cy="21612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87124679-8BF3-41D3-86DB-6687E252F002}"/>
                  </a:ext>
                </a:extLst>
              </p:cNvPr>
              <p:cNvCxnSpPr>
                <a:stCxn id="8" idx="2"/>
              </p:cNvCxnSpPr>
              <p:nvPr/>
            </p:nvCxnSpPr>
            <p:spPr>
              <a:xfrm>
                <a:off x="6797853" y="2319520"/>
                <a:ext cx="0" cy="21825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A071874-427A-4B02-9930-6A6349678383}"/>
                  </a:ext>
                </a:extLst>
              </p:cNvPr>
              <p:cNvSpPr txBox="1"/>
              <p:nvPr/>
            </p:nvSpPr>
            <p:spPr>
              <a:xfrm>
                <a:off x="2843984" y="3352903"/>
                <a:ext cx="1976752" cy="307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/>
                  <a:t>Signature (FIPS 186)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187A985-0074-4599-B5E9-4577913B63C1}"/>
                  </a:ext>
                </a:extLst>
              </p:cNvPr>
              <p:cNvSpPr txBox="1"/>
              <p:nvPr/>
            </p:nvSpPr>
            <p:spPr>
              <a:xfrm>
                <a:off x="2873438" y="3846824"/>
                <a:ext cx="2223919" cy="5230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/>
                  <a:t>Key establishment (800-56A/B/C)</a:t>
                </a:r>
              </a:p>
            </p:txBody>
          </p: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DD6D7805-880F-4620-8784-1602942824D5}"/>
                  </a:ext>
                </a:extLst>
              </p:cNvPr>
              <p:cNvCxnSpPr/>
              <p:nvPr/>
            </p:nvCxnSpPr>
            <p:spPr>
              <a:xfrm>
                <a:off x="2664479" y="3204868"/>
                <a:ext cx="0" cy="154049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EB29EBA0-7656-409C-B0CD-F771CF50D4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4479" y="3526372"/>
                <a:ext cx="1922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D961AAC6-8809-44E7-9117-C7CDE41FEF14}"/>
                  </a:ext>
                </a:extLst>
              </p:cNvPr>
              <p:cNvCxnSpPr>
                <a:cxnSpLocks/>
                <a:endCxn id="15" idx="1"/>
              </p:cNvCxnSpPr>
              <p:nvPr/>
            </p:nvCxnSpPr>
            <p:spPr>
              <a:xfrm>
                <a:off x="2681162" y="4108366"/>
                <a:ext cx="1922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E3135D2-D24F-44DA-8C5F-A4E66C702FAA}"/>
                  </a:ext>
                </a:extLst>
              </p:cNvPr>
              <p:cNvSpPr txBox="1"/>
              <p:nvPr/>
            </p:nvSpPr>
            <p:spPr>
              <a:xfrm>
                <a:off x="2763539" y="4567883"/>
                <a:ext cx="2384993" cy="369108"/>
              </a:xfrm>
              <a:prstGeom prst="rect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799"/>
                  <a:t>Tools</a:t>
                </a:r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466BD373-481C-4BFF-BA46-43DE12EF4453}"/>
                  </a:ext>
                </a:extLst>
              </p:cNvPr>
              <p:cNvCxnSpPr/>
              <p:nvPr/>
            </p:nvCxnSpPr>
            <p:spPr>
              <a:xfrm>
                <a:off x="5242851" y="2546152"/>
                <a:ext cx="0" cy="2046592"/>
              </a:xfrm>
              <a:prstGeom prst="line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6A491321-91FD-4840-BE8F-A7E38ABB31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62482" y="4961853"/>
                <a:ext cx="0" cy="104426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5FEE2B6-190C-4800-99DD-078C74330D43}"/>
                  </a:ext>
                </a:extLst>
              </p:cNvPr>
              <p:cNvSpPr txBox="1"/>
              <p:nvPr/>
            </p:nvSpPr>
            <p:spPr>
              <a:xfrm>
                <a:off x="3637423" y="5090540"/>
                <a:ext cx="1937462" cy="307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/>
                  <a:t>RNG (800-90A/B/C)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B0124EC-B862-4997-AAAC-D347E7091DED}"/>
                  </a:ext>
                </a:extLst>
              </p:cNvPr>
              <p:cNvSpPr txBox="1"/>
              <p:nvPr/>
            </p:nvSpPr>
            <p:spPr>
              <a:xfrm>
                <a:off x="3617249" y="5505214"/>
                <a:ext cx="2216788" cy="307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/>
                  <a:t>KDF (800-108, 800-135)</a:t>
                </a:r>
              </a:p>
            </p:txBody>
          </p: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C00C131D-CE56-4C1D-81F0-B11B68C54A5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362482" y="5220258"/>
                <a:ext cx="257150" cy="751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7CC09372-6C34-44D7-80FA-CAE5EDFCFF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78403" y="5668495"/>
                <a:ext cx="249281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B8F6614-60DD-4BD0-90A5-C9A9ADBDFF8D}"/>
                  </a:ext>
                </a:extLst>
              </p:cNvPr>
              <p:cNvSpPr txBox="1"/>
              <p:nvPr/>
            </p:nvSpPr>
            <p:spPr>
              <a:xfrm>
                <a:off x="5632678" y="2768538"/>
                <a:ext cx="2664316" cy="369108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799"/>
                  <a:t>Symmetric key based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97C2B96-B654-44A7-B66D-912427AAE001}"/>
                  </a:ext>
                </a:extLst>
              </p:cNvPr>
              <p:cNvSpPr txBox="1"/>
              <p:nvPr/>
            </p:nvSpPr>
            <p:spPr>
              <a:xfrm>
                <a:off x="6072228" y="3210050"/>
                <a:ext cx="1937461" cy="5230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/>
                  <a:t>AES  (FIPS 197 ) TDEA (800-67)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CED41C5-F9D0-43B2-BB94-FE3F40D27AE5}"/>
                  </a:ext>
                </a:extLst>
              </p:cNvPr>
              <p:cNvSpPr txBox="1"/>
              <p:nvPr/>
            </p:nvSpPr>
            <p:spPr>
              <a:xfrm>
                <a:off x="6097946" y="3643072"/>
                <a:ext cx="2255083" cy="5230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/>
                  <a:t>Modes  of operations (800 38A-38G)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9C1C65D-BB78-4BCE-B611-EE5FD7CC37B0}"/>
                  </a:ext>
                </a:extLst>
              </p:cNvPr>
              <p:cNvSpPr txBox="1"/>
              <p:nvPr/>
            </p:nvSpPr>
            <p:spPr>
              <a:xfrm>
                <a:off x="6047125" y="4182544"/>
                <a:ext cx="2311939" cy="5230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/>
                  <a:t>SHA-1/2 (FIPS 180) and SHA-3 (FIPS 202)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44D8228-C26D-49F8-A93F-DCE82EDD9FA5}"/>
                  </a:ext>
                </a:extLst>
              </p:cNvPr>
              <p:cNvSpPr txBox="1"/>
              <p:nvPr/>
            </p:nvSpPr>
            <p:spPr>
              <a:xfrm>
                <a:off x="6072227" y="5050999"/>
                <a:ext cx="1937462" cy="307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/>
                  <a:t>HMAC (FIPS 198)</a:t>
                </a:r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F52C80B8-692E-423F-B937-BA94ABC5E0C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36354" y="3204868"/>
                <a:ext cx="8116" cy="316514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BB69C318-0AE7-44B8-BCDB-6D9D2A0D0E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23155" y="3471592"/>
                <a:ext cx="27125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C9C9C3C4-EB9F-45A9-8586-F4E23B0C9126}"/>
                  </a:ext>
                </a:extLst>
              </p:cNvPr>
              <p:cNvCxnSpPr>
                <a:cxnSpLocks/>
                <a:endCxn id="28" idx="1"/>
              </p:cNvCxnSpPr>
              <p:nvPr/>
            </p:nvCxnSpPr>
            <p:spPr>
              <a:xfrm>
                <a:off x="5875166" y="3904614"/>
                <a:ext cx="22278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F2F33BE2-A243-4EEE-A230-4D333B4E0208}"/>
                  </a:ext>
                </a:extLst>
              </p:cNvPr>
              <p:cNvCxnSpPr>
                <a:cxnSpLocks/>
                <a:stCxn id="29" idx="1"/>
                <a:endCxn id="29" idx="1"/>
              </p:cNvCxnSpPr>
              <p:nvPr/>
            </p:nvCxnSpPr>
            <p:spPr>
              <a:xfrm>
                <a:off x="6047125" y="4444086"/>
                <a:ext cx="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59EF1200-631E-49BD-9BCB-0A86F7986DEF}"/>
                  </a:ext>
                </a:extLst>
              </p:cNvPr>
              <p:cNvCxnSpPr/>
              <p:nvPr/>
            </p:nvCxnSpPr>
            <p:spPr>
              <a:xfrm>
                <a:off x="5875166" y="5216380"/>
                <a:ext cx="22468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A978766-8775-461A-9E72-4A03AEC3AA3F}"/>
                  </a:ext>
                </a:extLst>
              </p:cNvPr>
              <p:cNvSpPr txBox="1"/>
              <p:nvPr/>
            </p:nvSpPr>
            <p:spPr>
              <a:xfrm>
                <a:off x="6072227" y="4699250"/>
                <a:ext cx="2522507" cy="307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/>
                  <a:t>Randomized hash (800-106)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676CECD-CA5A-4130-B970-998F8677C8EA}"/>
                  </a:ext>
                </a:extLst>
              </p:cNvPr>
              <p:cNvSpPr txBox="1"/>
              <p:nvPr/>
            </p:nvSpPr>
            <p:spPr>
              <a:xfrm>
                <a:off x="8423457" y="2762273"/>
                <a:ext cx="2491814" cy="369108"/>
              </a:xfrm>
              <a:prstGeom prst="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799"/>
                  <a:t>Guidelines</a:t>
                </a:r>
              </a:p>
            </p:txBody>
          </p:sp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A6016946-B859-46A6-A6F6-2FBA05280A66}"/>
                  </a:ext>
                </a:extLst>
              </p:cNvPr>
              <p:cNvCxnSpPr>
                <a:endCxn id="37" idx="0"/>
              </p:cNvCxnSpPr>
              <p:nvPr/>
            </p:nvCxnSpPr>
            <p:spPr>
              <a:xfrm>
                <a:off x="9669363" y="2546153"/>
                <a:ext cx="1" cy="21612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6B288BB3-A7D7-45F2-B83B-55C467D5D2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94735" y="3157184"/>
                <a:ext cx="17805" cy="189240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F830FBE-5629-419F-803D-B9CBDC1B635E}"/>
                  </a:ext>
                </a:extLst>
              </p:cNvPr>
              <p:cNvSpPr txBox="1"/>
              <p:nvPr/>
            </p:nvSpPr>
            <p:spPr>
              <a:xfrm>
                <a:off x="8766626" y="3305849"/>
                <a:ext cx="2799144" cy="307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/>
                  <a:t>Hash usage/security (800-107)</a:t>
                </a:r>
              </a:p>
            </p:txBody>
          </p: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4227EF27-3667-4C50-AFEC-1CAE33050C79}"/>
                  </a:ext>
                </a:extLst>
              </p:cNvPr>
              <p:cNvCxnSpPr>
                <a:endCxn id="40" idx="1"/>
              </p:cNvCxnSpPr>
              <p:nvPr/>
            </p:nvCxnSpPr>
            <p:spPr>
              <a:xfrm>
                <a:off x="8594735" y="3437648"/>
                <a:ext cx="171891" cy="2204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EF0F602-927F-4887-B10D-EC60C0A8D5C2}"/>
                  </a:ext>
                </a:extLst>
              </p:cNvPr>
              <p:cNvSpPr txBox="1"/>
              <p:nvPr/>
            </p:nvSpPr>
            <p:spPr>
              <a:xfrm>
                <a:off x="8766628" y="3613770"/>
                <a:ext cx="2062697" cy="307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/>
                  <a:t>Transition  (800-131A)</a:t>
                </a:r>
              </a:p>
            </p:txBody>
          </p: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25ECA6D4-3233-44ED-9D32-10A683D1702A}"/>
                  </a:ext>
                </a:extLst>
              </p:cNvPr>
              <p:cNvCxnSpPr/>
              <p:nvPr/>
            </p:nvCxnSpPr>
            <p:spPr>
              <a:xfrm>
                <a:off x="8594735" y="3745571"/>
                <a:ext cx="171891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04EF54B1-C9C8-48DC-BCBD-21C9BD33161F}"/>
                  </a:ext>
                </a:extLst>
              </p:cNvPr>
              <p:cNvSpPr txBox="1"/>
              <p:nvPr/>
            </p:nvSpPr>
            <p:spPr>
              <a:xfrm>
                <a:off x="8766626" y="4000988"/>
                <a:ext cx="2369413" cy="307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/>
                  <a:t>Key generation (800-133)</a:t>
                </a:r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990793BF-A482-4004-AC1B-FFBB0F812A8E}"/>
                  </a:ext>
                </a:extLst>
              </p:cNvPr>
              <p:cNvCxnSpPr>
                <a:endCxn id="44" idx="1"/>
              </p:cNvCxnSpPr>
              <p:nvPr/>
            </p:nvCxnSpPr>
            <p:spPr>
              <a:xfrm>
                <a:off x="8594735" y="4132789"/>
                <a:ext cx="171891" cy="220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BE2BAFCD-70E3-433B-A116-1094F80184D6}"/>
                  </a:ext>
                </a:extLst>
              </p:cNvPr>
              <p:cNvSpPr txBox="1"/>
              <p:nvPr/>
            </p:nvSpPr>
            <p:spPr>
              <a:xfrm>
                <a:off x="8749758" y="4363323"/>
                <a:ext cx="2369411" cy="307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Key management (800-57)</a:t>
                </a:r>
              </a:p>
            </p:txBody>
          </p: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446B7EA9-1FAB-46B2-B7AC-686CD8FD226F}"/>
                  </a:ext>
                </a:extLst>
              </p:cNvPr>
              <p:cNvCxnSpPr/>
              <p:nvPr/>
            </p:nvCxnSpPr>
            <p:spPr>
              <a:xfrm>
                <a:off x="8594736" y="4495122"/>
                <a:ext cx="17189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100C213E-D058-46C9-A2E1-3E4AD40004D8}"/>
                  </a:ext>
                </a:extLst>
              </p:cNvPr>
              <p:cNvCxnSpPr/>
              <p:nvPr/>
            </p:nvCxnSpPr>
            <p:spPr>
              <a:xfrm>
                <a:off x="5844472" y="5576119"/>
                <a:ext cx="25538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0E69E2F3-C3DB-44DE-B7D7-BB2C4AF2B981}"/>
                  </a:ext>
                </a:extLst>
              </p:cNvPr>
              <p:cNvSpPr txBox="1"/>
              <p:nvPr/>
            </p:nvSpPr>
            <p:spPr>
              <a:xfrm>
                <a:off x="6085506" y="5377904"/>
                <a:ext cx="2868345" cy="5230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/>
                  <a:t>SHA3 derived functions (parallel hashing, KMAC, etc. (800-185)</a:t>
                </a:r>
              </a:p>
            </p:txBody>
          </p: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B2C287B0-2714-40BA-B63E-55CFB96B5117}"/>
                  </a:ext>
                </a:extLst>
              </p:cNvPr>
              <p:cNvCxnSpPr>
                <a:cxnSpLocks/>
                <a:endCxn id="29" idx="1"/>
              </p:cNvCxnSpPr>
              <p:nvPr/>
            </p:nvCxnSpPr>
            <p:spPr>
              <a:xfrm>
                <a:off x="5868311" y="4444086"/>
                <a:ext cx="1788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6035355F-5B8C-4D3A-A232-BA39A4B4C3D7}"/>
                  </a:ext>
                </a:extLst>
              </p:cNvPr>
              <p:cNvCxnSpPr>
                <a:endCxn id="36" idx="1"/>
              </p:cNvCxnSpPr>
              <p:nvPr/>
            </p:nvCxnSpPr>
            <p:spPr>
              <a:xfrm>
                <a:off x="5823155" y="4853098"/>
                <a:ext cx="249072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8B96A7B-0457-47D3-A230-47671F733CF9}"/>
                </a:ext>
              </a:extLst>
            </p:cNvPr>
            <p:cNvSpPr/>
            <p:nvPr/>
          </p:nvSpPr>
          <p:spPr>
            <a:xfrm>
              <a:off x="1065217" y="2368217"/>
              <a:ext cx="3495549" cy="2092135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3756903-F740-4320-925E-A33DF3FEBA05}"/>
                </a:ext>
              </a:extLst>
            </p:cNvPr>
            <p:cNvSpPr txBox="1"/>
            <p:nvPr/>
          </p:nvSpPr>
          <p:spPr>
            <a:xfrm rot="-2040000">
              <a:off x="92517" y="2420394"/>
              <a:ext cx="3048000" cy="369332"/>
            </a:xfrm>
            <a:prstGeom prst="rect">
              <a:avLst/>
            </a:pr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/>
                <a:t>Post-Quantum Cryptography</a:t>
              </a:r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7430E241-97CD-1165-A957-4B9628F9205A}"/>
              </a:ext>
            </a:extLst>
          </p:cNvPr>
          <p:cNvSpPr txBox="1"/>
          <p:nvPr/>
        </p:nvSpPr>
        <p:spPr>
          <a:xfrm>
            <a:off x="7916001" y="4873902"/>
            <a:ext cx="29543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Hash Based Signatures (800-208)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F7B620F-396F-A0B4-5C9B-43B23E7DEF28}"/>
              </a:ext>
            </a:extLst>
          </p:cNvPr>
          <p:cNvCxnSpPr/>
          <p:nvPr/>
        </p:nvCxnSpPr>
        <p:spPr>
          <a:xfrm>
            <a:off x="7760979" y="5005702"/>
            <a:ext cx="1718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A00A7093-DD7A-F41A-6E91-65F46FD3DE40}"/>
              </a:ext>
            </a:extLst>
          </p:cNvPr>
          <p:cNvSpPr/>
          <p:nvPr/>
        </p:nvSpPr>
        <p:spPr>
          <a:xfrm>
            <a:off x="7890031" y="4774705"/>
            <a:ext cx="2700181" cy="559295"/>
          </a:xfrm>
          <a:prstGeom prst="rect">
            <a:avLst/>
          </a:prstGeom>
          <a:noFill/>
          <a:ln w="38100">
            <a:solidFill>
              <a:srgbClr val="FF0000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/>
          </a:p>
        </p:txBody>
      </p:sp>
    </p:spTree>
    <p:extLst>
      <p:ext uri="{BB962C8B-B14F-4D97-AF65-F5344CB8AC3E}">
        <p14:creationId xmlns:p14="http://schemas.microsoft.com/office/powerpoint/2010/main" val="1607304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6CE3A-0EEB-40E8-8D51-54FDB3CF3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1" y="368722"/>
            <a:ext cx="10512862" cy="1083964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NIST PQC Standards – Milestones and Timeline</a:t>
            </a:r>
            <a:endParaRPr lang="en-US" sz="40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73D1F80-2EFC-4272-9FC2-9A4C4CE6658D}"/>
              </a:ext>
            </a:extLst>
          </p:cNvPr>
          <p:cNvGrpSpPr/>
          <p:nvPr/>
        </p:nvGrpSpPr>
        <p:grpSpPr>
          <a:xfrm>
            <a:off x="379412" y="1650187"/>
            <a:ext cx="11268633" cy="5146256"/>
            <a:chOff x="346548" y="1208486"/>
            <a:chExt cx="11268633" cy="5274645"/>
          </a:xfrm>
        </p:grpSpPr>
        <p:sp>
          <p:nvSpPr>
            <p:cNvPr id="5" name="Text Placeholder 2">
              <a:extLst>
                <a:ext uri="{FF2B5EF4-FFF2-40B4-BE49-F238E27FC236}">
                  <a16:creationId xmlns:a16="http://schemas.microsoft.com/office/drawing/2014/main" id="{BB285704-538D-4C17-9619-FEB058F0C6D6}"/>
                </a:ext>
              </a:extLst>
            </p:cNvPr>
            <p:cNvSpPr txBox="1">
              <a:spLocks/>
            </p:cNvSpPr>
            <p:nvPr/>
          </p:nvSpPr>
          <p:spPr>
            <a:xfrm>
              <a:off x="346548" y="1828800"/>
              <a:ext cx="11268633" cy="465433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marR="0" indent="0" algn="l" defTabSz="914126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 sz="279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063" indent="0" algn="l" defTabSz="91412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999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126" indent="0" algn="l" defTabSz="91412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799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189" indent="0" algn="l" defTabSz="91412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251" indent="0" algn="l" defTabSz="91412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5314" indent="0" algn="l" defTabSz="91412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2377" indent="0" algn="l" defTabSz="91412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199440" indent="0" algn="l" defTabSz="91412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6503" indent="0" algn="l" defTabSz="91412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063" indent="-457063">
                <a:buFont typeface="Arial" panose="020B0604020202020204" pitchFamily="34" charset="0"/>
                <a:buChar char="•"/>
              </a:pPr>
              <a:endParaRPr lang="en-US" sz="2400">
                <a:solidFill>
                  <a:schemeClr val="tx1"/>
                </a:solidFill>
                <a:latin typeface="Abadi" panose="020B0604020104020204" pitchFamily="34" charset="0"/>
              </a:endParaRPr>
            </a:p>
          </p:txBody>
        </p:sp>
        <p:sp>
          <p:nvSpPr>
            <p:cNvPr id="6" name="Content Placeholder 2">
              <a:extLst>
                <a:ext uri="{FF2B5EF4-FFF2-40B4-BE49-F238E27FC236}">
                  <a16:creationId xmlns:a16="http://schemas.microsoft.com/office/drawing/2014/main" id="{7FADB6FD-F15D-4D5A-85D6-462454B8D685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17153" y="1208486"/>
              <a:ext cx="5656915" cy="534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16" tIns="45708" rIns="91416" bIns="45708" numCol="1" rtlCol="0" anchor="ctr" anchorCtr="0" compatLnSpc="1">
              <a:prstTxWarp prst="textNoShape">
                <a:avLst/>
              </a:prstTxWarp>
              <a:noAutofit/>
            </a:bodyPr>
            <a:lstStyle>
              <a:lvl1pPr marL="342900" marR="0" indent="-342900" algn="l" defTabSz="914126" rtl="0" eaLnBrk="0" fontAlgn="base" latinLnBrk="0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charset="0"/>
                <a:buChar char="•"/>
                <a:tabLst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126" rtl="0" eaLnBrk="0" fontAlgn="base" latinLnBrk="0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126" rtl="0" eaLnBrk="0" fontAlgn="base" latinLnBrk="0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126" rtl="0" eaLnBrk="0" fontAlgn="base" latinLnBrk="0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126" rtl="0" eaLnBrk="0" fontAlgn="base" latinLnBrk="0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eaLnBrk="1" fontAlgn="auto" hangingPunct="1"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en-US" sz="1999" b="1" dirty="0"/>
                <a:t>2016</a:t>
              </a:r>
              <a:r>
                <a:rPr lang="en-US" sz="1799" b="1" dirty="0"/>
                <a:t> C</a:t>
              </a:r>
              <a:r>
                <a:rPr lang="en-US" sz="1799" dirty="0"/>
                <a:t>riteria and requirements and call for proposals</a:t>
              </a:r>
            </a:p>
            <a:p>
              <a:pPr marL="0" indent="0" eaLnBrk="1" fontAlgn="auto" hangingPunct="1">
                <a:spcAft>
                  <a:spcPts val="0"/>
                </a:spcAft>
                <a:buFont typeface="Arial" charset="0"/>
                <a:buNone/>
                <a:defRPr/>
              </a:pPr>
              <a:endParaRPr lang="en-US" sz="1799" dirty="0"/>
            </a:p>
          </p:txBody>
        </p:sp>
        <p:sp>
          <p:nvSpPr>
            <p:cNvPr id="7" name="Content Placeholder 2">
              <a:extLst>
                <a:ext uri="{FF2B5EF4-FFF2-40B4-BE49-F238E27FC236}">
                  <a16:creationId xmlns:a16="http://schemas.microsoft.com/office/drawing/2014/main" id="{25189F95-0916-4073-B505-2AAB0E55F9BE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145707" y="1630280"/>
              <a:ext cx="5867400" cy="554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16" tIns="45708" rIns="91416" bIns="45708" numCol="1" rtlCol="0" anchor="ctr" anchorCtr="0" compatLnSpc="1">
              <a:prstTxWarp prst="textNoShape">
                <a:avLst/>
              </a:prstTxWarp>
              <a:noAutofit/>
            </a:bodyPr>
            <a:lstStyle>
              <a:lvl1pPr marL="342900" indent="-342900" algn="l" defTabSz="914400" rtl="0" eaLnBrk="0" fontAlgn="base" latinLnBrk="0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0" fontAlgn="base" latinLnBrk="0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0" fontAlgn="base" latinLnBrk="0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0" fontAlgn="base" latinLnBrk="0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0" fontAlgn="base" latinLnBrk="0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eaLnBrk="1" fontAlgn="auto" hangingPunct="1">
                <a:spcAft>
                  <a:spcPts val="0"/>
                </a:spcAft>
                <a:buNone/>
                <a:defRPr/>
              </a:pPr>
              <a:endParaRPr lang="en-US" sz="1799" dirty="0"/>
            </a:p>
            <a:p>
              <a:pPr marL="0" indent="0" eaLnBrk="1" fontAlgn="auto" hangingPunct="1">
                <a:spcAft>
                  <a:spcPts val="0"/>
                </a:spcAft>
                <a:buNone/>
                <a:defRPr/>
              </a:pPr>
              <a:r>
                <a:rPr lang="en-US" sz="1999" b="1" dirty="0"/>
                <a:t>2017</a:t>
              </a:r>
              <a:r>
                <a:rPr lang="en-US" sz="1799" b="1" dirty="0"/>
                <a:t>  </a:t>
              </a:r>
              <a:r>
                <a:rPr lang="en-US" sz="1799" dirty="0"/>
                <a:t>Received 82 submissions and announced 69 1</a:t>
              </a:r>
              <a:r>
                <a:rPr lang="en-US" sz="1799" baseline="30000" dirty="0"/>
                <a:t>st</a:t>
              </a:r>
              <a:r>
                <a:rPr lang="en-US" sz="1799" dirty="0"/>
                <a:t> round candidates</a:t>
              </a:r>
            </a:p>
            <a:p>
              <a:pPr marL="0" indent="0" eaLnBrk="1" fontAlgn="auto" hangingPunct="1">
                <a:spcAft>
                  <a:spcPts val="0"/>
                </a:spcAft>
                <a:buNone/>
                <a:defRPr/>
              </a:pPr>
              <a:endParaRPr lang="en-US" sz="1799" dirty="0"/>
            </a:p>
          </p:txBody>
        </p:sp>
        <p:sp>
          <p:nvSpPr>
            <p:cNvPr id="8" name="Content Placeholder 2">
              <a:extLst>
                <a:ext uri="{FF2B5EF4-FFF2-40B4-BE49-F238E27FC236}">
                  <a16:creationId xmlns:a16="http://schemas.microsoft.com/office/drawing/2014/main" id="{7933C6C5-49C3-45A2-945B-EA677BAAE290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788678" y="2137590"/>
              <a:ext cx="5490576" cy="554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16" tIns="45708" rIns="91416" bIns="45708" numCol="1" rtlCol="0" anchor="ctr" anchorCtr="0" compatLnSpc="1">
              <a:prstTxWarp prst="textNoShape">
                <a:avLst/>
              </a:prstTxWarp>
              <a:noAutofit/>
            </a:bodyPr>
            <a:lstStyle>
              <a:lvl1pPr marL="342900" indent="-342900" algn="l" defTabSz="914400" rtl="0" eaLnBrk="0" fontAlgn="base" latinLnBrk="0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0" fontAlgn="base" latinLnBrk="0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0" fontAlgn="base" latinLnBrk="0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0" fontAlgn="base" latinLnBrk="0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0" fontAlgn="base" latinLnBrk="0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eaLnBrk="1" fontAlgn="auto" hangingPunct="1">
                <a:spcAft>
                  <a:spcPts val="0"/>
                </a:spcAft>
                <a:buNone/>
                <a:defRPr/>
              </a:pPr>
              <a:endParaRPr lang="en-US" sz="1799" dirty="0"/>
            </a:p>
            <a:p>
              <a:pPr marL="0" indent="0" eaLnBrk="1" hangingPunct="1">
                <a:buNone/>
                <a:defRPr/>
              </a:pPr>
              <a:r>
                <a:rPr lang="en-US" sz="1999" b="1" dirty="0"/>
                <a:t>2018</a:t>
              </a:r>
              <a:r>
                <a:rPr lang="en-US" sz="1799" b="1" dirty="0"/>
                <a:t> T</a:t>
              </a:r>
              <a:r>
                <a:rPr lang="en-US" sz="1799" dirty="0"/>
                <a:t>he 1</a:t>
              </a:r>
              <a:r>
                <a:rPr lang="en-US" sz="1799" baseline="30000" dirty="0"/>
                <a:t>st</a:t>
              </a:r>
              <a:r>
                <a:rPr lang="en-US" sz="1799" dirty="0"/>
                <a:t> NIST PQC standardization Conference</a:t>
              </a:r>
            </a:p>
            <a:p>
              <a:pPr marL="0" indent="0" eaLnBrk="1" fontAlgn="auto" hangingPunct="1">
                <a:spcAft>
                  <a:spcPts val="0"/>
                </a:spcAft>
                <a:buNone/>
                <a:defRPr/>
              </a:pPr>
              <a:endParaRPr lang="en-US" sz="1799" dirty="0"/>
            </a:p>
          </p:txBody>
        </p:sp>
        <p:sp>
          <p:nvSpPr>
            <p:cNvPr id="9" name="Content Placeholder 2">
              <a:extLst>
                <a:ext uri="{FF2B5EF4-FFF2-40B4-BE49-F238E27FC236}">
                  <a16:creationId xmlns:a16="http://schemas.microsoft.com/office/drawing/2014/main" id="{C1D5DD59-DF00-492D-84F0-39E6A7609DD7}"/>
                </a:ext>
              </a:extLst>
            </p:cNvPr>
            <p:cNvSpPr txBox="1">
              <a:spLocks/>
            </p:cNvSpPr>
            <p:nvPr/>
          </p:nvSpPr>
          <p:spPr>
            <a:xfrm>
              <a:off x="2395186" y="2597576"/>
              <a:ext cx="5105400" cy="899714"/>
            </a:xfrm>
            <a:prstGeom prst="rect">
              <a:avLst/>
            </a:prstGeom>
          </p:spPr>
          <p:txBody>
            <a:bodyPr vert="horz" lIns="91416" tIns="45708" rIns="91416" bIns="45708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999" b="1" dirty="0"/>
                <a:t>2019  </a:t>
              </a:r>
              <a:br>
                <a:rPr lang="en-US" sz="2399" dirty="0"/>
              </a:br>
              <a:r>
                <a:rPr lang="en-US" sz="1799" dirty="0"/>
                <a:t>Announced 26 2</a:t>
              </a:r>
              <a:r>
                <a:rPr lang="en-US" sz="1799" baseline="30000" dirty="0"/>
                <a:t>nd</a:t>
              </a:r>
              <a:r>
                <a:rPr lang="en-US" sz="1799" dirty="0"/>
                <a:t> round candidates</a:t>
              </a:r>
            </a:p>
            <a:p>
              <a:pPr marL="0" indent="0">
                <a:buNone/>
              </a:pPr>
              <a:r>
                <a:rPr lang="en-US" sz="1799" dirty="0"/>
                <a:t>The 2</a:t>
              </a:r>
              <a:r>
                <a:rPr lang="en-US" sz="1799" baseline="30000" dirty="0"/>
                <a:t>nd</a:t>
              </a:r>
              <a:r>
                <a:rPr lang="en-US" sz="1799" dirty="0"/>
                <a:t> NIST PQC Standardization Conference</a:t>
              </a:r>
            </a:p>
            <a:p>
              <a:pPr marL="0" indent="0">
                <a:buNone/>
              </a:pPr>
              <a:endParaRPr lang="en-US" sz="2399" dirty="0"/>
            </a:p>
          </p:txBody>
        </p:sp>
        <p:sp>
          <p:nvSpPr>
            <p:cNvPr id="10" name="Content Placeholder 2">
              <a:extLst>
                <a:ext uri="{FF2B5EF4-FFF2-40B4-BE49-F238E27FC236}">
                  <a16:creationId xmlns:a16="http://schemas.microsoft.com/office/drawing/2014/main" id="{C8344C8D-11C8-4BF7-ABBE-768E780B6721}"/>
                </a:ext>
              </a:extLst>
            </p:cNvPr>
            <p:cNvSpPr txBox="1">
              <a:spLocks/>
            </p:cNvSpPr>
            <p:nvPr/>
          </p:nvSpPr>
          <p:spPr>
            <a:xfrm>
              <a:off x="2794356" y="3607225"/>
              <a:ext cx="4307059" cy="486897"/>
            </a:xfrm>
            <a:prstGeom prst="rect">
              <a:avLst/>
            </a:prstGeom>
          </p:spPr>
          <p:txBody>
            <a:bodyPr vert="horz" lIns="91416" tIns="45708" rIns="91416" bIns="45708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999" b="1" dirty="0"/>
                <a:t>2020   </a:t>
              </a:r>
              <a:r>
                <a:rPr lang="en-US" sz="2399" dirty="0"/>
                <a:t>A</a:t>
              </a:r>
              <a:r>
                <a:rPr lang="en-US" sz="1799" dirty="0"/>
                <a:t>nnounced 3rd round 7 finalists and 8 alternate candidate</a:t>
              </a:r>
            </a:p>
          </p:txBody>
        </p:sp>
        <p:sp>
          <p:nvSpPr>
            <p:cNvPr id="12" name="Content Placeholder 2">
              <a:extLst>
                <a:ext uri="{FF2B5EF4-FFF2-40B4-BE49-F238E27FC236}">
                  <a16:creationId xmlns:a16="http://schemas.microsoft.com/office/drawing/2014/main" id="{50F24140-0DBE-4455-877D-ABB5B7701704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545610" y="4222326"/>
              <a:ext cx="7008574" cy="68995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vert="horz" wrap="square" lIns="91392" tIns="45696" rIns="91392" bIns="45696" numCol="1" rtlCol="0" anchor="ctr" anchorCtr="0" compatLnSpc="1">
              <a:prstTxWarp prst="textNoShape">
                <a:avLst/>
              </a:prstTxWarp>
              <a:noAutofit/>
            </a:bodyPr>
            <a:lstStyle>
              <a:lvl1pPr marL="342900" indent="-342900" algn="l" defTabSz="914400" rtl="0" eaLnBrk="0" fontAlgn="base" latinLnBrk="0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0" fontAlgn="base" latinLnBrk="0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0" fontAlgn="base" latinLnBrk="0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0" fontAlgn="base" latinLnBrk="0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0" fontAlgn="base" latinLnBrk="0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eaLnBrk="1" fontAlgn="auto" hangingPunct="1">
                <a:spcAft>
                  <a:spcPts val="0"/>
                </a:spcAft>
                <a:buNone/>
                <a:defRPr/>
              </a:pPr>
              <a:endParaRPr lang="en-US" sz="1798" dirty="0"/>
            </a:p>
            <a:p>
              <a:pPr marL="0" indent="0" eaLnBrk="1" fontAlgn="auto" hangingPunct="1">
                <a:spcAft>
                  <a:spcPts val="0"/>
                </a:spcAft>
                <a:buNone/>
                <a:defRPr/>
              </a:pPr>
              <a:r>
                <a:rPr lang="en-US" sz="1998" b="1" dirty="0"/>
                <a:t>2021</a:t>
              </a:r>
              <a:br>
                <a:rPr lang="en-US" sz="1798" b="1" dirty="0"/>
              </a:br>
              <a:r>
                <a:rPr lang="en-US" sz="1798" b="1" dirty="0"/>
                <a:t>T</a:t>
              </a:r>
              <a:r>
                <a:rPr lang="en-US" sz="1798" dirty="0"/>
                <a:t>he 3</a:t>
              </a:r>
              <a:r>
                <a:rPr lang="en-US" sz="1798" baseline="30000" dirty="0"/>
                <a:t>rd</a:t>
              </a:r>
              <a:r>
                <a:rPr lang="en-US" sz="1798" dirty="0"/>
                <a:t> NIST PQC Standardization Conference</a:t>
              </a:r>
            </a:p>
            <a:p>
              <a:pPr marL="0" indent="0" eaLnBrk="1" fontAlgn="auto" hangingPunct="1">
                <a:spcAft>
                  <a:spcPts val="0"/>
                </a:spcAft>
                <a:buNone/>
                <a:defRPr/>
              </a:pPr>
              <a:endParaRPr lang="en-US" sz="1798" dirty="0"/>
            </a:p>
          </p:txBody>
        </p:sp>
        <p:sp>
          <p:nvSpPr>
            <p:cNvPr id="13" name="Content Placeholder 2">
              <a:extLst>
                <a:ext uri="{FF2B5EF4-FFF2-40B4-BE49-F238E27FC236}">
                  <a16:creationId xmlns:a16="http://schemas.microsoft.com/office/drawing/2014/main" id="{E680F4D2-99C4-4036-83DE-6D9D8C1DC961}"/>
                </a:ext>
              </a:extLst>
            </p:cNvPr>
            <p:cNvSpPr txBox="1">
              <a:spLocks/>
            </p:cNvSpPr>
            <p:nvPr/>
          </p:nvSpPr>
          <p:spPr>
            <a:xfrm>
              <a:off x="4746514" y="4988102"/>
              <a:ext cx="6486375" cy="434963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lIns="91392" tIns="45696" rIns="91392" bIns="45696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998" b="1" dirty="0"/>
                <a:t>2022-2023  </a:t>
              </a:r>
              <a:r>
                <a:rPr lang="en-US" sz="1798" dirty="0"/>
                <a:t>Release draft standards and call for public comments</a:t>
              </a:r>
            </a:p>
            <a:p>
              <a:pPr marL="0" indent="0">
                <a:buNone/>
              </a:pPr>
              <a:endParaRPr lang="en-US" sz="2398" dirty="0"/>
            </a:p>
          </p:txBody>
        </p:sp>
        <p:sp>
          <p:nvSpPr>
            <p:cNvPr id="14" name="Notched Right Arrow 19">
              <a:extLst>
                <a:ext uri="{FF2B5EF4-FFF2-40B4-BE49-F238E27FC236}">
                  <a16:creationId xmlns:a16="http://schemas.microsoft.com/office/drawing/2014/main" id="{A8C03A39-3544-4E3B-BFB0-E4B5D30419C7}"/>
                </a:ext>
              </a:extLst>
            </p:cNvPr>
            <p:cNvSpPr/>
            <p:nvPr/>
          </p:nvSpPr>
          <p:spPr>
            <a:xfrm>
              <a:off x="2963521" y="5109195"/>
              <a:ext cx="1723956" cy="307337"/>
            </a:xfrm>
            <a:prstGeom prst="notched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3EA31100-E30A-4F29-B1EF-C243667D3A96}"/>
              </a:ext>
            </a:extLst>
          </p:cNvPr>
          <p:cNvSpPr txBox="1">
            <a:spLocks/>
          </p:cNvSpPr>
          <p:nvPr/>
        </p:nvSpPr>
        <p:spPr bwMode="auto">
          <a:xfrm>
            <a:off x="5369688" y="5808406"/>
            <a:ext cx="5388616" cy="673164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vert="horz" wrap="square" lIns="91392" tIns="45696" rIns="91392" bIns="45696" numCol="1" rtlCol="0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798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1998" b="1" dirty="0"/>
              <a:t>2024</a:t>
            </a:r>
            <a:r>
              <a:rPr lang="en-US" sz="1798" b="1" dirty="0"/>
              <a:t> </a:t>
            </a:r>
            <a:r>
              <a:rPr lang="en-US" sz="1798" dirty="0"/>
              <a:t>Publish PQC Standards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798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D8EE176-136B-4266-BAE9-C0D49E44B9A5}"/>
              </a:ext>
            </a:extLst>
          </p:cNvPr>
          <p:cNvGrpSpPr/>
          <p:nvPr/>
        </p:nvGrpSpPr>
        <p:grpSpPr>
          <a:xfrm>
            <a:off x="455553" y="4736627"/>
            <a:ext cx="2481795" cy="1618958"/>
            <a:chOff x="379412" y="3014386"/>
            <a:chExt cx="2616973" cy="1618958"/>
          </a:xfrm>
          <a:solidFill>
            <a:srgbClr val="FFFF00"/>
          </a:solidFill>
        </p:grpSpPr>
        <p:sp>
          <p:nvSpPr>
            <p:cNvPr id="22" name="Speech Bubble: Rectangle with Corners Rounded 21">
              <a:extLst>
                <a:ext uri="{FF2B5EF4-FFF2-40B4-BE49-F238E27FC236}">
                  <a16:creationId xmlns:a16="http://schemas.microsoft.com/office/drawing/2014/main" id="{6A1473C1-CB81-4DFE-9DA5-A55D26A4849C}"/>
                </a:ext>
              </a:extLst>
            </p:cNvPr>
            <p:cNvSpPr/>
            <p:nvPr/>
          </p:nvSpPr>
          <p:spPr>
            <a:xfrm>
              <a:off x="379412" y="3014386"/>
              <a:ext cx="2616973" cy="1618958"/>
            </a:xfrm>
            <a:prstGeom prst="wedgeRoundRectCallout">
              <a:avLst>
                <a:gd name="adj1" fmla="val 77403"/>
                <a:gd name="adj2" fmla="val -108"/>
                <a:gd name="adj3" fmla="val 16667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6FFA35-C9C3-458D-A150-9D69185E64EF}"/>
                </a:ext>
              </a:extLst>
            </p:cNvPr>
            <p:cNvSpPr txBox="1"/>
            <p:nvPr/>
          </p:nvSpPr>
          <p:spPr>
            <a:xfrm>
              <a:off x="655007" y="3361115"/>
              <a:ext cx="2159529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SELECTIONS ANNOUNCED July 5</a:t>
              </a:r>
              <a:r>
                <a:rPr lang="en-US" sz="1600" b="1" baseline="30000" dirty="0"/>
                <a:t>th</a:t>
              </a:r>
              <a:r>
                <a:rPr lang="en-US" sz="1600" b="1" dirty="0"/>
                <a:t>, 2022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6B4F472-CC78-4468-A30C-3BEEEEF48DD1}"/>
              </a:ext>
            </a:extLst>
          </p:cNvPr>
          <p:cNvGrpSpPr/>
          <p:nvPr/>
        </p:nvGrpSpPr>
        <p:grpSpPr>
          <a:xfrm>
            <a:off x="8018233" y="1910889"/>
            <a:ext cx="2856610" cy="2894740"/>
            <a:chOff x="6780212" y="1828800"/>
            <a:chExt cx="3809008" cy="4266089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67655D74-76B1-4EA2-AD14-286E777434DF}"/>
                </a:ext>
              </a:extLst>
            </p:cNvPr>
            <p:cNvSpPr/>
            <p:nvPr/>
          </p:nvSpPr>
          <p:spPr>
            <a:xfrm>
              <a:off x="6780212" y="1828800"/>
              <a:ext cx="3809008" cy="1066522"/>
            </a:xfrm>
            <a:prstGeom prst="ellipse">
              <a:avLst/>
            </a:prstGeom>
            <a:blipFill>
              <a:blip r:embed="rId3"/>
              <a:tile tx="0" ty="0" sx="100000" sy="100000" flip="none" algn="tl"/>
            </a:blip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671A91D-B08F-4A62-9221-B6E114C5E854}"/>
                </a:ext>
              </a:extLst>
            </p:cNvPr>
            <p:cNvSpPr/>
            <p:nvPr/>
          </p:nvSpPr>
          <p:spPr>
            <a:xfrm>
              <a:off x="7237293" y="3339598"/>
              <a:ext cx="2894846" cy="1066522"/>
            </a:xfrm>
            <a:prstGeom prst="ellipse">
              <a:avLst/>
            </a:prstGeom>
            <a:blipFill>
              <a:blip r:embed="rId4"/>
              <a:tile tx="0" ty="0" sx="100000" sy="100000" flip="none" algn="tl"/>
            </a:blip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B2E80F37-9F55-41C7-B527-2E52BD23DD6F}"/>
                </a:ext>
              </a:extLst>
            </p:cNvPr>
            <p:cNvSpPr/>
            <p:nvPr/>
          </p:nvSpPr>
          <p:spPr>
            <a:xfrm>
              <a:off x="7618193" y="5028367"/>
              <a:ext cx="2209225" cy="1066522"/>
            </a:xfrm>
            <a:prstGeom prst="ellipse">
              <a:avLst/>
            </a:prstGeom>
            <a:blipFill>
              <a:blip r:embed="rId5"/>
              <a:tile tx="0" ty="0" sx="100000" sy="100000" flip="none" algn="tl"/>
            </a:blip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4F8D6C26-5270-462B-A3B4-DE257369049C}"/>
                </a:ext>
              </a:extLst>
            </p:cNvPr>
            <p:cNvSpPr/>
            <p:nvPr/>
          </p:nvSpPr>
          <p:spPr>
            <a:xfrm>
              <a:off x="8037184" y="5260097"/>
              <a:ext cx="1371243" cy="603061"/>
            </a:xfrm>
            <a:prstGeom prst="ellipse">
              <a:avLst/>
            </a:prstGeom>
            <a:blipFill>
              <a:blip r:embed="rId6"/>
              <a:tile tx="0" ty="0" sx="100000" sy="100000" flip="none" algn="tl"/>
            </a:blip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>
                <a:ln>
                  <a:solidFill>
                    <a:schemeClr val="accent1">
                      <a:shade val="50000"/>
                    </a:schemeClr>
                  </a:solidFill>
                </a:ln>
                <a:pattFill prst="pct90">
                  <a:fgClr>
                    <a:srgbClr val="C00000"/>
                  </a:fgClr>
                  <a:bgClr>
                    <a:schemeClr val="bg1"/>
                  </a:bgClr>
                </a:pattFill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50E3F1B-51E1-49BE-B3EA-8F48A4239420}"/>
                </a:ext>
              </a:extLst>
            </p:cNvPr>
            <p:cNvCxnSpPr>
              <a:stCxn id="26" idx="2"/>
              <a:endCxn id="27" idx="2"/>
            </p:cNvCxnSpPr>
            <p:nvPr/>
          </p:nvCxnSpPr>
          <p:spPr>
            <a:xfrm>
              <a:off x="6780212" y="2362061"/>
              <a:ext cx="457081" cy="1510798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930B7698-A4EA-43C2-A133-2A4AD8491E1F}"/>
                </a:ext>
              </a:extLst>
            </p:cNvPr>
            <p:cNvCxnSpPr>
              <a:stCxn id="26" idx="6"/>
              <a:endCxn id="27" idx="6"/>
            </p:cNvCxnSpPr>
            <p:nvPr/>
          </p:nvCxnSpPr>
          <p:spPr>
            <a:xfrm flipH="1">
              <a:off x="10132139" y="2362061"/>
              <a:ext cx="457081" cy="1510798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F150A5A-0518-4758-B0DE-C91302536ABF}"/>
                </a:ext>
              </a:extLst>
            </p:cNvPr>
            <p:cNvCxnSpPr>
              <a:stCxn id="27" idx="2"/>
              <a:endCxn id="28" idx="2"/>
            </p:cNvCxnSpPr>
            <p:nvPr/>
          </p:nvCxnSpPr>
          <p:spPr>
            <a:xfrm>
              <a:off x="7237293" y="3872860"/>
              <a:ext cx="380901" cy="1688768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83E4F5E-DE85-46A0-B701-E5EBB1C4D075}"/>
                </a:ext>
              </a:extLst>
            </p:cNvPr>
            <p:cNvCxnSpPr>
              <a:stCxn id="27" idx="6"/>
              <a:endCxn id="28" idx="6"/>
            </p:cNvCxnSpPr>
            <p:nvPr/>
          </p:nvCxnSpPr>
          <p:spPr>
            <a:xfrm flipH="1">
              <a:off x="9827418" y="3872860"/>
              <a:ext cx="304721" cy="1688768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28063D9-CEEB-4056-9D42-C664D306DACF}"/>
                </a:ext>
              </a:extLst>
            </p:cNvPr>
            <p:cNvSpPr txBox="1"/>
            <p:nvPr/>
          </p:nvSpPr>
          <p:spPr>
            <a:xfrm>
              <a:off x="7580103" y="2184091"/>
              <a:ext cx="2209225" cy="36923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99"/>
                <a:t>1</a:t>
              </a:r>
              <a:r>
                <a:rPr lang="en-US" sz="1799" baseline="30000"/>
                <a:t>st</a:t>
              </a:r>
              <a:r>
                <a:rPr lang="en-US" sz="1799"/>
                <a:t> round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98BBB5B-9610-406C-8212-BBBEF4D5B2DD}"/>
                </a:ext>
              </a:extLst>
            </p:cNvPr>
            <p:cNvSpPr txBox="1"/>
            <p:nvPr/>
          </p:nvSpPr>
          <p:spPr>
            <a:xfrm>
              <a:off x="7532165" y="3688241"/>
              <a:ext cx="2209225" cy="36923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99"/>
                <a:t>2</a:t>
              </a:r>
              <a:r>
                <a:rPr lang="en-US" sz="1799" baseline="30000"/>
                <a:t>nd </a:t>
              </a:r>
              <a:r>
                <a:rPr lang="en-US" sz="1799"/>
                <a:t>round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503DD31-0B09-4507-B4E7-9FECEFB1F764}"/>
                </a:ext>
              </a:extLst>
            </p:cNvPr>
            <p:cNvSpPr txBox="1"/>
            <p:nvPr/>
          </p:nvSpPr>
          <p:spPr>
            <a:xfrm>
              <a:off x="7618193" y="5368625"/>
              <a:ext cx="2209225" cy="36923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99"/>
                <a:t>3</a:t>
              </a:r>
              <a:r>
                <a:rPr lang="en-US" sz="1799" baseline="30000"/>
                <a:t>rd</a:t>
              </a:r>
              <a:r>
                <a:rPr lang="en-US" sz="1799"/>
                <a:t> </a:t>
              </a:r>
              <a:r>
                <a:rPr lang="en-US" sz="1799">
                  <a:solidFill>
                    <a:srgbClr val="002060"/>
                  </a:solidFill>
                </a:rPr>
                <a:t>round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9934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ECB4C-A6FF-3F01-FFE3-24F4CC73E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50" y="76200"/>
            <a:ext cx="10512862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What Was Selected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3457F-BC4F-6379-E995-6BC364F5B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412" y="1371600"/>
            <a:ext cx="10978356" cy="4808539"/>
          </a:xfrm>
        </p:spPr>
        <p:txBody>
          <a:bodyPr>
            <a:normAutofit fontScale="62500" lnSpcReduction="20000"/>
          </a:bodyPr>
          <a:lstStyle/>
          <a:p>
            <a:pPr marL="457063" lvl="1" indent="0">
              <a:buNone/>
            </a:pPr>
            <a:r>
              <a:rPr lang="en-US" sz="3200" dirty="0"/>
              <a:t>NIST recommend two primary algorithms to be implemented for most use cases: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CRYSTALS-KYBER (key-establishment) and, </a:t>
            </a:r>
          </a:p>
          <a:p>
            <a:pPr lvl="1"/>
            <a:r>
              <a:rPr lang="en-US" dirty="0"/>
              <a:t>CRYSTALS-</a:t>
            </a:r>
            <a:r>
              <a:rPr lang="en-US" dirty="0" err="1"/>
              <a:t>Dilithium</a:t>
            </a:r>
            <a:r>
              <a:rPr lang="en-US" dirty="0"/>
              <a:t> (digital signatures). In addition, </a:t>
            </a:r>
          </a:p>
          <a:p>
            <a:endParaRPr lang="en-US" dirty="0"/>
          </a:p>
          <a:p>
            <a:pPr lvl="1"/>
            <a:r>
              <a:rPr lang="en-US" dirty="0"/>
              <a:t>Signature schemes FALCON and SPHINCS+ will also be standardized.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CRYSTALS-KYBER (key-establishment) and CRYSTALS-</a:t>
            </a:r>
            <a:r>
              <a:rPr lang="en-US" dirty="0" err="1"/>
              <a:t>Dilithium</a:t>
            </a:r>
            <a:r>
              <a:rPr lang="en-US" dirty="0"/>
              <a:t> (digital signatures) were both selected for their strong security and excellent performance. NIST expects them to work well in most applications.</a:t>
            </a:r>
          </a:p>
          <a:p>
            <a:endParaRPr lang="en-US" dirty="0"/>
          </a:p>
          <a:p>
            <a:r>
              <a:rPr lang="en-US" dirty="0"/>
              <a:t>FALCON will also be standardized by NIST, there may be use cases for which CRYSTALS-</a:t>
            </a:r>
            <a:r>
              <a:rPr lang="en-US" dirty="0" err="1"/>
              <a:t>Dilithium</a:t>
            </a:r>
            <a:r>
              <a:rPr lang="en-US" dirty="0"/>
              <a:t> signatures are too large.</a:t>
            </a:r>
          </a:p>
          <a:p>
            <a:endParaRPr lang="en-US" dirty="0"/>
          </a:p>
          <a:p>
            <a:r>
              <a:rPr lang="en-US" dirty="0"/>
              <a:t>SPHINCS+ will also be standardized to avoid relying only on the security of lattices for signatures. NIST asks for public feedback on a version of SPHINCS+ with a lower number of maximum signatures.</a:t>
            </a:r>
          </a:p>
        </p:txBody>
      </p:sp>
    </p:spTree>
    <p:extLst>
      <p:ext uri="{BB962C8B-B14F-4D97-AF65-F5344CB8AC3E}">
        <p14:creationId xmlns:p14="http://schemas.microsoft.com/office/powerpoint/2010/main" val="279821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ED55D-5452-BB93-14F6-E68B40FB3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What</a:t>
            </a:r>
            <a:r>
              <a:rPr lang="en-US" b="1" dirty="0"/>
              <a:t> Is Next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1EFEA-5FAB-35DE-678F-F438C0243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NIST will create new draft standards for the algorithms to be standardized, </a:t>
            </a:r>
          </a:p>
          <a:p>
            <a:r>
              <a:rPr lang="en-US" dirty="0"/>
              <a:t>NIST will seek input on specific parameter sets to include, particularly for security category 1.</a:t>
            </a:r>
          </a:p>
          <a:p>
            <a:r>
              <a:rPr lang="en-US" dirty="0"/>
              <a:t> The standards will be posted for public comment, revise the draft standards as appropriate based on the feedback received, conduct final review, approval, and promulgation process will then follow.</a:t>
            </a:r>
          </a:p>
          <a:p>
            <a:endParaRPr lang="en-US" dirty="0"/>
          </a:p>
          <a:p>
            <a:r>
              <a:rPr lang="en-US" dirty="0"/>
              <a:t>Work with the </a:t>
            </a:r>
            <a:r>
              <a:rPr lang="en-US" dirty="0" err="1"/>
              <a:t>NCCoE</a:t>
            </a:r>
            <a:r>
              <a:rPr lang="en-US" dirty="0"/>
              <a:t> in the Migration To Post Quantum Cryptography Project.</a:t>
            </a:r>
          </a:p>
        </p:txBody>
      </p:sp>
    </p:spTree>
    <p:extLst>
      <p:ext uri="{BB962C8B-B14F-4D97-AF65-F5344CB8AC3E}">
        <p14:creationId xmlns:p14="http://schemas.microsoft.com/office/powerpoint/2010/main" val="1391081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A653A-9A0A-72F2-2544-9783176AF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/>
              <a:t>NCCoE</a:t>
            </a:r>
            <a:r>
              <a:rPr lang="en-US" sz="4000" b="1" dirty="0"/>
              <a:t> 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D72F1-AF6E-5B93-4711-9EFB48A3B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Migration to post-quantum cryptography (PQC) poses challenges for developers, supply chains, and user organizations.</a:t>
            </a:r>
          </a:p>
          <a:p>
            <a:r>
              <a:rPr lang="en-US" dirty="0"/>
              <a:t>A first step in migration is discovery of where and how public-key cryptography is used in the organization's infrastructures, services, and end-user devices and applications (sometimes not immediately obvious).</a:t>
            </a:r>
          </a:p>
          <a:p>
            <a:r>
              <a:rPr lang="en-US" dirty="0"/>
              <a:t>Then, the organization can develop a playbook for risk-based acquisition and implementation of quantum-resistant cryptography.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78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E6379-DDD8-DB11-47A9-25374DFC6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NCCoE</a:t>
            </a:r>
            <a:r>
              <a:rPr lang="en-US" b="1" dirty="0"/>
              <a:t> Project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94EEC-EEC8-59C7-4B8F-20FF7997A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Development of tools and approaches to facilitate migration to PQC.</a:t>
            </a:r>
          </a:p>
          <a:p>
            <a:endParaRPr lang="en-US" dirty="0"/>
          </a:p>
          <a:p>
            <a:r>
              <a:rPr lang="en-US" dirty="0"/>
              <a:t>Demonstrate automated discovery tools to identify instances of quantum vulnerable public-key algorithm use: where, how, and for what they are used – and with what constraints.</a:t>
            </a:r>
          </a:p>
          <a:p>
            <a:r>
              <a:rPr lang="en-US" dirty="0"/>
              <a:t>Develop and demonstrate a risk-based approach to prioritizing migration use cases and activities.</a:t>
            </a:r>
          </a:p>
          <a:p>
            <a:r>
              <a:rPr lang="en-US" dirty="0"/>
              <a:t>Identify systematic approaches to conducting migration activities (e.g., protocol/product development, developing test/acceptance criteria, distribution and acquisition, integration and implementation, and operation and maintenance.</a:t>
            </a:r>
          </a:p>
        </p:txBody>
      </p:sp>
    </p:spTree>
    <p:extLst>
      <p:ext uri="{BB962C8B-B14F-4D97-AF65-F5344CB8AC3E}">
        <p14:creationId xmlns:p14="http://schemas.microsoft.com/office/powerpoint/2010/main" val="267670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12806-9624-BBD3-FFAA-2C182BA7F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412" y="365126"/>
            <a:ext cx="10512862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Proposed Timeline for Deprecation?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DACC8-B070-00CC-272A-F8EDCD42E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NSM States;</a:t>
            </a:r>
          </a:p>
          <a:p>
            <a:r>
              <a:rPr lang="en-US" dirty="0"/>
              <a:t>“Within 90 days of the release of the first set of NIST standards… NIST shall release a proposed timeline for the deprecation of the quantum vulnerable cryptography in standards”</a:t>
            </a:r>
          </a:p>
          <a:p>
            <a:r>
              <a:rPr lang="en-US" dirty="0"/>
              <a:t>“To mitigate this risk, the US must prioritize the timely and equitable transition of cryptographic systems to quantum-resistant cryptography, </a:t>
            </a:r>
            <a:r>
              <a:rPr lang="en-US" i="1" dirty="0"/>
              <a:t>with the goal of mitigating as much of the quantum risk as is feasible by 2035.</a:t>
            </a:r>
            <a:r>
              <a:rPr lang="en-US" dirty="0"/>
              <a:t>”</a:t>
            </a:r>
          </a:p>
          <a:p>
            <a:endParaRPr lang="en-US" dirty="0"/>
          </a:p>
          <a:p>
            <a:pPr lvl="1"/>
            <a:r>
              <a:rPr lang="en-US" dirty="0"/>
              <a:t>What is the right information we need to set this date?</a:t>
            </a:r>
          </a:p>
          <a:p>
            <a:pPr lvl="1"/>
            <a:r>
              <a:rPr lang="en-US" dirty="0"/>
              <a:t>What are the right questions to ask?</a:t>
            </a:r>
          </a:p>
          <a:p>
            <a:pPr lvl="1"/>
            <a:r>
              <a:rPr lang="en-US" dirty="0"/>
              <a:t>Who are the right people to engage?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Is this just DH and RSA or should we also transition AES Key size?</a:t>
            </a:r>
          </a:p>
        </p:txBody>
      </p:sp>
    </p:spTree>
    <p:extLst>
      <p:ext uri="{BB962C8B-B14F-4D97-AF65-F5344CB8AC3E}">
        <p14:creationId xmlns:p14="http://schemas.microsoft.com/office/powerpoint/2010/main" val="273173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EE623-6781-B2C9-F1D9-09EA44E03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OK, so when exactly ? ? ? ?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9FB13FE-6F71-41A6-07E2-BCABA48EA5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41762" y="2426494"/>
            <a:ext cx="4305300" cy="314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74E1AD4-2DC5-520E-89CA-D06B6CE2B12F}"/>
              </a:ext>
            </a:extLst>
          </p:cNvPr>
          <p:cNvSpPr txBox="1"/>
          <p:nvPr/>
        </p:nvSpPr>
        <p:spPr>
          <a:xfrm>
            <a:off x="67685" y="6172200"/>
            <a:ext cx="120465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Source:  M. </a:t>
            </a:r>
            <a:r>
              <a:rPr lang="en-US" sz="2400" dirty="0" err="1"/>
              <a:t>Mosca</a:t>
            </a:r>
            <a:r>
              <a:rPr lang="en-US" sz="2400" dirty="0"/>
              <a:t>, M. </a:t>
            </a:r>
            <a:r>
              <a:rPr lang="en-US" sz="2400" dirty="0" err="1"/>
              <a:t>Piani</a:t>
            </a:r>
            <a:r>
              <a:rPr lang="en-US" sz="2400" dirty="0"/>
              <a:t>, Quantum Threat Timeline Report, 2020           </a:t>
            </a:r>
          </a:p>
          <a:p>
            <a:r>
              <a:rPr lang="en-US" dirty="0"/>
              <a:t>available at: </a:t>
            </a:r>
            <a:r>
              <a:rPr lang="en-US" dirty="0">
                <a:hlinkClick r:id="rId3"/>
              </a:rPr>
              <a:t>https://globalriskinstitute.org/publications/quantum-threat-timeline-report-2020/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88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F8E20D4-3434-4DD1-9003-C2B9B485E9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0</TotalTime>
  <Words>792</Words>
  <Application>Microsoft Office PowerPoint</Application>
  <PresentationFormat>Custom</PresentationFormat>
  <Paragraphs>91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Abadi</vt:lpstr>
      <vt:lpstr>Arial</vt:lpstr>
      <vt:lpstr>Calibri</vt:lpstr>
      <vt:lpstr>Calibri Light</vt:lpstr>
      <vt:lpstr>Century Gothic</vt:lpstr>
      <vt:lpstr>1_Custom Design</vt:lpstr>
      <vt:lpstr>Office Theme</vt:lpstr>
      <vt:lpstr>NIST Post-Quantum Cryptography Standardization and NSM 10</vt:lpstr>
      <vt:lpstr>NIST Crypto Standards – PQC Scope</vt:lpstr>
      <vt:lpstr>NIST PQC Standards – Milestones and Timeline</vt:lpstr>
      <vt:lpstr>What Was Selected First</vt:lpstr>
      <vt:lpstr>What Is Next</vt:lpstr>
      <vt:lpstr>NCCoE Problem Statement</vt:lpstr>
      <vt:lpstr>NCCoE Project Goals</vt:lpstr>
      <vt:lpstr>Proposed Timeline for Deprecation?</vt:lpstr>
      <vt:lpstr>OK, so when exactly ? ? ?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2016-11-08T17:19:05Z</dcterms:created>
  <dcterms:modified xsi:type="dcterms:W3CDTF">2023-08-22T14:12:33Z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TC028048679991</vt:lpwstr>
  </property>
</Properties>
</file>