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0"/>
  </p:notesMasterIdLst>
  <p:sldIdLst>
    <p:sldId id="789" r:id="rId2"/>
    <p:sldId id="751" r:id="rId3"/>
    <p:sldId id="792" r:id="rId4"/>
    <p:sldId id="744" r:id="rId5"/>
    <p:sldId id="774" r:id="rId6"/>
    <p:sldId id="793" r:id="rId7"/>
    <p:sldId id="717" r:id="rId8"/>
    <p:sldId id="795" r:id="rId9"/>
    <p:sldId id="739" r:id="rId10"/>
    <p:sldId id="801" r:id="rId11"/>
    <p:sldId id="785" r:id="rId12"/>
    <p:sldId id="806" r:id="rId13"/>
    <p:sldId id="802" r:id="rId14"/>
    <p:sldId id="803" r:id="rId15"/>
    <p:sldId id="718" r:id="rId16"/>
    <p:sldId id="788" r:id="rId17"/>
    <p:sldId id="796" r:id="rId18"/>
    <p:sldId id="74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dy, Dustin" initials="MD" lastIdx="18" clrIdx="0">
    <p:extLst>
      <p:ext uri="{19B8F6BF-5375-455C-9EA6-DF929625EA0E}">
        <p15:presenceInfo xmlns:p15="http://schemas.microsoft.com/office/powerpoint/2012/main" userId="S-1-5-21-1908027396-2059629336-315576832-47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9" autoAdjust="0"/>
    <p:restoredTop sz="79758" autoAdjust="0"/>
  </p:normalViewPr>
  <p:slideViewPr>
    <p:cSldViewPr>
      <p:cViewPr varScale="1">
        <p:scale>
          <a:sx n="44" d="100"/>
          <a:sy n="44" d="100"/>
        </p:scale>
        <p:origin x="126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62B49-0129-4C6B-8A74-DC1474151D1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BA634-12D7-4696-8BC2-80117B966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prstClr val="black"/>
                </a:solidFill>
              </a:rPr>
              <a:t>Used to Secure Our Data, Infrastructure, Systems, Protocols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AAD2E-7E06-484F-A81A-76F2718A1E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4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talk on reduced round version of </a:t>
            </a:r>
            <a:r>
              <a:rPr lang="en-US" dirty="0" err="1"/>
              <a:t>keccak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PRF = SHAKE256</a:t>
            </a:r>
          </a:p>
          <a:p>
            <a:r>
              <a:rPr lang="en-US" dirty="0"/>
              <a:t>XOF = SHAKE128</a:t>
            </a:r>
          </a:p>
          <a:p>
            <a:r>
              <a:rPr lang="en-US" dirty="0"/>
              <a:t>H = SHA3-256 and SHA3-512</a:t>
            </a:r>
          </a:p>
          <a:p>
            <a:r>
              <a:rPr lang="en-US" dirty="0"/>
              <a:t>KDF = SHAKE256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0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For pre-hash for now, any hash function.  We’ll later narrow it down by specifying some OIDs</a:t>
            </a:r>
            <a:endParaRPr lang="en-US" dirty="0"/>
          </a:p>
          <a:p>
            <a:endParaRPr lang="en-US" dirty="0"/>
          </a:p>
          <a:p>
            <a:r>
              <a:rPr lang="en-US" dirty="0"/>
              <a:t>H = SHAKE256 and SHAKE128</a:t>
            </a:r>
          </a:p>
          <a:p>
            <a:r>
              <a:rPr lang="en-US" dirty="0"/>
              <a:t>Any approved RNG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3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45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SHAKE version uses SHAKE256 for everything</a:t>
            </a:r>
          </a:p>
          <a:p>
            <a:r>
              <a:rPr lang="en-US" dirty="0"/>
              <a:t>SHA2 version uses SHA256 for everything (category 1) or SHA256 and SHA512 depending on whether hash, PRF, (categories 3 and 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8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7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these have big impacts on our confidence in the algorithms, but some do not have quite that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4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8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1990s, this wasn’t yet a practical threat.  No real quantum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AAD2E-7E06-484F-A81A-76F2718A1E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4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6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use cases of CM we heard back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Preliminary submissions – we received almost 20.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(6 multivariate, 3 code-based, 2 lattice, other ideas)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Compare to 1</a:t>
            </a:r>
            <a:r>
              <a:rPr lang="en-US" sz="1200" baseline="30000" dirty="0"/>
              <a:t>st</a:t>
            </a:r>
            <a:r>
              <a:rPr lang="en-US" sz="1200" dirty="0"/>
              <a:t> PQC submission? 37 early submissions -&gt; led to double the # of submissions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Ongoing seminars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5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6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3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088249"/>
            <a:ext cx="9144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Object/Photo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B0418-EA3E-F444-BA50-493E538C4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2056" y="508223"/>
            <a:ext cx="839561" cy="29540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615" y="5213933"/>
            <a:ext cx="7368169" cy="126386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6" y="-10745"/>
            <a:ext cx="7886700" cy="1325563"/>
          </a:xfrm>
        </p:spPr>
        <p:txBody>
          <a:bodyPr>
            <a:normAutofit/>
          </a:bodyPr>
          <a:lstStyle>
            <a:lvl1pPr>
              <a:defRPr sz="3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71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088249"/>
            <a:ext cx="9144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Object/Photo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615" y="5213933"/>
            <a:ext cx="7368169" cy="126386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6" y="-10745"/>
            <a:ext cx="7886700" cy="1325563"/>
          </a:xfrm>
        </p:spPr>
        <p:txBody>
          <a:bodyPr>
            <a:normAutofit/>
          </a:bodyPr>
          <a:lstStyle>
            <a:lvl1pPr>
              <a:defRPr sz="3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0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5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0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2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1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1773D7-C197-4588-8DF4-45F1A27AC2F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33" r:id="rId19"/>
    <p:sldLayoutId id="214748395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csrc/media/Projects/post-quantum-cryptography/documents/selected-algos-2022/nist-pqc-license-summary-and-excerpt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ir/2019/NIST.IR.824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nvlpubs.nist.gov/nistpubs/ir/2022/NIST.IR.8413.pdf" TargetMode="External"/><Relationship Id="rId4" Type="http://schemas.openxmlformats.org/officeDocument/2006/relationships/hyperlink" Target="https://nvlpubs.nist.gov/nistpubs/ir/2020/NIST.IR.8309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52A5AD3-5A2E-7843-ADCB-349CA9F8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Nist</a:t>
            </a:r>
            <a:r>
              <a:rPr lang="en-US" dirty="0"/>
              <a:t> crypto standards – at a glance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115DA3-2C11-3297-1FDB-4FA8E3616450}"/>
              </a:ext>
            </a:extLst>
          </p:cNvPr>
          <p:cNvGrpSpPr/>
          <p:nvPr/>
        </p:nvGrpSpPr>
        <p:grpSpPr>
          <a:xfrm>
            <a:off x="457200" y="1828800"/>
            <a:ext cx="8915400" cy="4419600"/>
            <a:chOff x="1588539" y="1905000"/>
            <a:chExt cx="9149710" cy="4419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EE8130-94CC-B18C-2226-A101064461D7}"/>
                </a:ext>
              </a:extLst>
            </p:cNvPr>
            <p:cNvSpPr txBox="1"/>
            <p:nvPr/>
          </p:nvSpPr>
          <p:spPr>
            <a:xfrm>
              <a:off x="4423309" y="1905000"/>
              <a:ext cx="3094046" cy="356928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Cryptography standards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BAA34E-4145-E799-35BA-4D51CA9F0C0B}"/>
                </a:ext>
              </a:extLst>
            </p:cNvPr>
            <p:cNvSpPr txBox="1"/>
            <p:nvPr/>
          </p:nvSpPr>
          <p:spPr>
            <a:xfrm>
              <a:off x="1588539" y="2775213"/>
              <a:ext cx="2320535" cy="3569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Public key based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5C0544-CEA7-E486-6148-49C22950DCEE}"/>
                </a:ext>
              </a:extLst>
            </p:cNvPr>
            <p:cNvCxnSpPr/>
            <p:nvPr/>
          </p:nvCxnSpPr>
          <p:spPr>
            <a:xfrm>
              <a:off x="3126145" y="2500740"/>
              <a:ext cx="57156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080836-FCA7-241B-2E33-0F3A0684913B}"/>
                </a:ext>
              </a:extLst>
            </p:cNvPr>
            <p:cNvCxnSpPr/>
            <p:nvPr/>
          </p:nvCxnSpPr>
          <p:spPr>
            <a:xfrm>
              <a:off x="3126144" y="2500740"/>
              <a:ext cx="0" cy="2610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66AF159-41FD-AC90-8430-2C7E763C4EB5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6137316" y="2507006"/>
              <a:ext cx="1" cy="216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43C64D2-4EDB-331B-41AB-722EEE66F946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5970332" y="2261928"/>
              <a:ext cx="1" cy="230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CBCA6C-A04D-986E-17AD-B67D46202967}"/>
                </a:ext>
              </a:extLst>
            </p:cNvPr>
            <p:cNvSpPr txBox="1"/>
            <p:nvPr/>
          </p:nvSpPr>
          <p:spPr>
            <a:xfrm>
              <a:off x="2016464" y="3307491"/>
              <a:ext cx="1976752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Signature (FIPS 186)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A043F3-258E-BF13-FB44-E83BE1CB99F1}"/>
                </a:ext>
              </a:extLst>
            </p:cNvPr>
            <p:cNvSpPr txBox="1"/>
            <p:nvPr/>
          </p:nvSpPr>
          <p:spPr>
            <a:xfrm>
              <a:off x="2045917" y="3801412"/>
              <a:ext cx="2223918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Key establishment (800-56A/B/C)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B6B286-BB60-1667-4E95-B121FF10E2C9}"/>
                </a:ext>
              </a:extLst>
            </p:cNvPr>
            <p:cNvCxnSpPr/>
            <p:nvPr/>
          </p:nvCxnSpPr>
          <p:spPr>
            <a:xfrm>
              <a:off x="1836958" y="3159456"/>
              <a:ext cx="0" cy="15404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01C9C1-D019-420F-3AB6-DDFA090C21D5}"/>
                </a:ext>
              </a:extLst>
            </p:cNvPr>
            <p:cNvCxnSpPr>
              <a:cxnSpLocks/>
            </p:cNvCxnSpPr>
            <p:nvPr/>
          </p:nvCxnSpPr>
          <p:spPr>
            <a:xfrm>
              <a:off x="1836958" y="3480960"/>
              <a:ext cx="192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2CCF44-0081-3A86-FFAF-E0BB99B5B7D4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1853641" y="4048515"/>
              <a:ext cx="192276" cy="14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F25A19-D53A-309F-99CF-A1D172FD0C26}"/>
                </a:ext>
              </a:extLst>
            </p:cNvPr>
            <p:cNvSpPr txBox="1"/>
            <p:nvPr/>
          </p:nvSpPr>
          <p:spPr>
            <a:xfrm>
              <a:off x="1647314" y="4522471"/>
              <a:ext cx="2673697" cy="3569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Tools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68B330-1198-7759-149D-7DD0E596CC18}"/>
                </a:ext>
              </a:extLst>
            </p:cNvPr>
            <p:cNvCxnSpPr/>
            <p:nvPr/>
          </p:nvCxnSpPr>
          <p:spPr>
            <a:xfrm>
              <a:off x="4071547" y="2500740"/>
              <a:ext cx="0" cy="204659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B16DCF-3DBF-84B5-682E-DCFD8DC69052}"/>
                </a:ext>
              </a:extLst>
            </p:cNvPr>
            <p:cNvCxnSpPr>
              <a:cxnSpLocks/>
            </p:cNvCxnSpPr>
            <p:nvPr/>
          </p:nvCxnSpPr>
          <p:spPr>
            <a:xfrm>
              <a:off x="2534961" y="4916441"/>
              <a:ext cx="0" cy="1044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9DD401-D262-0A36-0A10-1663D6F96B90}"/>
                </a:ext>
              </a:extLst>
            </p:cNvPr>
            <p:cNvSpPr txBox="1"/>
            <p:nvPr/>
          </p:nvSpPr>
          <p:spPr>
            <a:xfrm>
              <a:off x="2809902" y="5045127"/>
              <a:ext cx="1937462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RNG (800-90A/B/C)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C634CE-4B9D-E7C9-EA59-5EC21CED1235}"/>
                </a:ext>
              </a:extLst>
            </p:cNvPr>
            <p:cNvSpPr txBox="1"/>
            <p:nvPr/>
          </p:nvSpPr>
          <p:spPr>
            <a:xfrm>
              <a:off x="2789729" y="5459802"/>
              <a:ext cx="2216788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KDF (800-108, 800-135)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324D772-599A-A6A1-6C64-C5979641F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4961" y="5174846"/>
              <a:ext cx="257150" cy="7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56941F-8C25-3A09-4272-BFA1351DE2C9}"/>
                </a:ext>
              </a:extLst>
            </p:cNvPr>
            <p:cNvCxnSpPr>
              <a:cxnSpLocks/>
            </p:cNvCxnSpPr>
            <p:nvPr/>
          </p:nvCxnSpPr>
          <p:spPr>
            <a:xfrm>
              <a:off x="2550882" y="5623083"/>
              <a:ext cx="24928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A7D5B9-7F6C-76F4-1A0E-708A3EFC9FA2}"/>
                </a:ext>
              </a:extLst>
            </p:cNvPr>
            <p:cNvSpPr txBox="1"/>
            <p:nvPr/>
          </p:nvSpPr>
          <p:spPr>
            <a:xfrm>
              <a:off x="4805158" y="2723126"/>
              <a:ext cx="2664317" cy="3569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Symmetric key based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0A71A0-7E19-D7F8-5416-C5CBD2D19B7F}"/>
                </a:ext>
              </a:extLst>
            </p:cNvPr>
            <p:cNvSpPr txBox="1"/>
            <p:nvPr/>
          </p:nvSpPr>
          <p:spPr>
            <a:xfrm>
              <a:off x="5244707" y="3164638"/>
              <a:ext cx="1937462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AES  (FIPS 197 ) TDEA (800-67)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406832-25AF-77D6-7A6B-1B1A5FAEFD19}"/>
                </a:ext>
              </a:extLst>
            </p:cNvPr>
            <p:cNvSpPr txBox="1"/>
            <p:nvPr/>
          </p:nvSpPr>
          <p:spPr>
            <a:xfrm>
              <a:off x="5270425" y="3597660"/>
              <a:ext cx="2255083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Modes  of operations (800 38A-38G)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1CF0D6-B8E5-E97F-248B-FB6CA17182E9}"/>
                </a:ext>
              </a:extLst>
            </p:cNvPr>
            <p:cNvSpPr txBox="1"/>
            <p:nvPr/>
          </p:nvSpPr>
          <p:spPr>
            <a:xfrm>
              <a:off x="5219604" y="4137132"/>
              <a:ext cx="2392584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SHA-1/2 (FIPS 180) and SHA-3 (FIPS 202)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E3567C-A744-BA32-0C4D-C5E2061F4D96}"/>
                </a:ext>
              </a:extLst>
            </p:cNvPr>
            <p:cNvSpPr txBox="1"/>
            <p:nvPr/>
          </p:nvSpPr>
          <p:spPr>
            <a:xfrm>
              <a:off x="5244706" y="5005587"/>
              <a:ext cx="1937462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HMAC (FIPS 198)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2C43501-3C40-D190-F200-44BFC6CD378D}"/>
                </a:ext>
              </a:extLst>
            </p:cNvPr>
            <p:cNvCxnSpPr>
              <a:cxnSpLocks/>
            </p:cNvCxnSpPr>
            <p:nvPr/>
          </p:nvCxnSpPr>
          <p:spPr>
            <a:xfrm>
              <a:off x="5008833" y="3159456"/>
              <a:ext cx="8116" cy="3165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6AA459-17A8-7956-AC6E-902C4AF3A7D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634" y="3426180"/>
              <a:ext cx="2712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029E28-4760-F558-D3E5-D6C4C7D516F8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5047645" y="3844764"/>
              <a:ext cx="222780" cy="14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DE4B84-F2D0-295A-4A0C-811D1B184117}"/>
                </a:ext>
              </a:extLst>
            </p:cNvPr>
            <p:cNvCxnSpPr>
              <a:cxnSpLocks/>
              <a:stCxn id="31" idx="1"/>
              <a:endCxn id="31" idx="1"/>
            </p:cNvCxnSpPr>
            <p:nvPr/>
          </p:nvCxnSpPr>
          <p:spPr>
            <a:xfrm>
              <a:off x="5219604" y="43842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66D545E-C09A-9219-B7DD-0F4CED263F9F}"/>
                </a:ext>
              </a:extLst>
            </p:cNvPr>
            <p:cNvCxnSpPr/>
            <p:nvPr/>
          </p:nvCxnSpPr>
          <p:spPr>
            <a:xfrm>
              <a:off x="5047645" y="5170968"/>
              <a:ext cx="2246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998E79-E4F9-4DEB-83C6-E9F84E9980AF}"/>
                </a:ext>
              </a:extLst>
            </p:cNvPr>
            <p:cNvSpPr txBox="1"/>
            <p:nvPr/>
          </p:nvSpPr>
          <p:spPr>
            <a:xfrm>
              <a:off x="5244706" y="4653838"/>
              <a:ext cx="2522506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Randomized hash (800-106)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00046E-1A9A-ACC3-6D87-E05544C24468}"/>
                </a:ext>
              </a:extLst>
            </p:cNvPr>
            <p:cNvSpPr txBox="1"/>
            <p:nvPr/>
          </p:nvSpPr>
          <p:spPr>
            <a:xfrm>
              <a:off x="7595936" y="2716861"/>
              <a:ext cx="2491814" cy="3569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Guidelines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2E90D88-8002-0521-DDF8-6BA9CDDCE518}"/>
                </a:ext>
              </a:extLst>
            </p:cNvPr>
            <p:cNvCxnSpPr>
              <a:endCxn id="39" idx="0"/>
            </p:cNvCxnSpPr>
            <p:nvPr/>
          </p:nvCxnSpPr>
          <p:spPr>
            <a:xfrm>
              <a:off x="8841842" y="2500741"/>
              <a:ext cx="1" cy="216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75F77BF-8207-13D9-0C94-C774316E0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5646" y="3144195"/>
              <a:ext cx="1" cy="1695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F813B3-3308-A68F-D0EF-F91FDA33FE97}"/>
                </a:ext>
              </a:extLst>
            </p:cNvPr>
            <p:cNvSpPr txBox="1"/>
            <p:nvPr/>
          </p:nvSpPr>
          <p:spPr>
            <a:xfrm>
              <a:off x="7939105" y="3260437"/>
              <a:ext cx="2799144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Hash usage/security (800-107)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6CD569-00DA-EEB6-215C-B2D566C838A6}"/>
                </a:ext>
              </a:extLst>
            </p:cNvPr>
            <p:cNvSpPr txBox="1"/>
            <p:nvPr/>
          </p:nvSpPr>
          <p:spPr>
            <a:xfrm>
              <a:off x="7939106" y="3568358"/>
              <a:ext cx="2062697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Transition  (800-131A)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E8C63B-F437-4017-0EF0-CB3D9B6E7240}"/>
                </a:ext>
              </a:extLst>
            </p:cNvPr>
            <p:cNvSpPr txBox="1"/>
            <p:nvPr/>
          </p:nvSpPr>
          <p:spPr>
            <a:xfrm>
              <a:off x="7939105" y="3955576"/>
              <a:ext cx="2369413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Key generation (800-133)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7D8F70-1624-749A-CB72-B0143D04356D}"/>
                </a:ext>
              </a:extLst>
            </p:cNvPr>
            <p:cNvSpPr txBox="1"/>
            <p:nvPr/>
          </p:nvSpPr>
          <p:spPr>
            <a:xfrm>
              <a:off x="7922238" y="4317911"/>
              <a:ext cx="2369410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Key management (800-57)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CBC3A5A-DED7-1AB8-9B71-59A10F1D03AE}"/>
                </a:ext>
              </a:extLst>
            </p:cNvPr>
            <p:cNvCxnSpPr/>
            <p:nvPr/>
          </p:nvCxnSpPr>
          <p:spPr>
            <a:xfrm>
              <a:off x="5016951" y="5530707"/>
              <a:ext cx="2553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3A5577F-64E7-1A14-3084-034D2149FDAC}"/>
                </a:ext>
              </a:extLst>
            </p:cNvPr>
            <p:cNvSpPr txBox="1"/>
            <p:nvPr/>
          </p:nvSpPr>
          <p:spPr>
            <a:xfrm>
              <a:off x="5257985" y="5332492"/>
              <a:ext cx="2868345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SHA3 derived functions (parallel hashing, KMAC, etc. (800-185)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9F3452-EE32-CD6B-580A-518F65EE248A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5040790" y="4384235"/>
              <a:ext cx="178814" cy="14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FBC89C1-8DF6-AABC-7145-0B051DACF8E6}"/>
                </a:ext>
              </a:extLst>
            </p:cNvPr>
            <p:cNvCxnSpPr>
              <a:endCxn id="38" idx="1"/>
            </p:cNvCxnSpPr>
            <p:nvPr/>
          </p:nvCxnSpPr>
          <p:spPr>
            <a:xfrm flipV="1">
              <a:off x="4995634" y="4804846"/>
              <a:ext cx="249071" cy="2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A553F0-7916-EE16-1A73-85BDC1D6DB00}"/>
                </a:ext>
              </a:extLst>
            </p:cNvPr>
            <p:cNvCxnSpPr>
              <a:endCxn id="43" idx="1"/>
            </p:cNvCxnSpPr>
            <p:nvPr/>
          </p:nvCxnSpPr>
          <p:spPr>
            <a:xfrm flipV="1">
              <a:off x="7775647" y="3719366"/>
              <a:ext cx="163460" cy="2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CB91E4D-A20A-749D-00CC-87087957CE55}"/>
                </a:ext>
              </a:extLst>
            </p:cNvPr>
            <p:cNvCxnSpPr>
              <a:endCxn id="44" idx="1"/>
            </p:cNvCxnSpPr>
            <p:nvPr/>
          </p:nvCxnSpPr>
          <p:spPr>
            <a:xfrm flipV="1">
              <a:off x="7784080" y="4106585"/>
              <a:ext cx="155025" cy="2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551EA1-D850-75E2-61E3-7642365CB2D2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 flipV="1">
              <a:off x="7814843" y="4468919"/>
              <a:ext cx="107395" cy="2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98E7679-1316-72A0-2012-53EB8489D552}"/>
                </a:ext>
              </a:extLst>
            </p:cNvPr>
            <p:cNvCxnSpPr>
              <a:endCxn id="42" idx="1"/>
            </p:cNvCxnSpPr>
            <p:nvPr/>
          </p:nvCxnSpPr>
          <p:spPr>
            <a:xfrm flipV="1">
              <a:off x="7775647" y="3411445"/>
              <a:ext cx="163458" cy="14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92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96" y="1466342"/>
            <a:ext cx="8754504" cy="5086858"/>
          </a:xfrm>
        </p:spPr>
        <p:txBody>
          <a:bodyPr>
            <a:normAutofit fontScale="70000" lnSpcReduction="20000"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3100" dirty="0"/>
              <a:t>the PQC standards will be FIPS</a:t>
            </a:r>
          </a:p>
          <a:p>
            <a:pPr marL="752475" lvl="1" indent="-282575"/>
            <a:r>
              <a:rPr lang="en-US" sz="2300" dirty="0"/>
              <a:t>Each algorithm will be its own document</a:t>
            </a:r>
          </a:p>
          <a:p>
            <a:pPr marL="752475" lvl="1" indent="-282575"/>
            <a:r>
              <a:rPr lang="en-US" sz="2300" dirty="0"/>
              <a:t>Might have some </a:t>
            </a:r>
            <a:r>
              <a:rPr lang="en-US" sz="2300" dirty="0" err="1"/>
              <a:t>sp’s</a:t>
            </a:r>
            <a:r>
              <a:rPr lang="en-US" sz="2300" dirty="0"/>
              <a:t> which contain more guidance/details</a:t>
            </a:r>
          </a:p>
          <a:p>
            <a:pPr marL="752475" lvl="1" indent="-282575"/>
            <a:r>
              <a:rPr lang="en-US" sz="2300" dirty="0"/>
              <a:t>All the algorithms will be given a standardized name</a:t>
            </a:r>
          </a:p>
          <a:p>
            <a:pPr lvl="2" indent="-219075"/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Something like ML-KEM (Kyber), ML-DSA (Dilithium), </a:t>
            </a:r>
            <a:r>
              <a:rPr lang="en-US" sz="19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nl</a:t>
            </a:r>
            <a:r>
              <a:rPr lang="en-US" sz="19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-dsa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(Falcon) and SLH-</a:t>
            </a:r>
            <a:r>
              <a:rPr lang="en-US" sz="19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dsa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(SPHINCS+)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85991" lvl="2" indent="-342991"/>
            <a:endParaRPr lang="en-US" sz="14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3100" dirty="0"/>
              <a:t>Some choices need to be made</a:t>
            </a:r>
          </a:p>
          <a:p>
            <a:pPr marL="1028791" lvl="1" indent="-342991"/>
            <a:r>
              <a:rPr lang="en-US" sz="2300" dirty="0"/>
              <a:t>Which parameter sets to include</a:t>
            </a:r>
          </a:p>
          <a:p>
            <a:pPr marL="1028791" lvl="1" indent="-342991"/>
            <a:r>
              <a:rPr lang="en-US" sz="2300" dirty="0"/>
              <a:t>Which hash functions, Other symmetric primitives, </a:t>
            </a:r>
            <a:r>
              <a:rPr lang="en-US" sz="2300" dirty="0" err="1"/>
              <a:t>Etc</a:t>
            </a:r>
            <a:r>
              <a:rPr lang="en-US" sz="2300" dirty="0"/>
              <a:t>?</a:t>
            </a:r>
          </a:p>
          <a:p>
            <a:pPr marL="1028791" lvl="1" indent="-342991"/>
            <a:r>
              <a:rPr lang="en-US" sz="2300" dirty="0"/>
              <a:t>How to allow for any potential changes from the round 3 specifications?</a:t>
            </a:r>
          </a:p>
          <a:p>
            <a:pPr marL="1485991" lvl="2" indent="-342991"/>
            <a:r>
              <a:rPr lang="en-US" sz="1900" dirty="0"/>
              <a:t>Submission teams may submit suggested changes</a:t>
            </a:r>
          </a:p>
          <a:p>
            <a:pPr marL="1485991" lvl="2" indent="-342991"/>
            <a:r>
              <a:rPr lang="en-US" sz="1900" dirty="0"/>
              <a:t>Any changes by </a:t>
            </a:r>
            <a:r>
              <a:rPr lang="en-US" sz="1900" dirty="0" err="1"/>
              <a:t>nist</a:t>
            </a:r>
            <a:r>
              <a:rPr lang="en-US" sz="1900" dirty="0"/>
              <a:t> (or suggested by teams) will be discussed publicly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3100" dirty="0"/>
              <a:t>Please provide feedback</a:t>
            </a:r>
          </a:p>
          <a:p>
            <a:pPr marL="1028791" lvl="1" indent="-342991"/>
            <a:r>
              <a:rPr lang="en-US" sz="2300" dirty="0"/>
              <a:t>Pqc-forum, email </a:t>
            </a:r>
            <a:r>
              <a:rPr lang="en-US" sz="2300" dirty="0" err="1"/>
              <a:t>etc</a:t>
            </a:r>
            <a:endParaRPr lang="en-US" sz="2300" dirty="0"/>
          </a:p>
          <a:p>
            <a:pPr marL="1028791" lvl="1" indent="-342991"/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pic>
        <p:nvPicPr>
          <p:cNvPr id="2050" name="Picture 2" descr="Cryptographic Module Validation Program | CSRC">
            <a:extLst>
              <a:ext uri="{FF2B5EF4-FFF2-40B4-BE49-F238E27FC236}">
                <a16:creationId xmlns:a16="http://schemas.microsoft.com/office/drawing/2014/main" id="{15E1FF7B-3A37-1B58-EB98-1C40ABF23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0"/>
          <a:stretch/>
        </p:blipFill>
        <p:spPr bwMode="auto">
          <a:xfrm>
            <a:off x="7234712" y="1183988"/>
            <a:ext cx="1019104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yptographic Module Validation Program | CSRC">
            <a:extLst>
              <a:ext uri="{FF2B5EF4-FFF2-40B4-BE49-F238E27FC236}">
                <a16:creationId xmlns:a16="http://schemas.microsoft.com/office/drawing/2014/main" id="{57432BF8-E87E-9DFF-6CE2-2B552B092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8" r="12750" b="61311"/>
          <a:stretch/>
        </p:blipFill>
        <p:spPr bwMode="auto">
          <a:xfrm>
            <a:off x="8193793" y="1648141"/>
            <a:ext cx="789311" cy="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7 Tips To Create An Effective Constructive Feedback System For eLearning -  eLearning Industry">
            <a:extLst>
              <a:ext uri="{FF2B5EF4-FFF2-40B4-BE49-F238E27FC236}">
                <a16:creationId xmlns:a16="http://schemas.microsoft.com/office/drawing/2014/main" id="{B2D98E31-4633-A553-DCA7-78A09D46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257800"/>
            <a:ext cx="3043712" cy="14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3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048" y="2583193"/>
            <a:ext cx="8525904" cy="374140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dirty="0"/>
              <a:t>Selected For its strong security and performance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1900" dirty="0"/>
              <a:t>We are planning to standardize Kyber-512, Kyber-768, and Kyber-1024</a:t>
            </a:r>
          </a:p>
          <a:p>
            <a:pPr marL="1028791" lvl="1" indent="-342991"/>
            <a:r>
              <a:rPr lang="en-US" dirty="0"/>
              <a:t>The recommended default option would be kyber-768</a:t>
            </a:r>
          </a:p>
          <a:p>
            <a:pPr marL="1028791" lvl="1" indent="-342991"/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NIST has signed license agreements* for some patents which potentially applied to Kyber</a:t>
            </a:r>
          </a:p>
          <a:p>
            <a:pPr marL="1028791" lvl="1" indent="-342991"/>
            <a:r>
              <a:rPr lang="en-US" sz="1800" b="1" dirty="0"/>
              <a:t>Summary: </a:t>
            </a:r>
            <a:r>
              <a:rPr lang="en-US" sz="1800" dirty="0"/>
              <a:t>The license allows for royalty-free use of implementations which follow the NIST standard  	     </a:t>
            </a:r>
            <a:r>
              <a:rPr lang="en-US" i="1" dirty="0"/>
              <a:t>(Disclaimer – I’m not a lawyer)</a:t>
            </a:r>
            <a:endParaRPr lang="en-US" sz="1800" dirty="0"/>
          </a:p>
          <a:p>
            <a:pPr marL="1028791" lvl="1" indent="-342991"/>
            <a:r>
              <a:rPr lang="en-US" dirty="0"/>
              <a:t>See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PQC license summary and extracts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en-US" dirty="0"/>
          </a:p>
          <a:p>
            <a:endParaRPr lang="en-US" sz="1200" dirty="0"/>
          </a:p>
          <a:p>
            <a:pPr marL="1028791" lvl="1" indent="-342991"/>
            <a:endParaRPr lang="en-US" sz="600" dirty="0"/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pic>
        <p:nvPicPr>
          <p:cNvPr id="3076" name="Picture 4" descr="Kyber">
            <a:extLst>
              <a:ext uri="{FF2B5EF4-FFF2-40B4-BE49-F238E27FC236}">
                <a16:creationId xmlns:a16="http://schemas.microsoft.com/office/drawing/2014/main" id="{73DF9B00-A9CF-288B-0113-0935ADA1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4943"/>
            <a:ext cx="3329517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CF41C7D-2FA8-6AD2-0B5B-F70E145F0202}"/>
              </a:ext>
            </a:extLst>
          </p:cNvPr>
          <p:cNvSpPr txBox="1">
            <a:spLocks/>
          </p:cNvSpPr>
          <p:nvPr/>
        </p:nvSpPr>
        <p:spPr>
          <a:xfrm>
            <a:off x="3471407" y="1567612"/>
            <a:ext cx="6085733" cy="154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/>
              <a:t>CRYSTALS - KYBER</a:t>
            </a:r>
            <a:endParaRPr lang="en-US" sz="4000" b="1" i="1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1028791" lvl="1" indent="-342991"/>
            <a:endParaRPr lang="en-US" b="1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b="1" dirty="0">
              <a:solidFill>
                <a:schemeClr val="tx2"/>
              </a:solidFill>
            </a:endParaRPr>
          </a:p>
          <a:p>
            <a:pPr marL="342991" indent="-342991"/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CEEF2-A395-AA51-EAF3-13C6D01A13F8}"/>
              </a:ext>
            </a:extLst>
          </p:cNvPr>
          <p:cNvSpPr txBox="1"/>
          <p:nvPr/>
        </p:nvSpPr>
        <p:spPr>
          <a:xfrm>
            <a:off x="3463871" y="64578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The license agreements are with CNRS, the University of Limoges, the laboratory XLIM, and </a:t>
            </a:r>
            <a:r>
              <a:rPr lang="en-US" sz="1000" dirty="0" err="1"/>
              <a:t>Jintai</a:t>
            </a:r>
            <a:r>
              <a:rPr lang="en-US" sz="1000" dirty="0"/>
              <a:t> Ding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931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354" y="2819400"/>
            <a:ext cx="8373504" cy="3961808"/>
          </a:xfrm>
        </p:spPr>
        <p:txBody>
          <a:bodyPr>
            <a:normAutofit/>
          </a:bodyPr>
          <a:lstStyle/>
          <a:p>
            <a:pPr marL="128588" indent="-3444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Selected based on its security, high efficiency,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     and relatively simple implementation</a:t>
            </a:r>
          </a:p>
          <a:p>
            <a:pPr marL="128588" indent="-3444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recommend it be the primary signature algorithm used</a:t>
            </a:r>
          </a:p>
          <a:p>
            <a:pPr marL="342991" indent="-342991"/>
            <a:endParaRPr lang="en-US" sz="12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We will standardize the parameter sets for Dilithium corresponding to security categories 2, 3, and 5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pic>
        <p:nvPicPr>
          <p:cNvPr id="4098" name="Picture 2" descr="Dilithium">
            <a:extLst>
              <a:ext uri="{FF2B5EF4-FFF2-40B4-BE49-F238E27FC236}">
                <a16:creationId xmlns:a16="http://schemas.microsoft.com/office/drawing/2014/main" id="{565DD17B-48C4-F5C8-4E71-DB15480A7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7" y="1219200"/>
            <a:ext cx="3009900" cy="14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03F6EEE-113C-F5E7-0EB2-D289D70A1CB3}"/>
              </a:ext>
            </a:extLst>
          </p:cNvPr>
          <p:cNvSpPr txBox="1">
            <a:spLocks/>
          </p:cNvSpPr>
          <p:nvPr/>
        </p:nvSpPr>
        <p:spPr>
          <a:xfrm>
            <a:off x="3544157" y="1524000"/>
            <a:ext cx="6085733" cy="154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/>
              <a:t>CRYSTALS - DILITHIUM</a:t>
            </a:r>
            <a:endParaRPr lang="en-US" sz="4000" b="1" i="1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1028791" lvl="1" indent="-342991"/>
            <a:endParaRPr lang="en-US" b="1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b="1" dirty="0">
              <a:solidFill>
                <a:schemeClr val="tx2"/>
              </a:solidFill>
            </a:endParaRPr>
          </a:p>
          <a:p>
            <a:pPr marL="342991" indent="-342991"/>
            <a:endParaRPr lang="en-US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5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652847"/>
            <a:ext cx="8373504" cy="4884407"/>
          </a:xfrm>
        </p:spPr>
        <p:txBody>
          <a:bodyPr>
            <a:norm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Selected for its small bandwidth, fast verification and security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The implementation may be complicated for some applications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We are planning to standardize the parameter sets for falcon corresponding to security categories 1 and 5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The standard will come later - after the Dilithium standard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pic>
        <p:nvPicPr>
          <p:cNvPr id="6146" name="Picture 2" descr="Falcon: Fast-Fourier Lattice-based Compact Signatures over NTRU">
            <a:extLst>
              <a:ext uri="{FF2B5EF4-FFF2-40B4-BE49-F238E27FC236}">
                <a16:creationId xmlns:a16="http://schemas.microsoft.com/office/drawing/2014/main" id="{22070090-C805-78AF-E822-E9DD56975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7"/>
          <a:stretch/>
        </p:blipFill>
        <p:spPr bwMode="auto">
          <a:xfrm>
            <a:off x="2653721" y="1295400"/>
            <a:ext cx="3454400" cy="10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0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169" y="2272862"/>
            <a:ext cx="8645032" cy="4508938"/>
          </a:xfrm>
        </p:spPr>
        <p:txBody>
          <a:bodyPr>
            <a:norm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Selected for its solid security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based on a different set of assumptions from lattices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There are many parameter sets included in the submission</a:t>
            </a:r>
          </a:p>
          <a:p>
            <a:pPr marL="1028791" lvl="1" indent="-342991"/>
            <a:r>
              <a:rPr lang="en-US" dirty="0"/>
              <a:t>We will include parameter sets for security categories 1, 3, and 5</a:t>
            </a:r>
          </a:p>
          <a:p>
            <a:pPr marL="1028791" lvl="1" indent="-342991"/>
            <a:r>
              <a:rPr lang="en-US" dirty="0"/>
              <a:t>NIST is planning on considering the simple version (Not the robust version)</a:t>
            </a:r>
          </a:p>
          <a:p>
            <a:pPr marL="1028791" lvl="1" indent="-342991"/>
            <a:r>
              <a:rPr lang="en-US" dirty="0" err="1"/>
              <a:t>NISt</a:t>
            </a:r>
            <a:r>
              <a:rPr lang="en-US" dirty="0"/>
              <a:t> plans to include both the fast and small versions</a:t>
            </a:r>
          </a:p>
          <a:p>
            <a:pPr marL="1028791" lvl="1" indent="-342991"/>
            <a:r>
              <a:rPr lang="en-US" dirty="0"/>
              <a:t>Allowed hash functions:  SHAKE and sha-2 </a:t>
            </a:r>
          </a:p>
          <a:p>
            <a:pPr marL="1485991" lvl="2" indent="-342991"/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By SHA-2 we mean SHA-256 for category 1 and a mix of SHA-512 and SHA-256 for categories 3 and 5</a:t>
            </a:r>
            <a:endParaRPr lang="en-US" dirty="0"/>
          </a:p>
          <a:p>
            <a:pPr marL="342991" indent="-342991"/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6AB861E-E747-FC77-C2D1-719A8669526A}"/>
              </a:ext>
            </a:extLst>
          </p:cNvPr>
          <p:cNvSpPr txBox="1">
            <a:spLocks/>
          </p:cNvSpPr>
          <p:nvPr/>
        </p:nvSpPr>
        <p:spPr>
          <a:xfrm>
            <a:off x="1828800" y="1447800"/>
            <a:ext cx="6085733" cy="154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/>
              <a:t>SPHINCS+</a:t>
            </a:r>
            <a:endParaRPr lang="en-US" sz="4000" b="1" i="1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1028791" lvl="1" indent="-342991"/>
            <a:endParaRPr lang="en-US" b="1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b="1" dirty="0">
              <a:solidFill>
                <a:schemeClr val="tx2"/>
              </a:solidFill>
            </a:endParaRPr>
          </a:p>
          <a:p>
            <a:pPr marL="342991" indent="-342991"/>
            <a:endParaRPr lang="en-US" sz="1500" b="1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6F59B-5E51-D357-A862-9F9067CF9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8" y="1228679"/>
            <a:ext cx="3200398" cy="9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0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988BA-97F5-7B4D-901C-22EDDBFA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Stateful Hash Based Signatures for Early Adoption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952E70-2C46-4247-A453-474EF361A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8" y="1524000"/>
            <a:ext cx="8531524" cy="3505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71CC5-7E23-8BF9-7279-673672D5987C}"/>
              </a:ext>
            </a:extLst>
          </p:cNvPr>
          <p:cNvSpPr txBox="1"/>
          <p:nvPr/>
        </p:nvSpPr>
        <p:spPr>
          <a:xfrm>
            <a:off x="609600" y="533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Stateful hash-based signatures from SP 800-208 are allowed for signing software/firmware updates in CNSA 2.0</a:t>
            </a:r>
          </a:p>
        </p:txBody>
      </p:sp>
    </p:spTree>
    <p:extLst>
      <p:ext uri="{BB962C8B-B14F-4D97-AF65-F5344CB8AC3E}">
        <p14:creationId xmlns:p14="http://schemas.microsoft.com/office/powerpoint/2010/main" val="56611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6E70A-4160-2840-BE3F-9AB865F7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13" y="1371599"/>
            <a:ext cx="9001087" cy="5129453"/>
          </a:xfrm>
        </p:spPr>
        <p:txBody>
          <a:bodyPr>
            <a:normAutofit fontScale="92500"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There were several cryptanalytic results in the 3</a:t>
            </a:r>
            <a:r>
              <a:rPr lang="en-US" sz="2100" baseline="30000" dirty="0">
                <a:solidFill>
                  <a:schemeClr val="tx2"/>
                </a:solidFill>
              </a:rPr>
              <a:t>rd</a:t>
            </a:r>
            <a:r>
              <a:rPr lang="en-US" sz="2100" dirty="0">
                <a:solidFill>
                  <a:schemeClr val="tx2"/>
                </a:solidFill>
              </a:rPr>
              <a:t> (and 4</a:t>
            </a:r>
            <a:r>
              <a:rPr lang="en-US" sz="2100" baseline="30000" dirty="0">
                <a:solidFill>
                  <a:schemeClr val="tx2"/>
                </a:solidFill>
              </a:rPr>
              <a:t>th</a:t>
            </a:r>
            <a:r>
              <a:rPr lang="en-US" sz="2100" dirty="0">
                <a:solidFill>
                  <a:schemeClr val="tx2"/>
                </a:solidFill>
              </a:rPr>
              <a:t>) Rounds</a:t>
            </a:r>
          </a:p>
          <a:p>
            <a:pPr marL="634534" lvl="1" indent="-257244"/>
            <a:r>
              <a:rPr lang="en-US" dirty="0">
                <a:solidFill>
                  <a:schemeClr val="tx2"/>
                </a:solidFill>
              </a:rPr>
              <a:t>Advances on the </a:t>
            </a:r>
            <a:r>
              <a:rPr lang="en-US" dirty="0" err="1">
                <a:solidFill>
                  <a:schemeClr val="tx2"/>
                </a:solidFill>
              </a:rPr>
              <a:t>MinRank</a:t>
            </a:r>
            <a:r>
              <a:rPr lang="en-US" dirty="0">
                <a:solidFill>
                  <a:schemeClr val="tx2"/>
                </a:solidFill>
              </a:rPr>
              <a:t> problem leading to attacks on </a:t>
            </a:r>
            <a:r>
              <a:rPr lang="en-US" dirty="0" err="1">
                <a:solidFill>
                  <a:schemeClr val="tx2"/>
                </a:solidFill>
              </a:rPr>
              <a:t>GeMSS</a:t>
            </a:r>
            <a:r>
              <a:rPr lang="en-US" dirty="0">
                <a:solidFill>
                  <a:schemeClr val="tx2"/>
                </a:solidFill>
              </a:rPr>
              <a:t> and Rainbow</a:t>
            </a:r>
          </a:p>
          <a:p>
            <a:pPr marL="634534" lvl="1" indent="-257244"/>
            <a:r>
              <a:rPr lang="en-US" dirty="0">
                <a:solidFill>
                  <a:schemeClr val="tx2"/>
                </a:solidFill>
              </a:rPr>
              <a:t>Improvements in lattice attacks </a:t>
            </a:r>
          </a:p>
          <a:p>
            <a:pPr marL="634534" lvl="1" indent="-257244"/>
            <a:r>
              <a:rPr lang="en-US" dirty="0">
                <a:solidFill>
                  <a:schemeClr val="tx2"/>
                </a:solidFill>
              </a:rPr>
              <a:t>Attacks on some parameter sets of SPHINCS+</a:t>
            </a:r>
          </a:p>
          <a:p>
            <a:pPr marL="634534" lvl="1" indent="-257244"/>
            <a:r>
              <a:rPr lang="en-US" dirty="0">
                <a:solidFill>
                  <a:schemeClr val="tx2"/>
                </a:solidFill>
              </a:rPr>
              <a:t>SIKE/SIDH attack</a:t>
            </a:r>
          </a:p>
          <a:p>
            <a:pPr marL="634534" lvl="1" indent="-257244"/>
            <a:endParaRPr lang="en-US" dirty="0">
              <a:solidFill>
                <a:schemeClr val="tx2"/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IP considerations</a:t>
            </a:r>
          </a:p>
          <a:p>
            <a:pPr marL="943044" lvl="1" indent="-257244"/>
            <a:r>
              <a:rPr lang="en-US" dirty="0">
                <a:solidFill>
                  <a:schemeClr val="tx2"/>
                </a:solidFill>
              </a:rPr>
              <a:t>NIST signed license agreements to allow for royalty-free use* of </a:t>
            </a:r>
            <a:r>
              <a:rPr lang="en-US" dirty="0" err="1">
                <a:solidFill>
                  <a:schemeClr val="tx2"/>
                </a:solidFill>
              </a:rPr>
              <a:t>kyber</a:t>
            </a:r>
            <a:r>
              <a:rPr lang="en-US" dirty="0">
                <a:solidFill>
                  <a:schemeClr val="tx2"/>
                </a:solidFill>
              </a:rPr>
              <a:t> implementations following the </a:t>
            </a:r>
            <a:r>
              <a:rPr lang="en-US" dirty="0" err="1">
                <a:solidFill>
                  <a:schemeClr val="tx2"/>
                </a:solidFill>
              </a:rPr>
              <a:t>nist</a:t>
            </a:r>
            <a:r>
              <a:rPr lang="en-US" dirty="0">
                <a:solidFill>
                  <a:schemeClr val="tx2"/>
                </a:solidFill>
              </a:rPr>
              <a:t> standard</a:t>
            </a:r>
          </a:p>
          <a:p>
            <a:pPr marL="1400244" lvl="2" indent="-257244"/>
            <a:r>
              <a:rPr lang="en-US" b="1" i="1" dirty="0">
                <a:solidFill>
                  <a:schemeClr val="tx2"/>
                </a:solidFill>
              </a:rPr>
              <a:t>Disclaimer</a:t>
            </a:r>
            <a:r>
              <a:rPr lang="en-US" b="1" dirty="0">
                <a:solidFill>
                  <a:schemeClr val="tx2"/>
                </a:solidFill>
              </a:rPr>
              <a:t>: I’m not a lawyer</a:t>
            </a:r>
            <a:r>
              <a:rPr lang="en-US" dirty="0">
                <a:solidFill>
                  <a:schemeClr val="tx2"/>
                </a:solidFill>
              </a:rPr>
              <a:t>.  </a:t>
            </a:r>
          </a:p>
          <a:p>
            <a:pPr marL="1400244" lvl="2" indent="-257244"/>
            <a:r>
              <a:rPr lang="en-US" dirty="0">
                <a:solidFill>
                  <a:schemeClr val="tx2"/>
                </a:solidFill>
              </a:rPr>
              <a:t>*Royalty-free use is from the parties in the agreement </a:t>
            </a:r>
            <a:r>
              <a:rPr lang="en-US" sz="1300" dirty="0">
                <a:solidFill>
                  <a:schemeClr val="tx2"/>
                </a:solidFill>
              </a:rPr>
              <a:t>(CNRS, the University of Limoges, the laboratory </a:t>
            </a:r>
            <a:r>
              <a:rPr lang="en-US" sz="1300" dirty="0" err="1">
                <a:solidFill>
                  <a:schemeClr val="tx2"/>
                </a:solidFill>
              </a:rPr>
              <a:t>xlim</a:t>
            </a:r>
            <a:r>
              <a:rPr lang="en-US" sz="1300" dirty="0">
                <a:solidFill>
                  <a:schemeClr val="tx2"/>
                </a:solidFill>
              </a:rPr>
              <a:t>, and </a:t>
            </a:r>
            <a:r>
              <a:rPr lang="en-US" sz="1300" dirty="0" err="1">
                <a:solidFill>
                  <a:schemeClr val="tx2"/>
                </a:solidFill>
              </a:rPr>
              <a:t>jintai</a:t>
            </a:r>
            <a:r>
              <a:rPr lang="en-US" sz="1300" dirty="0">
                <a:solidFill>
                  <a:schemeClr val="tx2"/>
                </a:solidFill>
              </a:rPr>
              <a:t> ding)</a:t>
            </a:r>
          </a:p>
          <a:p>
            <a:pPr marL="1400244" lvl="2" indent="-257244"/>
            <a:endParaRPr lang="en-US" sz="13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Ongoing Suggested changes from round 3 specifications</a:t>
            </a:r>
          </a:p>
          <a:p>
            <a:pPr marL="1400244" lvl="2" indent="-257244"/>
            <a:endParaRPr lang="en-US" dirty="0">
              <a:solidFill>
                <a:schemeClr val="tx2"/>
              </a:solidFill>
            </a:endParaRPr>
          </a:p>
          <a:p>
            <a:pPr marL="943044" lvl="1" indent="-257244"/>
            <a:endParaRPr lang="en-US" dirty="0">
              <a:solidFill>
                <a:schemeClr val="tx2"/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6947"/>
            <a:ext cx="7886700" cy="694039"/>
          </a:xfrm>
        </p:spPr>
        <p:txBody>
          <a:bodyPr/>
          <a:lstStyle/>
          <a:p>
            <a:r>
              <a:rPr lang="en-US" dirty="0"/>
              <a:t>Standardization challenges</a:t>
            </a:r>
          </a:p>
        </p:txBody>
      </p:sp>
    </p:spTree>
    <p:extLst>
      <p:ext uri="{BB962C8B-B14F-4D97-AF65-F5344CB8AC3E}">
        <p14:creationId xmlns:p14="http://schemas.microsoft.com/office/powerpoint/2010/main" val="2609156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96" y="1466342"/>
            <a:ext cx="5590618" cy="4884407"/>
          </a:xfrm>
        </p:spPr>
        <p:txBody>
          <a:bodyPr>
            <a:norm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There has been much discussion on hybrid/composite modes</a:t>
            </a:r>
          </a:p>
          <a:p>
            <a:pPr marL="720282" lvl="1" indent="-342991"/>
            <a:r>
              <a:rPr lang="en-US" sz="1600" dirty="0"/>
              <a:t>NIST SP800-56C Rev. 2 allows for a certain hybrid mode</a:t>
            </a:r>
          </a:p>
          <a:p>
            <a:pPr marL="720282" lvl="1" indent="-342991"/>
            <a:r>
              <a:rPr lang="en-US" sz="1600" dirty="0"/>
              <a:t>We will Work with the community in different stages of migration to assure security</a:t>
            </a:r>
          </a:p>
          <a:p>
            <a:pPr marL="720282" lvl="1" indent="-342991"/>
            <a:endParaRPr lang="en-US" sz="12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NIST will provide transition guidelines to     PQC standards</a:t>
            </a:r>
          </a:p>
          <a:p>
            <a:pPr marL="698500" lvl="1" indent="-349250"/>
            <a:r>
              <a:rPr lang="en-US" sz="1600" dirty="0"/>
              <a:t>NIST has provided such guidance before</a:t>
            </a:r>
          </a:p>
          <a:p>
            <a:pPr marL="1155700" lvl="2" indent="-349250"/>
            <a:r>
              <a:rPr lang="en-US" dirty="0"/>
              <a:t>Examples: Triple Des, Sha-1, keys &lt; 112 bits</a:t>
            </a:r>
          </a:p>
          <a:p>
            <a:pPr marL="720282" lvl="1" indent="-342991"/>
            <a:r>
              <a:rPr lang="en-US" sz="1600" dirty="0"/>
              <a:t>Timeframe will be based on risk assessment of quantum attacks</a:t>
            </a:r>
          </a:p>
          <a:p>
            <a:pPr marL="720282" lvl="1" indent="-342991"/>
            <a:endParaRPr lang="en-US" sz="1600" dirty="0"/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Transition and migration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6A1712-2935-C4A8-6993-236E0B067E0D}"/>
              </a:ext>
            </a:extLst>
          </p:cNvPr>
          <p:cNvGrpSpPr/>
          <p:nvPr/>
        </p:nvGrpSpPr>
        <p:grpSpPr>
          <a:xfrm>
            <a:off x="6019800" y="2433994"/>
            <a:ext cx="2913541" cy="2595206"/>
            <a:chOff x="6629400" y="1955800"/>
            <a:chExt cx="5059682" cy="48521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86FD2-C62E-FE4B-EA1C-B08DAA40D85B}"/>
                </a:ext>
              </a:extLst>
            </p:cNvPr>
            <p:cNvSpPr txBox="1"/>
            <p:nvPr/>
          </p:nvSpPr>
          <p:spPr>
            <a:xfrm>
              <a:off x="6629400" y="1955800"/>
              <a:ext cx="685801" cy="46406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A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A9F2F8-CC51-809B-B96E-CAB975A67CF3}"/>
                </a:ext>
              </a:extLst>
            </p:cNvPr>
            <p:cNvSpPr txBox="1"/>
            <p:nvPr/>
          </p:nvSpPr>
          <p:spPr>
            <a:xfrm>
              <a:off x="10134600" y="1955800"/>
              <a:ext cx="685801" cy="46406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B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946177-DE25-5243-93F8-1F2DAF4617A1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972300" y="2419864"/>
              <a:ext cx="19636" cy="3365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2F220-10F4-0A34-40AA-8B50CFB80ED9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0477500" y="2419864"/>
              <a:ext cx="0" cy="3345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E5BBFB8-2D5E-A724-1C06-BA2CC109AE78}"/>
                </a:ext>
              </a:extLst>
            </p:cNvPr>
            <p:cNvCxnSpPr/>
            <p:nvPr/>
          </p:nvCxnSpPr>
          <p:spPr>
            <a:xfrm>
              <a:off x="6972300" y="3022600"/>
              <a:ext cx="3505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D1A41C5-0B35-01A1-CFA5-CF1421041396}"/>
                </a:ext>
              </a:extLst>
            </p:cNvPr>
            <p:cNvCxnSpPr/>
            <p:nvPr/>
          </p:nvCxnSpPr>
          <p:spPr>
            <a:xfrm flipH="1">
              <a:off x="6972300" y="3251200"/>
              <a:ext cx="3505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7F0CDA-1419-B843-7FE2-9F11D4A54D6E}"/>
                </a:ext>
              </a:extLst>
            </p:cNvPr>
            <p:cNvCxnSpPr/>
            <p:nvPr/>
          </p:nvCxnSpPr>
          <p:spPr>
            <a:xfrm>
              <a:off x="6972300" y="3784600"/>
              <a:ext cx="3505200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0106655-615E-BC1A-8C72-5BEFE4F1D943}"/>
                </a:ext>
              </a:extLst>
            </p:cNvPr>
            <p:cNvCxnSpPr/>
            <p:nvPr/>
          </p:nvCxnSpPr>
          <p:spPr>
            <a:xfrm flipH="1">
              <a:off x="6972300" y="4013200"/>
              <a:ext cx="3505200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48ABD13-9751-5222-7498-10D10B6A1658}"/>
                </a:ext>
              </a:extLst>
            </p:cNvPr>
            <p:cNvCxnSpPr/>
            <p:nvPr/>
          </p:nvCxnSpPr>
          <p:spPr>
            <a:xfrm>
              <a:off x="6972299" y="4622800"/>
              <a:ext cx="3505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3BAA23-0035-0820-A85D-A956FA9C6215}"/>
                </a:ext>
              </a:extLst>
            </p:cNvPr>
            <p:cNvCxnSpPr/>
            <p:nvPr/>
          </p:nvCxnSpPr>
          <p:spPr>
            <a:xfrm flipH="1">
              <a:off x="6991936" y="4851400"/>
              <a:ext cx="34855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60952A-6113-36BD-8D53-20C1167D249E}"/>
                </a:ext>
              </a:extLst>
            </p:cNvPr>
            <p:cNvCxnSpPr/>
            <p:nvPr/>
          </p:nvCxnSpPr>
          <p:spPr>
            <a:xfrm>
              <a:off x="6991935" y="5308600"/>
              <a:ext cx="3485564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2A80B48-FA03-0C69-2DDD-6ECAE711E57A}"/>
                </a:ext>
              </a:extLst>
            </p:cNvPr>
            <p:cNvCxnSpPr/>
            <p:nvPr/>
          </p:nvCxnSpPr>
          <p:spPr>
            <a:xfrm flipH="1">
              <a:off x="6991935" y="5585326"/>
              <a:ext cx="3485564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A78E1571-5011-C337-E56C-321AB779C32C}"/>
                </a:ext>
              </a:extLst>
            </p:cNvPr>
            <p:cNvSpPr/>
            <p:nvPr/>
          </p:nvSpPr>
          <p:spPr>
            <a:xfrm>
              <a:off x="10591801" y="2870200"/>
              <a:ext cx="45719" cy="53340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6D556EBB-2BED-B811-8C42-98E170BD5063}"/>
                </a:ext>
              </a:extLst>
            </p:cNvPr>
            <p:cNvSpPr/>
            <p:nvPr/>
          </p:nvSpPr>
          <p:spPr>
            <a:xfrm>
              <a:off x="10591801" y="3632201"/>
              <a:ext cx="45719" cy="609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0797CDEF-07FF-C396-B02B-1354C30CB176}"/>
                </a:ext>
              </a:extLst>
            </p:cNvPr>
            <p:cNvSpPr/>
            <p:nvPr/>
          </p:nvSpPr>
          <p:spPr>
            <a:xfrm>
              <a:off x="10591801" y="4470400"/>
              <a:ext cx="45719" cy="53340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5FFAD27C-4096-727C-028E-DD7FF7D18DBF}"/>
                </a:ext>
              </a:extLst>
            </p:cNvPr>
            <p:cNvSpPr/>
            <p:nvPr/>
          </p:nvSpPr>
          <p:spPr>
            <a:xfrm>
              <a:off x="10591801" y="5156200"/>
              <a:ext cx="45719" cy="533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662249-FFF3-ABF8-EE88-E2A421792945}"/>
                </a:ext>
              </a:extLst>
            </p:cNvPr>
            <p:cNvSpPr txBox="1"/>
            <p:nvPr/>
          </p:nvSpPr>
          <p:spPr>
            <a:xfrm>
              <a:off x="10820401" y="3022600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C00000"/>
                  </a:solidFill>
                </a:rPr>
                <a:t>ECDH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AA3929-8AD9-986E-C55D-AE84EC8DB465}"/>
                </a:ext>
              </a:extLst>
            </p:cNvPr>
            <p:cNvSpPr txBox="1"/>
            <p:nvPr/>
          </p:nvSpPr>
          <p:spPr>
            <a:xfrm>
              <a:off x="10820401" y="4514517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C00000"/>
                  </a:solidFill>
                </a:rPr>
                <a:t>ECDH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AD37BF-C231-000C-915C-0260200C069C}"/>
                </a:ext>
              </a:extLst>
            </p:cNvPr>
            <p:cNvSpPr txBox="1"/>
            <p:nvPr/>
          </p:nvSpPr>
          <p:spPr>
            <a:xfrm>
              <a:off x="10780710" y="3742200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006600"/>
                  </a:solidFill>
                </a:rPr>
                <a:t>PQC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782351-254C-5EB0-870F-AD1851935007}"/>
                </a:ext>
              </a:extLst>
            </p:cNvPr>
            <p:cNvSpPr txBox="1"/>
            <p:nvPr/>
          </p:nvSpPr>
          <p:spPr>
            <a:xfrm>
              <a:off x="10801341" y="5244067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006600"/>
                  </a:solidFill>
                </a:rPr>
                <a:t>PQC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D4F591-F1EA-E089-984E-946BD89D7F03}"/>
                </a:ext>
              </a:extLst>
            </p:cNvPr>
            <p:cNvGrpSpPr/>
            <p:nvPr/>
          </p:nvGrpSpPr>
          <p:grpSpPr>
            <a:xfrm>
              <a:off x="6811723" y="6146800"/>
              <a:ext cx="2789477" cy="476461"/>
              <a:chOff x="6810135" y="5715000"/>
              <a:chExt cx="2789477" cy="47646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B95399-3CE9-2634-35E8-11F427FDB1BF}"/>
                  </a:ext>
                </a:extLst>
              </p:cNvPr>
              <p:cNvSpPr txBox="1"/>
              <p:nvPr/>
            </p:nvSpPr>
            <p:spPr>
              <a:xfrm>
                <a:off x="6810135" y="5715000"/>
                <a:ext cx="914399" cy="46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>
                    <a:solidFill>
                      <a:srgbClr val="C00000"/>
                    </a:solidFill>
                  </a:rPr>
                  <a:t>ECDH</a:t>
                </a:r>
              </a:p>
            </p:txBody>
          </p:sp>
          <p:sp>
            <p:nvSpPr>
              <p:cNvPr id="28" name="Arrow: Right 39">
                <a:extLst>
                  <a:ext uri="{FF2B5EF4-FFF2-40B4-BE49-F238E27FC236}">
                    <a16:creationId xmlns:a16="http://schemas.microsoft.com/office/drawing/2014/main" id="{BCEF27B4-1F6B-126C-4B69-4A2AFEEA5A1F}"/>
                  </a:ext>
                </a:extLst>
              </p:cNvPr>
              <p:cNvSpPr/>
              <p:nvPr/>
            </p:nvSpPr>
            <p:spPr>
              <a:xfrm>
                <a:off x="7779555" y="5791202"/>
                <a:ext cx="914400" cy="216928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ED057B-C7B4-7002-4DD5-FE9B83F99C27}"/>
                  </a:ext>
                </a:extLst>
              </p:cNvPr>
              <p:cNvSpPr txBox="1"/>
              <p:nvPr/>
            </p:nvSpPr>
            <p:spPr>
              <a:xfrm>
                <a:off x="8837612" y="5727396"/>
                <a:ext cx="762000" cy="46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>
                    <a:solidFill>
                      <a:srgbClr val="C00000"/>
                    </a:solidFill>
                  </a:rPr>
                  <a:t>Z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817EDF-6ADA-C6EC-3E4D-18ECC9832F75}"/>
                    </a:ext>
                  </a:extLst>
                </p:cNvPr>
                <p:cNvSpPr txBox="1"/>
                <p:nvPr/>
              </p:nvSpPr>
              <p:spPr>
                <a:xfrm>
                  <a:off x="9601200" y="6343863"/>
                  <a:ext cx="1600197" cy="464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13" dirty="0"/>
                    <a:t>KDF(</a:t>
                  </a:r>
                  <a14:m>
                    <m:oMath xmlns:m="http://schemas.openxmlformats.org/officeDocument/2006/math">
                      <m:r>
                        <a:rPr lang="en-US" sz="101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013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013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1013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817EDF-6ADA-C6EC-3E4D-18ECC9832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200" y="6343863"/>
                  <a:ext cx="1600197" cy="464064"/>
                </a:xfrm>
                <a:prstGeom prst="rect">
                  <a:avLst/>
                </a:prstGeom>
                <a:blipFill>
                  <a:blip r:embed="rId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406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for PQC</a:t>
            </a:r>
          </a:p>
        </p:txBody>
      </p:sp>
      <p:pic>
        <p:nvPicPr>
          <p:cNvPr id="1028" name="Picture 4" descr="National Cybersecurity Center of Excellence (NCCoE) – Accelerating the  Deployment and Use of Security Technologies | IBM Center for The Business  of Government">
            <a:extLst>
              <a:ext uri="{FF2B5EF4-FFF2-40B4-BE49-F238E27FC236}">
                <a16:creationId xmlns:a16="http://schemas.microsoft.com/office/drawing/2014/main" id="{72E57052-D642-D74F-9831-0A8F0191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8750"/>
            <a:ext cx="1595437" cy="20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A7886-68C8-F36B-0C50-611D9FE3E39A}"/>
              </a:ext>
            </a:extLst>
          </p:cNvPr>
          <p:cNvSpPr txBox="1"/>
          <p:nvPr/>
        </p:nvSpPr>
        <p:spPr>
          <a:xfrm>
            <a:off x="2286000" y="1314818"/>
            <a:ext cx="70056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National Cybersecurity Center of Excellence (</a:t>
            </a:r>
            <a:r>
              <a:rPr lang="en-US" dirty="0" err="1"/>
              <a:t>NCCoE</a:t>
            </a:r>
            <a:r>
              <a:rPr lang="en-US" dirty="0"/>
              <a:t>) has a project for </a:t>
            </a:r>
            <a:r>
              <a:rPr lang="en-US" u="sng" dirty="0">
                <a:solidFill>
                  <a:schemeClr val="accent1"/>
                </a:solidFill>
              </a:rPr>
              <a:t>Migration to PQC</a:t>
            </a:r>
            <a:r>
              <a:rPr lang="en-US" dirty="0"/>
              <a:t>.  The 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Align and complement NIST PQC standardization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Raise awareness and develop practices to ease the migration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Deliver white papers, playbooks, and demonstrable implementations for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70C0"/>
                </a:solidFill>
                <a:ea typeface="Arial" charset="0"/>
                <a:cs typeface="Arial"/>
              </a:rPr>
              <a:t>Collaboration with industry participants through CRADAs and a Community of Interest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700" kern="0" dirty="0">
                <a:ea typeface="Arial" charset="0"/>
                <a:cs typeface="Arial"/>
              </a:rPr>
              <a:t>Product developers and service providers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700" kern="0" dirty="0">
                <a:ea typeface="Arial" charset="0"/>
                <a:cs typeface="Arial"/>
              </a:rPr>
              <a:t>Standards development organizations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700" kern="0" dirty="0">
                <a:ea typeface="Arial" charset="0"/>
                <a:cs typeface="Arial"/>
              </a:rPr>
              <a:t>Service providers and major user organizations and consortia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700" kern="0" dirty="0">
                <a:ea typeface="Arial" charset="0"/>
                <a:cs typeface="Arial"/>
              </a:rPr>
              <a:t>Government organizations (such as U.S. Department of Homeland Security, Department of Defense)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700" kern="0" dirty="0">
              <a:ea typeface="Arial" charset="0"/>
              <a:cs typeface="Arial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700" kern="0" dirty="0">
              <a:ea typeface="Arial" charset="0"/>
              <a:cs typeface="Arial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700" kern="0" dirty="0">
                <a:ea typeface="Arial" charset="0"/>
                <a:cs typeface="Arial"/>
              </a:rPr>
              <a:t>See Bill Newhouse’s talk later today….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65DCB-25E8-0060-E9AF-65F1CCE39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" y="3685785"/>
            <a:ext cx="2029671" cy="27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4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893B4E-75D0-6F49-9C75-84683CF6C9A7}"/>
              </a:ext>
            </a:extLst>
          </p:cNvPr>
          <p:cNvGrpSpPr/>
          <p:nvPr/>
        </p:nvGrpSpPr>
        <p:grpSpPr>
          <a:xfrm>
            <a:off x="6463726" y="1338839"/>
            <a:ext cx="1768861" cy="1670092"/>
            <a:chOff x="8264171" y="1549495"/>
            <a:chExt cx="3847910" cy="384791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B60BA14-D2B5-C94F-8C03-A7FADA63F5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9295260" y="1846194"/>
              <a:ext cx="1905000" cy="15875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olved: Solve The Following Discrete Logarithm Problems. Y... | Chegg.com">
              <a:extLst>
                <a:ext uri="{FF2B5EF4-FFF2-40B4-BE49-F238E27FC236}">
                  <a16:creationId xmlns:a16="http://schemas.microsoft.com/office/drawing/2014/main" id="{C7E6A481-ADF5-D146-827C-21BA61D5F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4324" y="3568146"/>
              <a:ext cx="2966872" cy="1320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&quot;No&quot; Symbol 6">
              <a:extLst>
                <a:ext uri="{FF2B5EF4-FFF2-40B4-BE49-F238E27FC236}">
                  <a16:creationId xmlns:a16="http://schemas.microsoft.com/office/drawing/2014/main" id="{339097C9-8FF6-DA45-8A5F-87DFD85D893C}"/>
                </a:ext>
              </a:extLst>
            </p:cNvPr>
            <p:cNvSpPr/>
            <p:nvPr/>
          </p:nvSpPr>
          <p:spPr>
            <a:xfrm>
              <a:off x="8264171" y="1549495"/>
              <a:ext cx="3847910" cy="3847910"/>
            </a:xfrm>
            <a:prstGeom prst="noSmoking">
              <a:avLst>
                <a:gd name="adj" fmla="val 310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A9F098-026D-1640-B569-1121347E8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219" y="3276600"/>
            <a:ext cx="6718555" cy="264503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529467-FD37-C746-AECE-FBE7546AB19B}"/>
              </a:ext>
            </a:extLst>
          </p:cNvPr>
          <p:cNvSpPr txBox="1">
            <a:spLocks/>
          </p:cNvSpPr>
          <p:nvPr/>
        </p:nvSpPr>
        <p:spPr>
          <a:xfrm>
            <a:off x="287100" y="1485990"/>
            <a:ext cx="5757467" cy="53720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504" indent="-215504">
              <a:buFont typeface="Arial" panose="020B0604020202020204" pitchFamily="34" charset="0"/>
              <a:buChar char="•"/>
            </a:pPr>
            <a:r>
              <a:rPr lang="en-US" sz="2000" dirty="0"/>
              <a:t>NIST public-key crypto standards</a:t>
            </a:r>
          </a:p>
          <a:p>
            <a:pPr marL="431006" lvl="1" indent="-21550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SP 800-56A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Diffie-Hellman, ECDH</a:t>
            </a:r>
          </a:p>
          <a:p>
            <a:pPr marL="431006" lvl="1" indent="-21550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SP 800-56B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RSA encryption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31006" lvl="1" indent="-21550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FIPS 186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RSA, DSA, and ECDSA signatures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/>
              <a:t>  all vulnerable to attacks from </a:t>
            </a:r>
          </a:p>
          <a:p>
            <a:pPr marL="0" indent="0">
              <a:buNone/>
            </a:pPr>
            <a:r>
              <a:rPr lang="en-US" sz="2000" dirty="0"/>
              <a:t>  a (large-scale) quantum computer</a:t>
            </a:r>
          </a:p>
          <a:p>
            <a:pPr marL="177404" indent="-177404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177404" indent="-177404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7404" indent="-177404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/>
            <a:r>
              <a:rPr lang="en-US" sz="2000" dirty="0"/>
              <a:t>Symmetric-key crypto (AES, SHA) would also be affected, but less dramatically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1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2A5AD3-5A2E-7843-ADCB-349CA9F8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Threat</a:t>
            </a:r>
          </a:p>
        </p:txBody>
      </p:sp>
    </p:spTree>
    <p:extLst>
      <p:ext uri="{BB962C8B-B14F-4D97-AF65-F5344CB8AC3E}">
        <p14:creationId xmlns:p14="http://schemas.microsoft.com/office/powerpoint/2010/main" val="408507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6400800" cy="49530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In 2016, NIST called for quantum-resistant cryptographic algorithms for new public-key crypto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Encryption/key-establishment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Our role: managing a process of achieving community consensus in a </a:t>
            </a:r>
            <a:r>
              <a:rPr lang="en-US" sz="2900" b="1" dirty="0"/>
              <a:t>transparent</a:t>
            </a:r>
            <a:r>
              <a:rPr lang="en-US" sz="2900" dirty="0"/>
              <a:t> and timely manner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Different and more complicated than past AES/SHA-3 competitions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There would not be a single “winner”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Ideally, several algorithms will emerge as ‘good choices’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nist</a:t>
            </a:r>
            <a:r>
              <a:rPr lang="en-US" dirty="0"/>
              <a:t> PQC “Competition”</a:t>
            </a:r>
          </a:p>
        </p:txBody>
      </p:sp>
      <p:pic>
        <p:nvPicPr>
          <p:cNvPr id="4" name="Picture 2" descr="Archery,target,arrows,bogensport,free pictures - free image from needpix.com">
            <a:extLst>
              <a:ext uri="{FF2B5EF4-FFF2-40B4-BE49-F238E27FC236}">
                <a16:creationId xmlns:a16="http://schemas.microsoft.com/office/drawing/2014/main" id="{70B7A5B2-985E-42AE-ADE3-AEEB9CFF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200275"/>
            <a:ext cx="28765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7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6E70A-4160-2840-BE3F-9AB865F7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172" y="1600200"/>
            <a:ext cx="8713654" cy="4800600"/>
          </a:xfrm>
        </p:spPr>
        <p:txBody>
          <a:bodyPr>
            <a:normAutofit fontScale="4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3400" b="1" dirty="0"/>
              <a:t>Secure</a:t>
            </a:r>
            <a:r>
              <a:rPr lang="en-US" sz="3400" dirty="0"/>
              <a:t> against both classical and quantum attacks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sz="3400" b="1" dirty="0"/>
              <a:t>Performance</a:t>
            </a:r>
            <a:r>
              <a:rPr lang="en-US" sz="3400" dirty="0"/>
              <a:t> - measured on various "classical" platforms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sz="3400" b="1" dirty="0"/>
              <a:t>Other properties</a:t>
            </a:r>
          </a:p>
          <a:p>
            <a:pPr lvl="1"/>
            <a:r>
              <a:rPr lang="en-US" sz="2300" dirty="0"/>
              <a:t>Drop-in replacements - Compatibility with existing protocols and networks</a:t>
            </a:r>
          </a:p>
          <a:p>
            <a:pPr lvl="1"/>
            <a:r>
              <a:rPr lang="en-US" sz="2300" dirty="0"/>
              <a:t>Perfect forward secrecy</a:t>
            </a:r>
          </a:p>
          <a:p>
            <a:pPr lvl="1"/>
            <a:r>
              <a:rPr lang="en-US" sz="2300" dirty="0"/>
              <a:t>Resistance to side-channel attacks</a:t>
            </a:r>
          </a:p>
          <a:p>
            <a:pPr lvl="1"/>
            <a:r>
              <a:rPr lang="en-US" sz="2300" dirty="0"/>
              <a:t>Simplicity and flexibility</a:t>
            </a:r>
          </a:p>
          <a:p>
            <a:pPr lvl="1"/>
            <a:r>
              <a:rPr lang="en-US" sz="2300" dirty="0"/>
              <a:t>Misuse resistance, </a:t>
            </a:r>
            <a:r>
              <a:rPr lang="en-US" sz="2300" dirty="0" err="1"/>
              <a:t>etc</a:t>
            </a:r>
            <a:r>
              <a:rPr lang="en-US" sz="23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criteria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C58904-16C7-4B7A-FB75-78C4B2D8C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30218"/>
              </p:ext>
            </p:extLst>
          </p:nvPr>
        </p:nvGraphicFramePr>
        <p:xfrm>
          <a:off x="1027195" y="2059218"/>
          <a:ext cx="7089607" cy="194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06">
                  <a:extLst>
                    <a:ext uri="{9D8B030D-6E8A-4147-A177-3AD203B41FA5}">
                      <a16:colId xmlns:a16="http://schemas.microsoft.com/office/drawing/2014/main" val="453178185"/>
                    </a:ext>
                  </a:extLst>
                </a:gridCol>
                <a:gridCol w="6358301">
                  <a:extLst>
                    <a:ext uri="{9D8B030D-6E8A-4147-A177-3AD203B41FA5}">
                      <a16:colId xmlns:a16="http://schemas.microsoft.com/office/drawing/2014/main" val="4028195574"/>
                    </a:ext>
                  </a:extLst>
                </a:gridCol>
              </a:tblGrid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Security</a:t>
                      </a:r>
                      <a:r>
                        <a:rPr lang="en-US" sz="1400" baseline="0" dirty="0"/>
                        <a:t> Description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3270265095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At</a:t>
                      </a:r>
                      <a:r>
                        <a:rPr lang="en-US" sz="1400" baseline="0" dirty="0"/>
                        <a:t> least as hard to break as AES128   (exhaustive key search)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3473665551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At least as hard to break as SHA256   (collision search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2582847432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III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At</a:t>
                      </a:r>
                      <a:r>
                        <a:rPr lang="en-US" sz="1400" baseline="0"/>
                        <a:t> least as hard to break as AES192    (exhaustive key search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842454230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IV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At least as hard to break as SHA384    (collision search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846589921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At</a:t>
                      </a:r>
                      <a:r>
                        <a:rPr lang="en-US" sz="1400" baseline="0" dirty="0"/>
                        <a:t> least as hard to break as AES256    (exhaustive key search)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4127154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3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6E70A-4160-2840-BE3F-9AB865F7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75" y="1457269"/>
            <a:ext cx="4315949" cy="5145845"/>
          </a:xfrm>
        </p:spPr>
        <p:txBody>
          <a:bodyPr>
            <a:normAutofit/>
          </a:bodyPr>
          <a:lstStyle/>
          <a:p>
            <a:r>
              <a:rPr lang="en-US" sz="1575" b="1" dirty="0">
                <a:solidFill>
                  <a:schemeClr val="tx2"/>
                </a:solidFill>
              </a:rPr>
              <a:t>Round 1  </a:t>
            </a:r>
            <a:r>
              <a:rPr lang="en-US" sz="1350" dirty="0">
                <a:solidFill>
                  <a:schemeClr val="tx2"/>
                </a:solidFill>
              </a:rPr>
              <a:t>(Dec ‘17 – Jan ‘18)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69 candidates and 278 distinct submitters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Submitters from &gt;25 countries, all 6 continents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Apr 2018, 1</a:t>
            </a:r>
            <a:r>
              <a:rPr lang="en-US" sz="1125" baseline="30000" dirty="0">
                <a:solidFill>
                  <a:schemeClr val="tx2"/>
                </a:solidFill>
              </a:rPr>
              <a:t>st</a:t>
            </a:r>
            <a:r>
              <a:rPr lang="en-US" sz="1125" dirty="0">
                <a:solidFill>
                  <a:schemeClr val="tx2"/>
                </a:solidFill>
              </a:rPr>
              <a:t> NIST PQC conference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Almost 25 schemes broken/attacked</a:t>
            </a:r>
            <a:endParaRPr lang="en-US" sz="1125" dirty="0">
              <a:solidFill>
                <a:schemeClr val="tx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54901" lvl="1" indent="-139341"/>
            <a:r>
              <a:rPr lang="en-US" sz="1125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8240</a:t>
            </a:r>
            <a:r>
              <a:rPr lang="en-US" sz="1125" dirty="0">
                <a:solidFill>
                  <a:schemeClr val="tx2"/>
                </a:solidFill>
              </a:rPr>
              <a:t>, NIST Report on the 1</a:t>
            </a:r>
            <a:r>
              <a:rPr lang="en-US" sz="1125" baseline="30000" dirty="0">
                <a:solidFill>
                  <a:schemeClr val="tx2"/>
                </a:solidFill>
              </a:rPr>
              <a:t>st</a:t>
            </a:r>
            <a:r>
              <a:rPr lang="en-US" sz="1125" dirty="0">
                <a:solidFill>
                  <a:schemeClr val="tx2"/>
                </a:solidFill>
              </a:rPr>
              <a:t> Round</a:t>
            </a:r>
          </a:p>
          <a:p>
            <a:pPr lvl="1"/>
            <a:endParaRPr lang="en-US" sz="1125" dirty="0">
              <a:solidFill>
                <a:schemeClr val="tx2"/>
              </a:solidFill>
            </a:endParaRPr>
          </a:p>
          <a:p>
            <a:r>
              <a:rPr lang="en-US" sz="1575" b="1" dirty="0">
                <a:solidFill>
                  <a:schemeClr val="tx2"/>
                </a:solidFill>
              </a:rPr>
              <a:t>Round 2 </a:t>
            </a:r>
            <a:r>
              <a:rPr lang="en-US" sz="1350" dirty="0">
                <a:solidFill>
                  <a:schemeClr val="tx2"/>
                </a:solidFill>
              </a:rPr>
              <a:t>(Jan ‘18 – Jul ‘20)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26 candidates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Aug 2019 – 2</a:t>
            </a:r>
            <a:r>
              <a:rPr lang="en-US" sz="1125" baseline="30000" dirty="0">
                <a:solidFill>
                  <a:schemeClr val="tx2"/>
                </a:solidFill>
              </a:rPr>
              <a:t>nd</a:t>
            </a:r>
            <a:r>
              <a:rPr lang="en-US" sz="1125" dirty="0">
                <a:solidFill>
                  <a:schemeClr val="tx2"/>
                </a:solidFill>
              </a:rPr>
              <a:t> NIST PQC  conference</a:t>
            </a:r>
          </a:p>
          <a:p>
            <a:pPr marL="354901" lvl="1" indent="-139341">
              <a:lnSpc>
                <a:spcPct val="110000"/>
              </a:lnSpc>
            </a:pPr>
            <a:r>
              <a:rPr lang="en-US" sz="1125" dirty="0">
                <a:solidFill>
                  <a:schemeClr val="tx2"/>
                </a:solidFill>
              </a:rPr>
              <a:t>7 schemes broken/attacked</a:t>
            </a:r>
          </a:p>
          <a:p>
            <a:pPr marL="354901" lvl="1" indent="-139341"/>
            <a:r>
              <a:rPr lang="en-US" sz="1182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8309</a:t>
            </a:r>
            <a:r>
              <a:rPr lang="en-US" sz="1182" dirty="0">
                <a:solidFill>
                  <a:schemeClr val="tx2"/>
                </a:solidFill>
              </a:rPr>
              <a:t>, NIST Report on the 2</a:t>
            </a:r>
            <a:r>
              <a:rPr lang="en-US" sz="1182" baseline="30000" dirty="0">
                <a:solidFill>
                  <a:schemeClr val="tx2"/>
                </a:solidFill>
              </a:rPr>
              <a:t>nd</a:t>
            </a:r>
            <a:r>
              <a:rPr lang="en-US" sz="1182" dirty="0">
                <a:solidFill>
                  <a:schemeClr val="tx2"/>
                </a:solidFill>
              </a:rPr>
              <a:t> Round </a:t>
            </a:r>
          </a:p>
          <a:p>
            <a:pPr lvl="1"/>
            <a:endParaRPr lang="en-US" sz="1125" dirty="0">
              <a:solidFill>
                <a:schemeClr val="tx2"/>
              </a:solidFill>
            </a:endParaRPr>
          </a:p>
          <a:p>
            <a:pPr>
              <a:spcBef>
                <a:spcPts val="450"/>
              </a:spcBef>
            </a:pPr>
            <a:r>
              <a:rPr lang="en-US" sz="1575" b="1" dirty="0">
                <a:solidFill>
                  <a:schemeClr val="tx2"/>
                </a:solidFill>
              </a:rPr>
              <a:t>Round 3  </a:t>
            </a:r>
            <a:r>
              <a:rPr lang="en-US" sz="1575" dirty="0">
                <a:solidFill>
                  <a:schemeClr val="tx2"/>
                </a:solidFill>
              </a:rPr>
              <a:t>(Jul ‘20 – Jul ‘22)</a:t>
            </a:r>
          </a:p>
          <a:p>
            <a:pPr marL="257244" indent="-25724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chemeClr val="tx2"/>
                </a:solidFill>
              </a:rPr>
              <a:t>7 finalists and 8 alternates</a:t>
            </a:r>
          </a:p>
          <a:p>
            <a:pPr marL="257244" indent="-25724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chemeClr val="tx2"/>
                </a:solidFill>
              </a:rPr>
              <a:t>June 2021 – 3</a:t>
            </a:r>
            <a:r>
              <a:rPr lang="en-US" sz="1125" baseline="30000" dirty="0">
                <a:solidFill>
                  <a:schemeClr val="tx2"/>
                </a:solidFill>
              </a:rPr>
              <a:t>rd</a:t>
            </a:r>
            <a:r>
              <a:rPr lang="en-US" sz="1125" dirty="0">
                <a:solidFill>
                  <a:schemeClr val="tx2"/>
                </a:solidFill>
              </a:rPr>
              <a:t> NIST PQC Conference</a:t>
            </a:r>
          </a:p>
          <a:p>
            <a:pPr marL="257244" indent="-25724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8413</a:t>
            </a:r>
            <a:r>
              <a:rPr lang="en-US" sz="1125" dirty="0">
                <a:solidFill>
                  <a:schemeClr val="tx2"/>
                </a:solidFill>
              </a:rPr>
              <a:t>, NIST Report on the 3</a:t>
            </a:r>
            <a:r>
              <a:rPr lang="en-US" sz="1125" baseline="30000" dirty="0">
                <a:solidFill>
                  <a:schemeClr val="tx2"/>
                </a:solidFill>
              </a:rPr>
              <a:t>rd</a:t>
            </a:r>
            <a:r>
              <a:rPr lang="en-US" sz="1125" dirty="0">
                <a:solidFill>
                  <a:schemeClr val="tx2"/>
                </a:solidFill>
              </a:rPr>
              <a:t> Round</a:t>
            </a:r>
          </a:p>
          <a:p>
            <a:endParaRPr lang="en-US" sz="1575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71" y="254886"/>
            <a:ext cx="7886700" cy="694039"/>
          </a:xfrm>
        </p:spPr>
        <p:txBody>
          <a:bodyPr/>
          <a:lstStyle/>
          <a:p>
            <a:r>
              <a:rPr lang="en-US" dirty="0"/>
              <a:t>The first three rounds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6EC7772-D4D7-4F93-90DF-3F4FD1147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868901"/>
              </p:ext>
            </p:extLst>
          </p:nvPr>
        </p:nvGraphicFramePr>
        <p:xfrm>
          <a:off x="4133001" y="1741337"/>
          <a:ext cx="3258399" cy="120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49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Signatures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KEM/Encryption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Overall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Lattice-based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5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21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26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Code-based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17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Multi-variate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Symmetric based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Other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Total</a:t>
                      </a:r>
                      <a:endParaRPr lang="en-US" sz="900" b="1" dirty="0"/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19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45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64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63CD006-10DC-4C55-9D7C-712CAAA9105C}"/>
              </a:ext>
            </a:extLst>
          </p:cNvPr>
          <p:cNvGraphicFramePr>
            <a:graphicFrameLocks/>
          </p:cNvGraphicFramePr>
          <p:nvPr/>
        </p:nvGraphicFramePr>
        <p:xfrm>
          <a:off x="4629166" y="3143176"/>
          <a:ext cx="3258398" cy="1359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68">
                  <a:extLst>
                    <a:ext uri="{9D8B030D-6E8A-4147-A177-3AD203B41FA5}">
                      <a16:colId xmlns:a16="http://schemas.microsoft.com/office/drawing/2014/main" val="1073821894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3957300575"/>
                    </a:ext>
                  </a:extLst>
                </a:gridCol>
                <a:gridCol w="485202">
                  <a:extLst>
                    <a:ext uri="{9D8B030D-6E8A-4147-A177-3AD203B41FA5}">
                      <a16:colId xmlns:a16="http://schemas.microsoft.com/office/drawing/2014/main" val="1486957725"/>
                    </a:ext>
                  </a:extLst>
                </a:gridCol>
              </a:tblGrid>
              <a:tr h="169901"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Signatures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KEMs/Encryption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Total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Lattice-based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/>
                        <a:t>3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12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Code-based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/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Multi-variate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Symmetric-based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Other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Total</a:t>
                      </a:r>
                      <a:endParaRPr lang="en-US" sz="900" b="1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9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17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26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CDDF242-0EED-4421-8B87-2145294BF8D0}"/>
              </a:ext>
            </a:extLst>
          </p:cNvPr>
          <p:cNvGraphicFramePr>
            <a:graphicFrameLocks/>
          </p:cNvGraphicFramePr>
          <p:nvPr/>
        </p:nvGraphicFramePr>
        <p:xfrm>
          <a:off x="5508023" y="4549867"/>
          <a:ext cx="3472570" cy="13592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81">
                  <a:extLst>
                    <a:ext uri="{9D8B030D-6E8A-4147-A177-3AD203B41FA5}">
                      <a16:colId xmlns:a16="http://schemas.microsoft.com/office/drawing/2014/main" val="1073821894"/>
                    </a:ext>
                  </a:extLst>
                </a:gridCol>
                <a:gridCol w="1072756">
                  <a:extLst>
                    <a:ext uri="{9D8B030D-6E8A-4147-A177-3AD203B41FA5}">
                      <a16:colId xmlns:a16="http://schemas.microsoft.com/office/drawing/2014/main" val="3957300575"/>
                    </a:ext>
                  </a:extLst>
                </a:gridCol>
                <a:gridCol w="517094">
                  <a:extLst>
                    <a:ext uri="{9D8B030D-6E8A-4147-A177-3AD203B41FA5}">
                      <a16:colId xmlns:a16="http://schemas.microsoft.com/office/drawing/2014/main" val="1486957725"/>
                    </a:ext>
                  </a:extLst>
                </a:gridCol>
              </a:tblGrid>
              <a:tr h="169901"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Signatures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KEMs/Encryption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Total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Lattice-based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Code-based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Multi-variate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Symmetric-based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Other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6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030438"/>
            <a:ext cx="5915025" cy="520529"/>
          </a:xfrm>
        </p:spPr>
        <p:txBody>
          <a:bodyPr>
            <a:normAutofit fontScale="90000"/>
          </a:bodyPr>
          <a:lstStyle/>
          <a:p>
            <a:r>
              <a:rPr lang="en-US" dirty="0"/>
              <a:t>Round 3 results</a:t>
            </a:r>
          </a:p>
        </p:txBody>
      </p:sp>
      <p:graphicFrame>
        <p:nvGraphicFramePr>
          <p:cNvPr id="3" name="Table 30">
            <a:extLst>
              <a:ext uri="{FF2B5EF4-FFF2-40B4-BE49-F238E27FC236}">
                <a16:creationId xmlns:a16="http://schemas.microsoft.com/office/drawing/2014/main" id="{279BDAAA-1577-F13A-F0A4-4C8513CD3C31}"/>
              </a:ext>
            </a:extLst>
          </p:cNvPr>
          <p:cNvGraphicFramePr>
            <a:graphicFrameLocks/>
          </p:cNvGraphicFramePr>
          <p:nvPr/>
        </p:nvGraphicFramePr>
        <p:xfrm>
          <a:off x="292995" y="1449833"/>
          <a:ext cx="6565005" cy="83244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71764">
                  <a:extLst>
                    <a:ext uri="{9D8B030D-6E8A-4147-A177-3AD203B41FA5}">
                      <a16:colId xmlns:a16="http://schemas.microsoft.com/office/drawing/2014/main" val="3554681241"/>
                    </a:ext>
                  </a:extLst>
                </a:gridCol>
                <a:gridCol w="3993241">
                  <a:extLst>
                    <a:ext uri="{9D8B030D-6E8A-4147-A177-3AD203B41FA5}">
                      <a16:colId xmlns:a16="http://schemas.microsoft.com/office/drawing/2014/main" val="4280120118"/>
                    </a:ext>
                  </a:extLst>
                </a:gridCol>
              </a:tblGrid>
              <a:tr h="416221">
                <a:tc>
                  <a:txBody>
                    <a:bodyPr/>
                    <a:lstStyle/>
                    <a:p>
                      <a:r>
                        <a:rPr lang="en-US" sz="1700" dirty="0"/>
                        <a:t>3</a:t>
                      </a:r>
                      <a:r>
                        <a:rPr lang="en-US" sz="1700" baseline="30000" dirty="0"/>
                        <a:t>rd</a:t>
                      </a:r>
                      <a:r>
                        <a:rPr lang="en-US" sz="1700" dirty="0"/>
                        <a:t> round selection (KEM)</a:t>
                      </a:r>
                    </a:p>
                  </a:txBody>
                  <a:tcPr marL="72515" marR="72515" marT="36258" marB="36258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3</a:t>
                      </a:r>
                      <a:r>
                        <a:rPr lang="en-US" sz="1700" baseline="30000" dirty="0"/>
                        <a:t>rd</a:t>
                      </a:r>
                      <a:r>
                        <a:rPr lang="en-US" sz="1700" dirty="0"/>
                        <a:t> round selection (Signatures)</a:t>
                      </a:r>
                    </a:p>
                  </a:txBody>
                  <a:tcPr marL="72515" marR="72515" marT="36258" marB="36258"/>
                </a:tc>
                <a:extLst>
                  <a:ext uri="{0D108BD9-81ED-4DB2-BD59-A6C34878D82A}">
                    <a16:rowId xmlns:a16="http://schemas.microsoft.com/office/drawing/2014/main" val="3611274586"/>
                  </a:ext>
                </a:extLst>
              </a:tr>
              <a:tr h="416221">
                <a:tc>
                  <a:txBody>
                    <a:bodyPr/>
                    <a:lstStyle/>
                    <a:p>
                      <a:r>
                        <a:rPr lang="en-US" sz="1700" b="1" dirty="0"/>
                        <a:t>CRYSTALS-</a:t>
                      </a:r>
                      <a:r>
                        <a:rPr lang="en-US" sz="1700" b="1" dirty="0" err="1"/>
                        <a:t>Kyber</a:t>
                      </a:r>
                      <a:endParaRPr lang="en-US" sz="1700" b="1" dirty="0"/>
                    </a:p>
                  </a:txBody>
                  <a:tcPr marL="72515" marR="72515" marT="36258" marB="36258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CRYSTALS-Dilithium, Falcon, SPHINCS+</a:t>
                      </a:r>
                    </a:p>
                  </a:txBody>
                  <a:tcPr marL="72515" marR="72515" marT="36258" marB="36258"/>
                </a:tc>
                <a:extLst>
                  <a:ext uri="{0D108BD9-81ED-4DB2-BD59-A6C34878D82A}">
                    <a16:rowId xmlns:a16="http://schemas.microsoft.com/office/drawing/2014/main" val="38196610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5395B00-7819-48C0-7093-4822BE8FFCCB}"/>
              </a:ext>
            </a:extLst>
          </p:cNvPr>
          <p:cNvGrpSpPr/>
          <p:nvPr/>
        </p:nvGrpSpPr>
        <p:grpSpPr>
          <a:xfrm>
            <a:off x="200308" y="2887953"/>
            <a:ext cx="3228692" cy="2198397"/>
            <a:chOff x="4169505" y="2639776"/>
            <a:chExt cx="2900353" cy="21362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491CB8-3863-73A2-8B64-28B0C6C71428}"/>
                </a:ext>
              </a:extLst>
            </p:cNvPr>
            <p:cNvSpPr/>
            <p:nvPr/>
          </p:nvSpPr>
          <p:spPr>
            <a:xfrm>
              <a:off x="4169505" y="2639776"/>
              <a:ext cx="2900353" cy="21362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EE09-B9B7-F464-E892-DDD4A4122F32}"/>
                </a:ext>
              </a:extLst>
            </p:cNvPr>
            <p:cNvSpPr txBox="1"/>
            <p:nvPr/>
          </p:nvSpPr>
          <p:spPr>
            <a:xfrm>
              <a:off x="4503776" y="3048588"/>
              <a:ext cx="2439374" cy="1345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4</a:t>
              </a:r>
              <a:r>
                <a:rPr lang="en-US" sz="1400" b="1" baseline="30000" dirty="0"/>
                <a:t>th</a:t>
              </a:r>
              <a:r>
                <a:rPr lang="en-US" sz="1400" b="1" dirty="0"/>
                <a:t> round candidates (all KEMs) evaluated for 18-24 months</a:t>
              </a:r>
            </a:p>
            <a:p>
              <a:pPr marL="160778" indent="-160778">
                <a:buFont typeface="Courier New" panose="02070309020205020404" pitchFamily="49" charset="0"/>
                <a:buChar char="o"/>
              </a:pPr>
              <a:r>
                <a:rPr lang="en-US" sz="1400" dirty="0" err="1">
                  <a:latin typeface="Amasis MT Pro" panose="020B0604020202020204" pitchFamily="18" charset="0"/>
                  <a:cs typeface="Aharoni" panose="02010803020104030203" pitchFamily="2" charset="-79"/>
                </a:rPr>
                <a:t>ClassicMcEliece</a:t>
              </a:r>
              <a:endParaRPr lang="en-US" sz="1400" dirty="0">
                <a:latin typeface="Amasis MT Pro" panose="020B0604020202020204" pitchFamily="18" charset="0"/>
                <a:cs typeface="Aharoni" panose="02010803020104030203" pitchFamily="2" charset="-79"/>
              </a:endParaRPr>
            </a:p>
            <a:p>
              <a:pPr marL="160778" indent="-160778"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Amasis MT Pro" panose="020B0604020202020204" pitchFamily="18" charset="0"/>
                  <a:cs typeface="Aharoni" panose="02010803020104030203" pitchFamily="2" charset="-79"/>
                </a:rPr>
                <a:t>BIKE</a:t>
              </a:r>
            </a:p>
            <a:p>
              <a:pPr marL="160778" indent="-160778"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Amasis MT Pro" panose="020B0604020202020204" pitchFamily="18" charset="0"/>
                  <a:cs typeface="Aharoni" panose="02010803020104030203" pitchFamily="2" charset="-79"/>
                </a:rPr>
                <a:t>HQC</a:t>
              </a:r>
            </a:p>
            <a:p>
              <a:pPr marL="160778" indent="-160778"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Amasis MT Pro" panose="020B0604020202020204" pitchFamily="18" charset="0"/>
                  <a:cs typeface="Aharoni" panose="02010803020104030203" pitchFamily="2" charset="-79"/>
                </a:rPr>
                <a:t>SIKE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BE7A9-703E-C1C6-62D4-BF47E5846F49}"/>
              </a:ext>
            </a:extLst>
          </p:cNvPr>
          <p:cNvGrpSpPr/>
          <p:nvPr/>
        </p:nvGrpSpPr>
        <p:grpSpPr>
          <a:xfrm>
            <a:off x="1714499" y="3886200"/>
            <a:ext cx="3377477" cy="1636503"/>
            <a:chOff x="6627812" y="4294570"/>
            <a:chExt cx="4403189" cy="172523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48AD70-275C-86EC-6F91-73725166D699}"/>
                </a:ext>
              </a:extLst>
            </p:cNvPr>
            <p:cNvSpPr/>
            <p:nvPr/>
          </p:nvSpPr>
          <p:spPr>
            <a:xfrm>
              <a:off x="6627812" y="4294570"/>
              <a:ext cx="4403189" cy="172523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14372A-9D04-AEED-292D-54FC8A524555}"/>
                </a:ext>
              </a:extLst>
            </p:cNvPr>
            <p:cNvSpPr txBox="1"/>
            <p:nvPr/>
          </p:nvSpPr>
          <p:spPr>
            <a:xfrm>
              <a:off x="7210390" y="4644881"/>
              <a:ext cx="2279008" cy="32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On-ramp signatures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63B9F4-689E-6805-2F7F-A43EDAE038F6}"/>
                </a:ext>
              </a:extLst>
            </p:cNvPr>
            <p:cNvSpPr txBox="1"/>
            <p:nvPr/>
          </p:nvSpPr>
          <p:spPr>
            <a:xfrm>
              <a:off x="7313483" y="4932398"/>
              <a:ext cx="3512305" cy="68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78" indent="-160778">
                <a:buFont typeface="Wingdings" panose="05000000000000000000" pitchFamily="2" charset="2"/>
                <a:buChar char="Ø"/>
              </a:pPr>
              <a:r>
                <a:rPr lang="en-US" sz="1200" dirty="0"/>
                <a:t>NIST issued a new call for additional signatures – preferably for signatures based on non-lattice problems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15906D-D8A1-1F3D-C6C6-5D5F3909967D}"/>
              </a:ext>
            </a:extLst>
          </p:cNvPr>
          <p:cNvSpPr txBox="1"/>
          <p:nvPr/>
        </p:nvSpPr>
        <p:spPr>
          <a:xfrm>
            <a:off x="283470" y="2368529"/>
            <a:ext cx="7715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See </a:t>
            </a:r>
            <a:r>
              <a:rPr lang="en-US" sz="1350" u="sng" dirty="0">
                <a:solidFill>
                  <a:srgbClr val="0070C0"/>
                </a:solidFill>
              </a:rPr>
              <a:t>NISTIR 8413</a:t>
            </a:r>
            <a:r>
              <a:rPr lang="en-US" sz="1350" dirty="0"/>
              <a:t>, </a:t>
            </a:r>
            <a:r>
              <a:rPr lang="en-US" sz="1050" i="1" dirty="0"/>
              <a:t>Status Report on the 3</a:t>
            </a:r>
            <a:r>
              <a:rPr lang="en-US" sz="1050" i="1" baseline="30000" dirty="0"/>
              <a:t>rd</a:t>
            </a:r>
            <a:r>
              <a:rPr lang="en-US" sz="1050" i="1" dirty="0"/>
              <a:t> Round of the NIST PQC Standardization Process</a:t>
            </a:r>
            <a:r>
              <a:rPr lang="en-US" sz="1350" i="1" dirty="0"/>
              <a:t>,</a:t>
            </a:r>
            <a:r>
              <a:rPr lang="en-US" sz="1350" dirty="0"/>
              <a:t> for the rationale on the selections</a:t>
            </a:r>
          </a:p>
        </p:txBody>
      </p:sp>
      <p:pic>
        <p:nvPicPr>
          <p:cNvPr id="2050" name="Picture 2" descr="NIST Announces First Four Quantum-Resistant Cryptographic Algorithms | NIST">
            <a:extLst>
              <a:ext uri="{FF2B5EF4-FFF2-40B4-BE49-F238E27FC236}">
                <a16:creationId xmlns:a16="http://schemas.microsoft.com/office/drawing/2014/main" id="{5445ABFF-69B2-B74F-70D3-B6959F17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83" y="3120612"/>
            <a:ext cx="3665310" cy="26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11F4D638-41C3-4717-97AC-8945BDAD90B7}"/>
              </a:ext>
            </a:extLst>
          </p:cNvPr>
          <p:cNvSpPr txBox="1">
            <a:spLocks/>
          </p:cNvSpPr>
          <p:nvPr/>
        </p:nvSpPr>
        <p:spPr>
          <a:xfrm>
            <a:off x="225571" y="254886"/>
            <a:ext cx="7886700" cy="69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 cap="all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Round 3 results</a:t>
            </a:r>
          </a:p>
        </p:txBody>
      </p:sp>
    </p:spTree>
    <p:extLst>
      <p:ext uri="{BB962C8B-B14F-4D97-AF65-F5344CB8AC3E}">
        <p14:creationId xmlns:p14="http://schemas.microsoft.com/office/powerpoint/2010/main" val="250063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8828"/>
            <a:ext cx="7886700" cy="694039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FF63C-F8B4-E444-9975-F12DFE2F325F}"/>
              </a:ext>
            </a:extLst>
          </p:cNvPr>
          <p:cNvSpPr txBox="1"/>
          <p:nvPr/>
        </p:nvSpPr>
        <p:spPr>
          <a:xfrm>
            <a:off x="2964240" y="3000264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CDFB2A-912E-A844-801E-B82A07819B47}"/>
              </a:ext>
            </a:extLst>
          </p:cNvPr>
          <p:cNvSpPr txBox="1">
            <a:spLocks/>
          </p:cNvSpPr>
          <p:nvPr/>
        </p:nvSpPr>
        <p:spPr>
          <a:xfrm>
            <a:off x="381000" y="4823163"/>
            <a:ext cx="8281015" cy="2260749"/>
          </a:xfrm>
          <a:prstGeom prst="rect">
            <a:avLst/>
          </a:prstGeom>
        </p:spPr>
        <p:txBody>
          <a:bodyPr vert="horz" lIns="51448" tIns="25724" rIns="51448" bIns="25724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The 4</a:t>
            </a:r>
            <a:r>
              <a:rPr lang="en-US" sz="2200" baseline="30000" dirty="0">
                <a:solidFill>
                  <a:schemeClr val="tx2"/>
                </a:solidFill>
              </a:rPr>
              <a:t>th</a:t>
            </a:r>
            <a:r>
              <a:rPr lang="en-US" sz="2200" dirty="0">
                <a:solidFill>
                  <a:schemeClr val="tx2"/>
                </a:solidFill>
              </a:rPr>
              <a:t> NIST PQC Standardization Conference</a:t>
            </a:r>
          </a:p>
          <a:p>
            <a:pPr marL="558552" lvl="1" indent="-21556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Nov 29-Dec 1, 2022, held virtually</a:t>
            </a:r>
          </a:p>
          <a:p>
            <a:endParaRPr lang="en-US" sz="1000" dirty="0">
              <a:solidFill>
                <a:schemeClr val="tx2"/>
              </a:solidFill>
            </a:endParaRPr>
          </a:p>
          <a:p>
            <a:pPr marL="192933" indent="-19293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Draft standards for public comment will be in summer 2023</a:t>
            </a:r>
          </a:p>
          <a:p>
            <a:pPr marL="192933" indent="-192933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/>
                </a:solidFill>
              </a:rPr>
              <a:t>The first PQC standards should be published in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795C71-A20D-85D3-DE11-A616C70D40FC}"/>
              </a:ext>
            </a:extLst>
          </p:cNvPr>
          <p:cNvGrpSpPr/>
          <p:nvPr/>
        </p:nvGrpSpPr>
        <p:grpSpPr>
          <a:xfrm>
            <a:off x="175241" y="1425574"/>
            <a:ext cx="8968759" cy="3149379"/>
            <a:chOff x="758166" y="1447800"/>
            <a:chExt cx="7558880" cy="2654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4FF17A-9585-23C1-E21C-C69F8ECF1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46" y="1447800"/>
              <a:ext cx="7556500" cy="2654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F1B154-9F6F-6FCE-8F4B-86A85984F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66" y="3397250"/>
              <a:ext cx="3835400" cy="67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939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Kems</a:t>
            </a:r>
            <a:r>
              <a:rPr lang="en-US" dirty="0"/>
              <a:t> in the 4</a:t>
            </a:r>
            <a:r>
              <a:rPr lang="en-US" baseline="30000" dirty="0"/>
              <a:t>th</a:t>
            </a:r>
            <a:r>
              <a:rPr lang="en-US" dirty="0"/>
              <a:t> 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FF63C-F8B4-E444-9975-F12DFE2F325F}"/>
              </a:ext>
            </a:extLst>
          </p:cNvPr>
          <p:cNvSpPr txBox="1"/>
          <p:nvPr/>
        </p:nvSpPr>
        <p:spPr>
          <a:xfrm>
            <a:off x="2428876" y="28575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632E2A-9ED0-F64B-BD8F-5AFF6AFD5139}"/>
              </a:ext>
            </a:extLst>
          </p:cNvPr>
          <p:cNvSpPr txBox="1">
            <a:spLocks/>
          </p:cNvSpPr>
          <p:nvPr/>
        </p:nvSpPr>
        <p:spPr>
          <a:xfrm>
            <a:off x="-76200" y="1524000"/>
            <a:ext cx="8915400" cy="464820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234950">
              <a:buFont typeface="Arial" panose="020B0604020202020204" pitchFamily="34" charset="0"/>
              <a:buChar char="•"/>
            </a:pPr>
            <a:r>
              <a:rPr lang="en-US" sz="2600" dirty="0"/>
              <a:t>Classic McEliece</a:t>
            </a:r>
          </a:p>
          <a:p>
            <a:pPr marL="814388" lvl="1" indent="-173038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NIST is confident in the security</a:t>
            </a:r>
          </a:p>
          <a:p>
            <a:pPr marL="814388" lvl="1" indent="-173038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Smallest ciphertexts, but largest public keys</a:t>
            </a:r>
          </a:p>
          <a:p>
            <a:pPr marL="814388" lvl="1" indent="-173038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We’d like feedback on specific use cases for Classic McEliece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69900" indent="-234950">
              <a:buFont typeface="Arial" panose="020B0604020202020204" pitchFamily="34" charset="0"/>
              <a:buChar char="•"/>
            </a:pPr>
            <a:r>
              <a:rPr lang="en-US" sz="2600" dirty="0"/>
              <a:t>BIKE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Most competitive performance of 4</a:t>
            </a:r>
            <a:r>
              <a:rPr lang="en-US" sz="1900" baseline="30000" dirty="0">
                <a:solidFill>
                  <a:schemeClr val="tx1"/>
                </a:solidFill>
              </a:rPr>
              <a:t>th</a:t>
            </a:r>
            <a:r>
              <a:rPr lang="en-US" sz="1900" dirty="0">
                <a:solidFill>
                  <a:schemeClr val="tx1"/>
                </a:solidFill>
              </a:rPr>
              <a:t> round candidates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We encourage vetting of IND-CCA security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69900" indent="-234950">
              <a:buFont typeface="Arial" panose="020B0604020202020204" pitchFamily="34" charset="0"/>
              <a:buChar char="•"/>
            </a:pPr>
            <a:r>
              <a:rPr lang="en-US" sz="2600" dirty="0"/>
              <a:t>HQC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Offers strong security assurances and mature decryption failure rate analysis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Larger public keys and ciphertext sizes than BIKE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69900" indent="-234950">
              <a:buFont typeface="Arial" panose="020B0604020202020204" pitchFamily="34" charset="0"/>
              <a:buChar char="•"/>
            </a:pPr>
            <a:r>
              <a:rPr lang="en-US" sz="2600" dirty="0"/>
              <a:t>SIKE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The SIKE team acknowledges that SIKE (and SIDH) are insecure and should not be used</a:t>
            </a:r>
          </a:p>
        </p:txBody>
      </p:sp>
      <p:pic>
        <p:nvPicPr>
          <p:cNvPr id="1026" name="Picture 2" descr="Boxing Round Images – Browse 185,494 Stock Photos, Vectors, and Video |  Adobe Stock">
            <a:extLst>
              <a:ext uri="{FF2B5EF4-FFF2-40B4-BE49-F238E27FC236}">
                <a16:creationId xmlns:a16="http://schemas.microsoft.com/office/drawing/2014/main" id="{4F0D1E1C-2A48-EC46-246F-E00825475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t="18981" r="25626" b="19019"/>
          <a:stretch/>
        </p:blipFill>
        <p:spPr bwMode="auto">
          <a:xfrm>
            <a:off x="6934200" y="1565673"/>
            <a:ext cx="1679251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0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on-ramp for signatures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FF63C-F8B4-E444-9975-F12DFE2F325F}"/>
              </a:ext>
            </a:extLst>
          </p:cNvPr>
          <p:cNvSpPr txBox="1"/>
          <p:nvPr/>
        </p:nvSpPr>
        <p:spPr>
          <a:xfrm>
            <a:off x="2428876" y="28575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632E2A-9ED0-F64B-BD8F-5AFF6AFD5139}"/>
              </a:ext>
            </a:extLst>
          </p:cNvPr>
          <p:cNvSpPr txBox="1">
            <a:spLocks/>
          </p:cNvSpPr>
          <p:nvPr/>
        </p:nvSpPr>
        <p:spPr>
          <a:xfrm>
            <a:off x="127714" y="1314818"/>
            <a:ext cx="8585940" cy="5314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NIST issued a new Call for Signatures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Deadline for submission: June 1, 2023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This will be much smaller in scope than main NIST PQC effort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The main reason for this call is to diversify our signature portfolio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These signatures will be on a different track than the candidates in the 4</a:t>
            </a:r>
            <a:r>
              <a:rPr lang="en-US" sz="1500" baseline="30000" dirty="0">
                <a:solidFill>
                  <a:schemeClr val="tx1"/>
                </a:solidFill>
              </a:rPr>
              <a:t>th</a:t>
            </a:r>
            <a:r>
              <a:rPr lang="en-US" sz="1500" dirty="0">
                <a:solidFill>
                  <a:schemeClr val="tx1"/>
                </a:solidFill>
              </a:rPr>
              <a:t> round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are </a:t>
            </a:r>
            <a:r>
              <a:rPr lang="en-US" sz="2200" b="1" dirty="0"/>
              <a:t>most interested </a:t>
            </a:r>
            <a:r>
              <a:rPr lang="en-US" sz="2200" dirty="0"/>
              <a:t>in a general-purpose digital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    signature scheme which is not based on structured lattices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We may be interested in other signature schemes targeted for certain applications.  </a:t>
            </a:r>
          </a:p>
          <a:p>
            <a:pPr marL="342900" lvl="1"/>
            <a:r>
              <a:rPr lang="en-US" sz="1500" dirty="0">
                <a:solidFill>
                  <a:schemeClr val="tx1"/>
                </a:solidFill>
              </a:rPr>
              <a:t>      For example, a scheme with very short signatures.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/>
              <a:t>The more mature the scheme, the better.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/>
              <a:t>NIST will decide which (if any) of the received schemes to focus attention 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ctr"/>
            <a:r>
              <a:rPr lang="en-US" sz="2200" dirty="0"/>
              <a:t>    No on-ramp for KEMs currently planned.</a:t>
            </a:r>
          </a:p>
          <a:p>
            <a:endParaRPr lang="en-US" sz="2100" dirty="0"/>
          </a:p>
        </p:txBody>
      </p:sp>
      <p:pic>
        <p:nvPicPr>
          <p:cNvPr id="12" name="Picture 2" descr="Merge Sign: What Does it Mean?">
            <a:extLst>
              <a:ext uri="{FF2B5EF4-FFF2-40B4-BE49-F238E27FC236}">
                <a16:creationId xmlns:a16="http://schemas.microsoft.com/office/drawing/2014/main" id="{50905760-E2E3-D240-8093-A03819D67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r="38877"/>
          <a:stretch/>
        </p:blipFill>
        <p:spPr bwMode="auto">
          <a:xfrm>
            <a:off x="7162800" y="1066800"/>
            <a:ext cx="1967786" cy="24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7DFD14-86C8-CA4C-45F2-CC5599CD3B14}"/>
              </a:ext>
            </a:extLst>
          </p:cNvPr>
          <p:cNvSpPr/>
          <p:nvPr/>
        </p:nvSpPr>
        <p:spPr>
          <a:xfrm>
            <a:off x="268868" y="5715000"/>
            <a:ext cx="8189332" cy="685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870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62568</TotalTime>
  <Words>1796</Words>
  <Application>Microsoft Office PowerPoint</Application>
  <PresentationFormat>On-screen Show (4:3)</PresentationFormat>
  <Paragraphs>394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Amasis MT Pro</vt:lpstr>
      <vt:lpstr>Arial</vt:lpstr>
      <vt:lpstr>Calibri</vt:lpstr>
      <vt:lpstr>Cambria Math</vt:lpstr>
      <vt:lpstr>Courier New</vt:lpstr>
      <vt:lpstr>Tw Cen MT</vt:lpstr>
      <vt:lpstr>Wingdings</vt:lpstr>
      <vt:lpstr>Wingdings 3</vt:lpstr>
      <vt:lpstr>Droplet</vt:lpstr>
      <vt:lpstr>Nist crypto standards – at a glance</vt:lpstr>
      <vt:lpstr>The Quantum Threat</vt:lpstr>
      <vt:lpstr>The nist PQC “Competition”</vt:lpstr>
      <vt:lpstr>Selection criteria</vt:lpstr>
      <vt:lpstr>The first three rounds</vt:lpstr>
      <vt:lpstr>Round 3 results</vt:lpstr>
      <vt:lpstr>Timeline</vt:lpstr>
      <vt:lpstr>The Kems in the 4th round</vt:lpstr>
      <vt:lpstr>An on-ramp for signatures</vt:lpstr>
      <vt:lpstr>Standardization</vt:lpstr>
      <vt:lpstr>Standardization</vt:lpstr>
      <vt:lpstr>Standardization</vt:lpstr>
      <vt:lpstr>Standardization</vt:lpstr>
      <vt:lpstr>Standardization</vt:lpstr>
      <vt:lpstr>Stateful Hash Based Signatures for Early Adoption</vt:lpstr>
      <vt:lpstr>Standardization challenges</vt:lpstr>
      <vt:lpstr>Transition and migration</vt:lpstr>
      <vt:lpstr>Getting ready for PQC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Impacts of  Quantum Computing</dc:title>
  <dc:creator>Moody, Dustin</dc:creator>
  <cp:lastModifiedBy>Argent, Nina E. (Fed)</cp:lastModifiedBy>
  <cp:revision>165</cp:revision>
  <cp:lastPrinted>2013-09-20T21:14:38Z</cp:lastPrinted>
  <dcterms:created xsi:type="dcterms:W3CDTF">2013-07-29T13:52:36Z</dcterms:created>
  <dcterms:modified xsi:type="dcterms:W3CDTF">2023-08-22T14:14:30Z</dcterms:modified>
</cp:coreProperties>
</file>