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936" r:id="rId2"/>
  </p:sldMasterIdLst>
  <p:notesMasterIdLst>
    <p:notesMasterId r:id="rId19"/>
  </p:notesMasterIdLst>
  <p:sldIdLst>
    <p:sldId id="787" r:id="rId3"/>
    <p:sldId id="789" r:id="rId4"/>
    <p:sldId id="751" r:id="rId5"/>
    <p:sldId id="734" r:id="rId6"/>
    <p:sldId id="757" r:id="rId7"/>
    <p:sldId id="756" r:id="rId8"/>
    <p:sldId id="260" r:id="rId9"/>
    <p:sldId id="744" r:id="rId10"/>
    <p:sldId id="774" r:id="rId11"/>
    <p:sldId id="775" r:id="rId12"/>
    <p:sldId id="717" r:id="rId13"/>
    <p:sldId id="786" r:id="rId14"/>
    <p:sldId id="785" r:id="rId15"/>
    <p:sldId id="749" r:id="rId16"/>
    <p:sldId id="688" r:id="rId17"/>
    <p:sldId id="68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dy, Dustin" initials="MD" lastIdx="18" clrIdx="0">
    <p:extLst>
      <p:ext uri="{19B8F6BF-5375-455C-9EA6-DF929625EA0E}">
        <p15:presenceInfo xmlns:p15="http://schemas.microsoft.com/office/powerpoint/2012/main" userId="S-1-5-21-1908027396-2059629336-315576832-47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 autoAdjust="0"/>
    <p:restoredTop sz="79722" autoAdjust="0"/>
  </p:normalViewPr>
  <p:slideViewPr>
    <p:cSldViewPr>
      <p:cViewPr varScale="1">
        <p:scale>
          <a:sx n="55" d="100"/>
          <a:sy n="55" d="100"/>
        </p:scale>
        <p:origin x="208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62B49-0129-4C6B-8A74-DC1474151D13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BA634-12D7-4696-8BC2-80117B966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3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58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6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https://</a:t>
            </a:r>
            <a:r>
              <a:rPr lang="en-US" dirty="0" err="1"/>
              <a:t>groups.google.com</a:t>
            </a:r>
            <a:r>
              <a:rPr lang="en-US" dirty="0"/>
              <a:t>/a/</a:t>
            </a:r>
            <a:r>
              <a:rPr lang="en-US" dirty="0" err="1"/>
              <a:t>list.nist.gov</a:t>
            </a:r>
            <a:r>
              <a:rPr lang="en-US" dirty="0"/>
              <a:t>/g/</a:t>
            </a:r>
            <a:r>
              <a:rPr lang="en-US" dirty="0" err="1"/>
              <a:t>pqc</a:t>
            </a:r>
            <a:r>
              <a:rPr lang="en-US" dirty="0"/>
              <a:t>-forum/c/G0DoD7lkGPk/m/</a:t>
            </a:r>
            <a:r>
              <a:rPr lang="en-US" dirty="0" err="1"/>
              <a:t>hFdKaHp-AgAJ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https://</a:t>
            </a:r>
            <a:r>
              <a:rPr lang="en-US" dirty="0" err="1"/>
              <a:t>www.cnrs.fr</a:t>
            </a:r>
            <a:r>
              <a:rPr lang="en-US" dirty="0"/>
              <a:t>/</a:t>
            </a:r>
            <a:r>
              <a:rPr lang="en-US" dirty="0" err="1"/>
              <a:t>fr</a:t>
            </a:r>
            <a:r>
              <a:rPr lang="en-US" dirty="0"/>
              <a:t>/accord-de-licence-entre-le-nist-le-cnrs-et-luniversite-de-limoges-le-rayonnement-international-de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76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90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5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5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some attacks on lattices and </a:t>
            </a:r>
            <a:r>
              <a:rPr lang="en-US" dirty="0" err="1"/>
              <a:t>sphincs</a:t>
            </a:r>
            <a:r>
              <a:rPr lang="en-US"/>
              <a:t>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5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prstClr val="black"/>
                </a:solidFill>
              </a:rPr>
              <a:t>Used to Secure Our Data, Infrastructure, Systems, Protocols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AAD2E-7E06-484F-A81A-76F2718A1E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4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1990s, this wasn’t yet a practical threat.  No real quantum computers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AAD2E-7E06-484F-A81A-76F2718A1E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40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3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PQC is post-quantum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53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23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36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3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6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1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5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5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26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54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2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73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96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62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4F49B-5A7F-2F45-9400-29748B346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1087129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D058A46-4497-4846-9950-4FE69B7CB51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088249"/>
            <a:ext cx="9144000" cy="3897872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Object/Photo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5B0418-EA3E-F444-BA50-493E538C47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022056" y="508223"/>
            <a:ext cx="839561" cy="29540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038A29F-49C5-8E46-9DD1-3268CB9B3E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9615" y="5213933"/>
            <a:ext cx="7368169" cy="1263869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FA929C-C054-5949-B389-B2BE80C5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46" y="-10745"/>
            <a:ext cx="7886700" cy="1325563"/>
          </a:xfrm>
        </p:spPr>
        <p:txBody>
          <a:bodyPr>
            <a:normAutofit/>
          </a:bodyPr>
          <a:lstStyle>
            <a:lvl1pPr>
              <a:defRPr sz="33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715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orient="horz" pos="50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4F49B-5A7F-2F45-9400-29748B346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1087129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D058A46-4497-4846-9950-4FE69B7CB51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088249"/>
            <a:ext cx="9144000" cy="3897872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Object/Photo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038A29F-49C5-8E46-9DD1-3268CB9B3E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9615" y="5213933"/>
            <a:ext cx="7368169" cy="1263869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FA929C-C054-5949-B389-B2BE80C5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46" y="-10745"/>
            <a:ext cx="7886700" cy="1325563"/>
          </a:xfrm>
        </p:spPr>
        <p:txBody>
          <a:bodyPr>
            <a:normAutofit/>
          </a:bodyPr>
          <a:lstStyle>
            <a:lvl1pPr>
              <a:defRPr sz="33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702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orient="horz" pos="50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5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9AB3A824-1A51-4B26-AD58-A6D8E14F6C04}" type="datetimeFigureOut">
              <a:rPr lang="en-US" smtClean="0"/>
              <a:t>10/3/22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3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1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5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09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19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10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32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5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98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6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2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9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5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1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5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33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1773D7-C197-4588-8DF4-45F1A27AC2F5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09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/pqcrypt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hyperlink" Target="mailto:pqc-comments@nist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riskinstitute.org/publications/2021-quantum-threat-timeline-repor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hyperlink" Target="https://doi.org/10.6028/NIST.IR.8240" TargetMode="External"/><Relationship Id="rId7" Type="http://schemas.openxmlformats.org/officeDocument/2006/relationships/image" Target="../media/image18.png"/><Relationship Id="rId12" Type="http://schemas.openxmlformats.org/officeDocument/2006/relationships/hyperlink" Target="https://doi.org/10.6028/NIST.IR.810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ixabay.com/en/red-flag-pennon-waving-pennant-303921/" TargetMode="External"/><Relationship Id="rId11" Type="http://schemas.openxmlformats.org/officeDocument/2006/relationships/hyperlink" Target="https://doi.org/10.6028/NIST.IR.8309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hyperlink" Target="https://www.deviantart.com/aretestock/art/2012-Fireworks-Stock-55-31600172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vlpubs.nist.gov/nistpubs/ir/2019/NIST.IR.8240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nvlpubs.nist.gov/nistpubs/ir/2022/NIST.IR.8413.pdf" TargetMode="External"/><Relationship Id="rId4" Type="http://schemas.openxmlformats.org/officeDocument/2006/relationships/hyperlink" Target="https://nvlpubs.nist.gov/nistpubs/ir/2020/NIST.IR.8309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1257303"/>
            <a:ext cx="8004175" cy="2057400"/>
          </a:xfrm>
        </p:spPr>
        <p:txBody>
          <a:bodyPr>
            <a:normAutofit/>
          </a:bodyPr>
          <a:lstStyle/>
          <a:p>
            <a:r>
              <a:rPr lang="en-US" sz="4000" b="1" dirty="0"/>
              <a:t>Cryptography</a:t>
            </a:r>
            <a:br>
              <a:rPr lang="en-US" sz="4000" b="1" dirty="0"/>
            </a:br>
            <a:r>
              <a:rPr lang="en-US" sz="4000" b="1" dirty="0"/>
              <a:t>in </a:t>
            </a:r>
            <a:r>
              <a:rPr lang="en-US" sz="4000" b="1"/>
              <a:t>a post-quantum </a:t>
            </a:r>
            <a:r>
              <a:rPr lang="en-US" sz="4000" b="1" dirty="0"/>
              <a:t>world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F3CF3-5CF9-4B28-8469-780A28C0777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953000" y="6019800"/>
            <a:ext cx="3973068" cy="52474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051B37A-2980-4127-9F21-554958BB47E7}"/>
              </a:ext>
            </a:extLst>
          </p:cNvPr>
          <p:cNvSpPr txBox="1">
            <a:spLocks/>
          </p:cNvSpPr>
          <p:nvPr/>
        </p:nvSpPr>
        <p:spPr>
          <a:xfrm>
            <a:off x="701754" y="4229098"/>
            <a:ext cx="6517482" cy="137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r>
              <a:rPr lang="en-US" sz="2400" dirty="0"/>
              <a:t>Lily Chen and Dustin Moody</a:t>
            </a:r>
          </a:p>
          <a:p>
            <a:r>
              <a:rPr lang="en-US" sz="1800" dirty="0"/>
              <a:t>Computer Security Division</a:t>
            </a:r>
          </a:p>
          <a:p>
            <a:r>
              <a:rPr lang="en-US" sz="1800" dirty="0"/>
              <a:t>NIST</a:t>
            </a:r>
          </a:p>
        </p:txBody>
      </p:sp>
    </p:spTree>
    <p:extLst>
      <p:ext uri="{BB962C8B-B14F-4D97-AF65-F5344CB8AC3E}">
        <p14:creationId xmlns:p14="http://schemas.microsoft.com/office/powerpoint/2010/main" val="324205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0D7860-3664-324D-93E8-DF96BFF6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916"/>
            <a:ext cx="7886700" cy="694039"/>
          </a:xfrm>
        </p:spPr>
        <p:txBody>
          <a:bodyPr/>
          <a:lstStyle/>
          <a:p>
            <a:r>
              <a:rPr lang="en-US" dirty="0"/>
              <a:t>Round 3 results</a:t>
            </a:r>
          </a:p>
        </p:txBody>
      </p:sp>
      <p:graphicFrame>
        <p:nvGraphicFramePr>
          <p:cNvPr id="3" name="Table 30">
            <a:extLst>
              <a:ext uri="{FF2B5EF4-FFF2-40B4-BE49-F238E27FC236}">
                <a16:creationId xmlns:a16="http://schemas.microsoft.com/office/drawing/2014/main" id="{279BDAAA-1577-F13A-F0A4-4C8513CD3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02329"/>
              </p:ext>
            </p:extLst>
          </p:nvPr>
        </p:nvGraphicFramePr>
        <p:xfrm>
          <a:off x="457200" y="1776388"/>
          <a:ext cx="8465124" cy="8639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16113">
                  <a:extLst>
                    <a:ext uri="{9D8B030D-6E8A-4147-A177-3AD203B41FA5}">
                      <a16:colId xmlns:a16="http://schemas.microsoft.com/office/drawing/2014/main" val="3554681241"/>
                    </a:ext>
                  </a:extLst>
                </a:gridCol>
                <a:gridCol w="5149011">
                  <a:extLst>
                    <a:ext uri="{9D8B030D-6E8A-4147-A177-3AD203B41FA5}">
                      <a16:colId xmlns:a16="http://schemas.microsoft.com/office/drawing/2014/main" val="4280120118"/>
                    </a:ext>
                  </a:extLst>
                </a:gridCol>
              </a:tblGrid>
              <a:tr h="427889">
                <a:tc>
                  <a:txBody>
                    <a:bodyPr/>
                    <a:lstStyle/>
                    <a:p>
                      <a:r>
                        <a:rPr lang="en-US" sz="2200" dirty="0"/>
                        <a:t>3</a:t>
                      </a:r>
                      <a:r>
                        <a:rPr lang="en-US" sz="2200" baseline="30000" dirty="0"/>
                        <a:t>rd</a:t>
                      </a:r>
                      <a:r>
                        <a:rPr lang="en-US" sz="2200" dirty="0"/>
                        <a:t> round selection (KEM)</a:t>
                      </a:r>
                    </a:p>
                  </a:txBody>
                  <a:tcPr marL="96687" marR="96687" marT="48344" marB="48344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3</a:t>
                      </a:r>
                      <a:r>
                        <a:rPr lang="en-US" sz="2200" baseline="30000" dirty="0"/>
                        <a:t>rd</a:t>
                      </a:r>
                      <a:r>
                        <a:rPr lang="en-US" sz="2200" dirty="0"/>
                        <a:t> round selection (Signatures)</a:t>
                      </a:r>
                    </a:p>
                  </a:txBody>
                  <a:tcPr marL="96687" marR="96687" marT="48344" marB="48344"/>
                </a:tc>
                <a:extLst>
                  <a:ext uri="{0D108BD9-81ED-4DB2-BD59-A6C34878D82A}">
                    <a16:rowId xmlns:a16="http://schemas.microsoft.com/office/drawing/2014/main" val="3611274586"/>
                  </a:ext>
                </a:extLst>
              </a:tr>
              <a:tr h="427889">
                <a:tc>
                  <a:txBody>
                    <a:bodyPr/>
                    <a:lstStyle/>
                    <a:p>
                      <a:r>
                        <a:rPr lang="en-US" sz="2200" b="1" dirty="0"/>
                        <a:t>CRYSTALS-</a:t>
                      </a:r>
                      <a:r>
                        <a:rPr lang="en-US" sz="2200" b="1" dirty="0" err="1"/>
                        <a:t>Kyber</a:t>
                      </a:r>
                      <a:endParaRPr lang="en-US" sz="2200" b="1" dirty="0"/>
                    </a:p>
                  </a:txBody>
                  <a:tcPr marL="96687" marR="96687" marT="48344" marB="48344"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CRYSTALS-Dilithium, Falcon, SPHINCS+</a:t>
                      </a:r>
                    </a:p>
                  </a:txBody>
                  <a:tcPr marL="96687" marR="96687" marT="48344" marB="48344"/>
                </a:tc>
                <a:extLst>
                  <a:ext uri="{0D108BD9-81ED-4DB2-BD59-A6C34878D82A}">
                    <a16:rowId xmlns:a16="http://schemas.microsoft.com/office/drawing/2014/main" val="381966106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5395B00-7819-48C0-7093-4822BE8FFCCB}"/>
              </a:ext>
            </a:extLst>
          </p:cNvPr>
          <p:cNvGrpSpPr/>
          <p:nvPr/>
        </p:nvGrpSpPr>
        <p:grpSpPr>
          <a:xfrm>
            <a:off x="477033" y="4027008"/>
            <a:ext cx="3693087" cy="2514600"/>
            <a:chOff x="4169505" y="2639776"/>
            <a:chExt cx="2900353" cy="21362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491CB8-3863-73A2-8B64-28B0C6C71428}"/>
                </a:ext>
              </a:extLst>
            </p:cNvPr>
            <p:cNvSpPr/>
            <p:nvPr/>
          </p:nvSpPr>
          <p:spPr>
            <a:xfrm>
              <a:off x="4169505" y="2639776"/>
              <a:ext cx="2900353" cy="213621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EE09-B9B7-F464-E892-DDD4A4122F32}"/>
                </a:ext>
              </a:extLst>
            </p:cNvPr>
            <p:cNvSpPr txBox="1"/>
            <p:nvPr/>
          </p:nvSpPr>
          <p:spPr>
            <a:xfrm>
              <a:off x="4503776" y="3048588"/>
              <a:ext cx="2439374" cy="1347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4</a:t>
              </a:r>
              <a:r>
                <a:rPr lang="en-US" sz="1600" b="1" baseline="30000" dirty="0"/>
                <a:t>th</a:t>
              </a:r>
              <a:r>
                <a:rPr lang="en-US" sz="1600" b="1" dirty="0"/>
                <a:t> round candidates </a:t>
              </a:r>
              <a:r>
                <a:rPr lang="en-US" sz="1400" b="1" dirty="0"/>
                <a:t>(all KEMs) evaluated for 18-24 months</a:t>
              </a:r>
            </a:p>
            <a:p>
              <a:pPr marL="214370" indent="-214370">
                <a:buFont typeface="Courier New" panose="02070309020205020404" pitchFamily="49" charset="0"/>
                <a:buChar char="o"/>
              </a:pPr>
              <a:r>
                <a:rPr lang="en-US" sz="1400" dirty="0" err="1">
                  <a:latin typeface="Amasis MT Pro" panose="020B0604020202020204" pitchFamily="18" charset="0"/>
                  <a:cs typeface="Aharoni" panose="02010803020104030203" pitchFamily="2" charset="-79"/>
                </a:rPr>
                <a:t>ClassicMcEliece</a:t>
              </a:r>
              <a:endParaRPr lang="en-US" sz="1400" dirty="0">
                <a:latin typeface="Amasis MT Pro" panose="020B0604020202020204" pitchFamily="18" charset="0"/>
                <a:cs typeface="Aharoni" panose="02010803020104030203" pitchFamily="2" charset="-79"/>
              </a:endParaRPr>
            </a:p>
            <a:p>
              <a:pPr marL="214370" indent="-214370">
                <a:buFont typeface="Courier New" panose="02070309020205020404" pitchFamily="49" charset="0"/>
                <a:buChar char="o"/>
              </a:pPr>
              <a:r>
                <a:rPr lang="en-US" sz="1400" dirty="0">
                  <a:latin typeface="Amasis MT Pro" panose="020B0604020202020204" pitchFamily="18" charset="0"/>
                  <a:cs typeface="Aharoni" panose="02010803020104030203" pitchFamily="2" charset="-79"/>
                </a:rPr>
                <a:t>BIKE</a:t>
              </a:r>
            </a:p>
            <a:p>
              <a:pPr marL="214370" indent="-214370">
                <a:buFont typeface="Courier New" panose="02070309020205020404" pitchFamily="49" charset="0"/>
                <a:buChar char="o"/>
              </a:pPr>
              <a:r>
                <a:rPr lang="en-US" sz="1400" dirty="0">
                  <a:latin typeface="Amasis MT Pro" panose="020B0604020202020204" pitchFamily="18" charset="0"/>
                  <a:cs typeface="Aharoni" panose="02010803020104030203" pitchFamily="2" charset="-79"/>
                </a:rPr>
                <a:t>HQC</a:t>
              </a:r>
            </a:p>
            <a:p>
              <a:pPr marL="214370" indent="-214370">
                <a:buFont typeface="Courier New" panose="02070309020205020404" pitchFamily="49" charset="0"/>
                <a:buChar char="o"/>
              </a:pPr>
              <a:r>
                <a:rPr lang="en-US" sz="1400" dirty="0">
                  <a:latin typeface="Amasis MT Pro" panose="020B0604020202020204" pitchFamily="18" charset="0"/>
                  <a:cs typeface="Aharoni" panose="02010803020104030203" pitchFamily="2" charset="-79"/>
                </a:rPr>
                <a:t>SIKE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4BE7A9-703E-C1C6-62D4-BF47E5846F49}"/>
              </a:ext>
            </a:extLst>
          </p:cNvPr>
          <p:cNvGrpSpPr/>
          <p:nvPr/>
        </p:nvGrpSpPr>
        <p:grpSpPr>
          <a:xfrm>
            <a:off x="4724400" y="4324850"/>
            <a:ext cx="4031509" cy="1953404"/>
            <a:chOff x="6627812" y="4294570"/>
            <a:chExt cx="4403189" cy="172523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348AD70-275C-86EC-6F91-73725166D699}"/>
                </a:ext>
              </a:extLst>
            </p:cNvPr>
            <p:cNvSpPr/>
            <p:nvPr/>
          </p:nvSpPr>
          <p:spPr>
            <a:xfrm>
              <a:off x="6627812" y="4294570"/>
              <a:ext cx="4403189" cy="172523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14372A-9D04-AEED-292D-54FC8A524555}"/>
                </a:ext>
              </a:extLst>
            </p:cNvPr>
            <p:cNvSpPr txBox="1"/>
            <p:nvPr/>
          </p:nvSpPr>
          <p:spPr>
            <a:xfrm>
              <a:off x="7210389" y="4644881"/>
              <a:ext cx="2279008" cy="299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On-ramp signatures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63B9F4-689E-6805-2F7F-A43EDAE038F6}"/>
                </a:ext>
              </a:extLst>
            </p:cNvPr>
            <p:cNvSpPr txBox="1"/>
            <p:nvPr/>
          </p:nvSpPr>
          <p:spPr>
            <a:xfrm>
              <a:off x="7466012" y="4946303"/>
              <a:ext cx="3429000" cy="57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70" indent="-214370">
                <a:buFont typeface="Wingdings" panose="05000000000000000000" pitchFamily="2" charset="2"/>
                <a:buChar char="Ø"/>
              </a:pPr>
              <a:r>
                <a:rPr lang="en-US" sz="1200" dirty="0"/>
                <a:t>NIST issued a new call for additional signatures – preferably for signatures based on non-lattice problems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615906D-D8A1-1F3D-C6C6-5D5F3909967D}"/>
              </a:ext>
            </a:extLst>
          </p:cNvPr>
          <p:cNvSpPr txBox="1"/>
          <p:nvPr/>
        </p:nvSpPr>
        <p:spPr>
          <a:xfrm>
            <a:off x="902668" y="2986389"/>
            <a:ext cx="711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u="sng" dirty="0">
                <a:solidFill>
                  <a:srgbClr val="0070C0"/>
                </a:solidFill>
              </a:rPr>
              <a:t>NISTIR 8413</a:t>
            </a:r>
            <a:r>
              <a:rPr lang="en-US" dirty="0"/>
              <a:t>, </a:t>
            </a:r>
            <a:r>
              <a:rPr lang="en-US" sz="1400" i="1" dirty="0"/>
              <a:t>Status Report on the 3</a:t>
            </a:r>
            <a:r>
              <a:rPr lang="en-US" sz="1400" i="1" baseline="30000" dirty="0"/>
              <a:t>rd</a:t>
            </a:r>
            <a:r>
              <a:rPr lang="en-US" sz="1400" i="1" dirty="0"/>
              <a:t> Round of the NIST PQC Standardization Process</a:t>
            </a:r>
            <a:r>
              <a:rPr lang="en-US" i="1" dirty="0"/>
              <a:t>,</a:t>
            </a:r>
            <a:r>
              <a:rPr lang="en-US" dirty="0"/>
              <a:t> for the rationale on the selections</a:t>
            </a:r>
          </a:p>
        </p:txBody>
      </p:sp>
    </p:spTree>
    <p:extLst>
      <p:ext uri="{BB962C8B-B14F-4D97-AF65-F5344CB8AC3E}">
        <p14:creationId xmlns:p14="http://schemas.microsoft.com/office/powerpoint/2010/main" val="14565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E72984-5DA1-E742-8566-7D7D6ECD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8828"/>
            <a:ext cx="7886700" cy="694039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5FF63C-F8B4-E444-9975-F12DFE2F325F}"/>
              </a:ext>
            </a:extLst>
          </p:cNvPr>
          <p:cNvSpPr txBox="1"/>
          <p:nvPr/>
        </p:nvSpPr>
        <p:spPr>
          <a:xfrm>
            <a:off x="2964240" y="3000264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CDFB2A-912E-A844-801E-B82A07819B47}"/>
              </a:ext>
            </a:extLst>
          </p:cNvPr>
          <p:cNvSpPr txBox="1">
            <a:spLocks/>
          </p:cNvSpPr>
          <p:nvPr/>
        </p:nvSpPr>
        <p:spPr>
          <a:xfrm>
            <a:off x="381000" y="4823163"/>
            <a:ext cx="8281015" cy="2260749"/>
          </a:xfrm>
          <a:prstGeom prst="rect">
            <a:avLst/>
          </a:prstGeom>
        </p:spPr>
        <p:txBody>
          <a:bodyPr vert="horz" lIns="51448" tIns="25724" rIns="51448" bIns="25724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The 4</a:t>
            </a:r>
            <a:r>
              <a:rPr lang="en-US" sz="2200" baseline="30000" dirty="0">
                <a:solidFill>
                  <a:schemeClr val="tx2"/>
                </a:solidFill>
              </a:rPr>
              <a:t>th</a:t>
            </a:r>
            <a:r>
              <a:rPr lang="en-US" sz="2200" dirty="0">
                <a:solidFill>
                  <a:schemeClr val="tx2"/>
                </a:solidFill>
              </a:rPr>
              <a:t> NIST PQC Standardization Conference</a:t>
            </a:r>
          </a:p>
          <a:p>
            <a:pPr marL="558552" lvl="1" indent="-21556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Nov 29-Dec 1, 2022, held virtually</a:t>
            </a:r>
          </a:p>
          <a:p>
            <a:endParaRPr lang="en-US" sz="1000" dirty="0">
              <a:solidFill>
                <a:schemeClr val="tx2"/>
              </a:solidFill>
            </a:endParaRPr>
          </a:p>
          <a:p>
            <a:pPr marL="192933" indent="-19293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Draft standards for public comment will be in 2023</a:t>
            </a:r>
          </a:p>
          <a:p>
            <a:pPr marL="192933" indent="-192933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2"/>
                </a:solidFill>
              </a:rPr>
              <a:t>The first PQC standards should be published in 2024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795C71-A20D-85D3-DE11-A616C70D40FC}"/>
              </a:ext>
            </a:extLst>
          </p:cNvPr>
          <p:cNvGrpSpPr/>
          <p:nvPr/>
        </p:nvGrpSpPr>
        <p:grpSpPr>
          <a:xfrm>
            <a:off x="175241" y="1425574"/>
            <a:ext cx="8968759" cy="3149379"/>
            <a:chOff x="758166" y="1447800"/>
            <a:chExt cx="7558880" cy="26543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F4FF17A-9585-23C1-E21C-C69F8ECF1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46" y="1447800"/>
              <a:ext cx="7556500" cy="2654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F1B154-9F6F-6FCE-8F4B-86A85984F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66" y="3397250"/>
              <a:ext cx="3835400" cy="67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939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6E70A-4160-2840-BE3F-9AB865F76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12" y="1447800"/>
            <a:ext cx="8620087" cy="5105400"/>
          </a:xfrm>
        </p:spPr>
        <p:txBody>
          <a:bodyPr>
            <a:normAutofit fontScale="92500" lnSpcReduction="10000"/>
          </a:bodyPr>
          <a:lstStyle/>
          <a:p>
            <a:pPr marL="634534" lvl="1" indent="-257244"/>
            <a:r>
              <a:rPr lang="en-US" dirty="0"/>
              <a:t>NIST believes it is critical that this process leads to cryptographic standards that can be freely implemented in security technologies and products</a:t>
            </a:r>
          </a:p>
          <a:p>
            <a:pPr marL="634534" lvl="1" indent="-257244"/>
            <a:endParaRPr lang="en-US" dirty="0"/>
          </a:p>
          <a:p>
            <a:pPr marL="634534" lvl="1" indent="-257244"/>
            <a:r>
              <a:rPr lang="en-US" dirty="0"/>
              <a:t>NTRU had patents that have expired, and are now dedicated to the public</a:t>
            </a:r>
          </a:p>
          <a:p>
            <a:pPr marL="634534" lvl="1" indent="-257244"/>
            <a:endParaRPr lang="en-US" dirty="0"/>
          </a:p>
          <a:p>
            <a:pPr marL="634534" lvl="1" indent="-257244"/>
            <a:r>
              <a:rPr lang="en-US" dirty="0"/>
              <a:t>NIST was aware of (3</a:t>
            </a:r>
            <a:r>
              <a:rPr lang="en-US" baseline="30000" dirty="0"/>
              <a:t>rd</a:t>
            </a:r>
            <a:r>
              <a:rPr lang="en-US" dirty="0"/>
              <a:t> party) patents that could potentially apply to </a:t>
            </a:r>
            <a:r>
              <a:rPr lang="en-US" dirty="0" err="1"/>
              <a:t>Kyber</a:t>
            </a:r>
            <a:r>
              <a:rPr lang="en-US" dirty="0"/>
              <a:t> and Saber</a:t>
            </a:r>
          </a:p>
          <a:p>
            <a:pPr marL="634534" lvl="1" indent="-257244"/>
            <a:endParaRPr lang="en-US" dirty="0"/>
          </a:p>
          <a:p>
            <a:pPr marL="634534" lvl="1" indent="-257244"/>
            <a:r>
              <a:rPr lang="en-US" dirty="0"/>
              <a:t>NIST engaged with the parties that owned these patents and has reached agreements so that these patents will not be asserted against implementers (or end-users) of the NIST PQC standard</a:t>
            </a:r>
          </a:p>
          <a:p>
            <a:pPr marL="634534" lvl="1" indent="-257244"/>
            <a:endParaRPr lang="en-US" dirty="0"/>
          </a:p>
          <a:p>
            <a:pPr marL="634534" lvl="1" indent="-257244"/>
            <a:r>
              <a:rPr lang="en-US" dirty="0"/>
              <a:t>NIST appreciates the efforts of those who helped obtain this outcome, particularly the cooperation of the parties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endParaRPr lang="en-US" dirty="0"/>
          </a:p>
          <a:p>
            <a:pPr marL="634534" lvl="1" indent="-257244"/>
            <a:endParaRPr lang="en-US" dirty="0"/>
          </a:p>
          <a:p>
            <a:pPr marL="257244" indent="-257244">
              <a:buFont typeface="Arial" panose="020B0604020202020204" pitchFamily="34" charset="0"/>
              <a:buChar char="•"/>
            </a:pPr>
            <a:endParaRPr lang="en-US" dirty="0"/>
          </a:p>
          <a:p>
            <a:pPr marL="634534" lvl="1" indent="-257244"/>
            <a:endParaRPr lang="en-US" sz="1575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D7860-3664-324D-93E8-DF96BFF6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13" y="304800"/>
            <a:ext cx="7886700" cy="694039"/>
          </a:xfrm>
        </p:spPr>
        <p:txBody>
          <a:bodyPr>
            <a:normAutofit/>
          </a:bodyPr>
          <a:lstStyle/>
          <a:p>
            <a:r>
              <a:rPr lang="en-US" dirty="0"/>
              <a:t>Patent issues</a:t>
            </a:r>
            <a:endParaRPr lang="en-US" sz="2026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79F187E-E8C0-E90D-D60D-C2815BB22A08}"/>
              </a:ext>
            </a:extLst>
          </p:cNvPr>
          <p:cNvSpPr txBox="1">
            <a:spLocks/>
          </p:cNvSpPr>
          <p:nvPr/>
        </p:nvSpPr>
        <p:spPr>
          <a:xfrm>
            <a:off x="-113139" y="1828383"/>
            <a:ext cx="9114227" cy="3887212"/>
          </a:xfrm>
          <a:prstGeom prst="rect">
            <a:avLst/>
          </a:prstGeom>
          <a:ln>
            <a:noFill/>
          </a:ln>
        </p:spPr>
        <p:txBody>
          <a:bodyPr vert="horz" lIns="68598" tIns="34299" rIns="68598" bIns="3429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70" indent="-21437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</a:endParaRPr>
          </a:p>
          <a:p>
            <a:pPr marL="257244" indent="-257244">
              <a:buFont typeface="Arial" panose="020B0604020202020204" pitchFamily="34" charset="0"/>
              <a:buChar char="•"/>
            </a:pPr>
            <a:endParaRPr lang="en-US" sz="1575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1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895" y="1466342"/>
            <a:ext cx="6346749" cy="4884407"/>
          </a:xfrm>
        </p:spPr>
        <p:txBody>
          <a:bodyPr>
            <a:normAutofit/>
          </a:bodyPr>
          <a:lstStyle/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There has been much discussion on hybrid/composite modes</a:t>
            </a:r>
          </a:p>
          <a:p>
            <a:pPr marL="720282" lvl="1" indent="-342991"/>
            <a:r>
              <a:rPr lang="en-US" sz="1400" dirty="0">
                <a:solidFill>
                  <a:schemeClr val="tx2"/>
                </a:solidFill>
              </a:rPr>
              <a:t>NIST SP800-56C Rev. 2 allows for a certain hybrid mode</a:t>
            </a:r>
          </a:p>
          <a:p>
            <a:pPr marL="720282" lvl="1" indent="-342991"/>
            <a:r>
              <a:rPr lang="en-US" sz="1400" dirty="0">
                <a:solidFill>
                  <a:schemeClr val="tx2"/>
                </a:solidFill>
              </a:rPr>
              <a:t>We will Work with the community in different stages of migration to assure security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NIST will provide transition guidelines to     PQC standards</a:t>
            </a:r>
          </a:p>
          <a:p>
            <a:pPr marL="698500" lvl="1" indent="-349250"/>
            <a:r>
              <a:rPr lang="en-US" sz="1400" dirty="0">
                <a:solidFill>
                  <a:schemeClr val="tx2"/>
                </a:solidFill>
              </a:rPr>
              <a:t>NIST has provided such guidance before</a:t>
            </a:r>
          </a:p>
          <a:p>
            <a:pPr marL="1155700" lvl="2" indent="-349250"/>
            <a:r>
              <a:rPr lang="en-US" sz="1200" dirty="0">
                <a:solidFill>
                  <a:schemeClr val="tx2"/>
                </a:solidFill>
              </a:rPr>
              <a:t>Examples: Triple Des, Sha-1, keys &lt; 112 bits</a:t>
            </a:r>
          </a:p>
          <a:p>
            <a:pPr marL="720282" lvl="1" indent="-342991"/>
            <a:r>
              <a:rPr lang="en-US" sz="1400" dirty="0">
                <a:solidFill>
                  <a:schemeClr val="tx2"/>
                </a:solidFill>
              </a:rPr>
              <a:t>Timeframe will be based on risk assessment of quantum attacks</a:t>
            </a:r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1" y="351180"/>
            <a:ext cx="7886700" cy="751204"/>
          </a:xfrm>
        </p:spPr>
        <p:txBody>
          <a:bodyPr/>
          <a:lstStyle/>
          <a:p>
            <a:r>
              <a:rPr lang="en-US" dirty="0"/>
              <a:t>Transition and migration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6A1712-2935-C4A8-6993-236E0B067E0D}"/>
              </a:ext>
            </a:extLst>
          </p:cNvPr>
          <p:cNvGrpSpPr/>
          <p:nvPr/>
        </p:nvGrpSpPr>
        <p:grpSpPr>
          <a:xfrm>
            <a:off x="6077585" y="1752600"/>
            <a:ext cx="2913541" cy="2595206"/>
            <a:chOff x="6629400" y="1955800"/>
            <a:chExt cx="5059682" cy="48521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E86FD2-C62E-FE4B-EA1C-B08DAA40D85B}"/>
                </a:ext>
              </a:extLst>
            </p:cNvPr>
            <p:cNvSpPr txBox="1"/>
            <p:nvPr/>
          </p:nvSpPr>
          <p:spPr>
            <a:xfrm>
              <a:off x="6629400" y="1955800"/>
              <a:ext cx="685801" cy="46406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dirty="0"/>
                <a:t>A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A9F2F8-CC51-809B-B96E-CAB975A67CF3}"/>
                </a:ext>
              </a:extLst>
            </p:cNvPr>
            <p:cNvSpPr txBox="1"/>
            <p:nvPr/>
          </p:nvSpPr>
          <p:spPr>
            <a:xfrm>
              <a:off x="10134600" y="1955800"/>
              <a:ext cx="685801" cy="46406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dirty="0"/>
                <a:t>B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946177-DE25-5243-93F8-1F2DAF4617A1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6972300" y="2419864"/>
              <a:ext cx="19636" cy="33659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A2F220-10F4-0A34-40AA-8B50CFB80ED9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10477500" y="2419864"/>
              <a:ext cx="0" cy="3345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E5BBFB8-2D5E-A724-1C06-BA2CC109AE78}"/>
                </a:ext>
              </a:extLst>
            </p:cNvPr>
            <p:cNvCxnSpPr/>
            <p:nvPr/>
          </p:nvCxnSpPr>
          <p:spPr>
            <a:xfrm>
              <a:off x="6972300" y="3022600"/>
              <a:ext cx="35052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D1A41C5-0B35-01A1-CFA5-CF1421041396}"/>
                </a:ext>
              </a:extLst>
            </p:cNvPr>
            <p:cNvCxnSpPr/>
            <p:nvPr/>
          </p:nvCxnSpPr>
          <p:spPr>
            <a:xfrm flipH="1">
              <a:off x="6972300" y="3251200"/>
              <a:ext cx="35052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17F0CDA-1419-B843-7FE2-9F11D4A54D6E}"/>
                </a:ext>
              </a:extLst>
            </p:cNvPr>
            <p:cNvCxnSpPr/>
            <p:nvPr/>
          </p:nvCxnSpPr>
          <p:spPr>
            <a:xfrm>
              <a:off x="6972300" y="3784600"/>
              <a:ext cx="3505200" cy="0"/>
            </a:xfrm>
            <a:prstGeom prst="straightConnector1">
              <a:avLst/>
            </a:prstGeom>
            <a:ln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0106655-615E-BC1A-8C72-5BEFE4F1D943}"/>
                </a:ext>
              </a:extLst>
            </p:cNvPr>
            <p:cNvCxnSpPr/>
            <p:nvPr/>
          </p:nvCxnSpPr>
          <p:spPr>
            <a:xfrm flipH="1">
              <a:off x="6972300" y="4013200"/>
              <a:ext cx="3505200" cy="0"/>
            </a:xfrm>
            <a:prstGeom prst="straightConnector1">
              <a:avLst/>
            </a:prstGeom>
            <a:ln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48ABD13-9751-5222-7498-10D10B6A1658}"/>
                </a:ext>
              </a:extLst>
            </p:cNvPr>
            <p:cNvCxnSpPr/>
            <p:nvPr/>
          </p:nvCxnSpPr>
          <p:spPr>
            <a:xfrm>
              <a:off x="6972299" y="4622800"/>
              <a:ext cx="35052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F3BAA23-0035-0820-A85D-A956FA9C6215}"/>
                </a:ext>
              </a:extLst>
            </p:cNvPr>
            <p:cNvCxnSpPr/>
            <p:nvPr/>
          </p:nvCxnSpPr>
          <p:spPr>
            <a:xfrm flipH="1">
              <a:off x="6991936" y="4851400"/>
              <a:ext cx="348556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460952A-6113-36BD-8D53-20C1167D249E}"/>
                </a:ext>
              </a:extLst>
            </p:cNvPr>
            <p:cNvCxnSpPr/>
            <p:nvPr/>
          </p:nvCxnSpPr>
          <p:spPr>
            <a:xfrm>
              <a:off x="6991935" y="5308600"/>
              <a:ext cx="3485564" cy="0"/>
            </a:xfrm>
            <a:prstGeom prst="straightConnector1">
              <a:avLst/>
            </a:prstGeom>
            <a:ln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2A80B48-FA03-0C69-2DDD-6ECAE711E57A}"/>
                </a:ext>
              </a:extLst>
            </p:cNvPr>
            <p:cNvCxnSpPr/>
            <p:nvPr/>
          </p:nvCxnSpPr>
          <p:spPr>
            <a:xfrm flipH="1">
              <a:off x="6991935" y="5585326"/>
              <a:ext cx="3485564" cy="0"/>
            </a:xfrm>
            <a:prstGeom prst="straightConnector1">
              <a:avLst/>
            </a:prstGeom>
            <a:ln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A78E1571-5011-C337-E56C-321AB779C32C}"/>
                </a:ext>
              </a:extLst>
            </p:cNvPr>
            <p:cNvSpPr/>
            <p:nvPr/>
          </p:nvSpPr>
          <p:spPr>
            <a:xfrm>
              <a:off x="10591801" y="2870200"/>
              <a:ext cx="45719" cy="533400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6D556EBB-2BED-B811-8C42-98E170BD5063}"/>
                </a:ext>
              </a:extLst>
            </p:cNvPr>
            <p:cNvSpPr/>
            <p:nvPr/>
          </p:nvSpPr>
          <p:spPr>
            <a:xfrm>
              <a:off x="10591801" y="3632201"/>
              <a:ext cx="45719" cy="6096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0797CDEF-07FF-C396-B02B-1354C30CB176}"/>
                </a:ext>
              </a:extLst>
            </p:cNvPr>
            <p:cNvSpPr/>
            <p:nvPr/>
          </p:nvSpPr>
          <p:spPr>
            <a:xfrm>
              <a:off x="10591801" y="4470400"/>
              <a:ext cx="45719" cy="533400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5FFAD27C-4096-727C-028E-DD7FF7D18DBF}"/>
                </a:ext>
              </a:extLst>
            </p:cNvPr>
            <p:cNvSpPr/>
            <p:nvPr/>
          </p:nvSpPr>
          <p:spPr>
            <a:xfrm>
              <a:off x="10591801" y="5156200"/>
              <a:ext cx="45719" cy="533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662249-FFF3-ABF8-EE88-E2A421792945}"/>
                </a:ext>
              </a:extLst>
            </p:cNvPr>
            <p:cNvSpPr txBox="1"/>
            <p:nvPr/>
          </p:nvSpPr>
          <p:spPr>
            <a:xfrm>
              <a:off x="10820401" y="3022600"/>
              <a:ext cx="868681" cy="46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rgbClr val="C00000"/>
                  </a:solidFill>
                </a:rPr>
                <a:t>ECDH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AA3929-8AD9-986E-C55D-AE84EC8DB465}"/>
                </a:ext>
              </a:extLst>
            </p:cNvPr>
            <p:cNvSpPr txBox="1"/>
            <p:nvPr/>
          </p:nvSpPr>
          <p:spPr>
            <a:xfrm>
              <a:off x="10820401" y="4514517"/>
              <a:ext cx="868681" cy="46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rgbClr val="C00000"/>
                  </a:solidFill>
                </a:rPr>
                <a:t>ECDH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AD37BF-C231-000C-915C-0260200C069C}"/>
                </a:ext>
              </a:extLst>
            </p:cNvPr>
            <p:cNvSpPr txBox="1"/>
            <p:nvPr/>
          </p:nvSpPr>
          <p:spPr>
            <a:xfrm>
              <a:off x="10780710" y="3742200"/>
              <a:ext cx="868681" cy="46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rgbClr val="006600"/>
                  </a:solidFill>
                </a:rPr>
                <a:t>PQC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782351-254C-5EB0-870F-AD1851935007}"/>
                </a:ext>
              </a:extLst>
            </p:cNvPr>
            <p:cNvSpPr txBox="1"/>
            <p:nvPr/>
          </p:nvSpPr>
          <p:spPr>
            <a:xfrm>
              <a:off x="10801341" y="5244067"/>
              <a:ext cx="868681" cy="46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rgbClr val="006600"/>
                  </a:solidFill>
                </a:rPr>
                <a:t>PQC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BD4F591-F1EA-E089-984E-946BD89D7F03}"/>
                </a:ext>
              </a:extLst>
            </p:cNvPr>
            <p:cNvGrpSpPr/>
            <p:nvPr/>
          </p:nvGrpSpPr>
          <p:grpSpPr>
            <a:xfrm>
              <a:off x="6811723" y="6146800"/>
              <a:ext cx="2789477" cy="476461"/>
              <a:chOff x="6810135" y="5715000"/>
              <a:chExt cx="2789477" cy="476461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6B95399-3CE9-2634-35E8-11F427FDB1BF}"/>
                  </a:ext>
                </a:extLst>
              </p:cNvPr>
              <p:cNvSpPr txBox="1"/>
              <p:nvPr/>
            </p:nvSpPr>
            <p:spPr>
              <a:xfrm>
                <a:off x="6810135" y="5715000"/>
                <a:ext cx="914399" cy="464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>
                    <a:solidFill>
                      <a:srgbClr val="C00000"/>
                    </a:solidFill>
                  </a:rPr>
                  <a:t>ECDH</a:t>
                </a:r>
              </a:p>
            </p:txBody>
          </p:sp>
          <p:sp>
            <p:nvSpPr>
              <p:cNvPr id="28" name="Arrow: Right 39">
                <a:extLst>
                  <a:ext uri="{FF2B5EF4-FFF2-40B4-BE49-F238E27FC236}">
                    <a16:creationId xmlns:a16="http://schemas.microsoft.com/office/drawing/2014/main" id="{BCEF27B4-1F6B-126C-4B69-4A2AFEEA5A1F}"/>
                  </a:ext>
                </a:extLst>
              </p:cNvPr>
              <p:cNvSpPr/>
              <p:nvPr/>
            </p:nvSpPr>
            <p:spPr>
              <a:xfrm>
                <a:off x="7779555" y="5791202"/>
                <a:ext cx="914400" cy="216928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C00000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7ED057B-C7B4-7002-4DD5-FE9B83F99C27}"/>
                  </a:ext>
                </a:extLst>
              </p:cNvPr>
              <p:cNvSpPr txBox="1"/>
              <p:nvPr/>
            </p:nvSpPr>
            <p:spPr>
              <a:xfrm>
                <a:off x="8837612" y="5727396"/>
                <a:ext cx="762000" cy="464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>
                    <a:solidFill>
                      <a:srgbClr val="C00000"/>
                    </a:solidFill>
                  </a:rPr>
                  <a:t>Z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817EDF-6ADA-C6EC-3E4D-18ECC9832F75}"/>
                    </a:ext>
                  </a:extLst>
                </p:cNvPr>
                <p:cNvSpPr txBox="1"/>
                <p:nvPr/>
              </p:nvSpPr>
              <p:spPr>
                <a:xfrm>
                  <a:off x="9601200" y="6343863"/>
                  <a:ext cx="1600197" cy="464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13" dirty="0"/>
                    <a:t>KDF(</a:t>
                  </a:r>
                  <a14:m>
                    <m:oMath xmlns:m="http://schemas.openxmlformats.org/officeDocument/2006/math">
                      <m:r>
                        <a:rPr lang="en-US" sz="101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1013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1013" i="1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1013" dirty="0"/>
                    <a:t>)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817EDF-6ADA-C6EC-3E4D-18ECC9832F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1200" y="6343863"/>
                  <a:ext cx="1600197" cy="464064"/>
                </a:xfrm>
                <a:prstGeom prst="rect">
                  <a:avLst/>
                </a:prstGeom>
                <a:blipFill>
                  <a:blip r:embed="rId3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88AA69D-3954-9C1D-0523-9DC825C8CCDA}"/>
              </a:ext>
            </a:extLst>
          </p:cNvPr>
          <p:cNvSpPr txBox="1"/>
          <p:nvPr/>
        </p:nvSpPr>
        <p:spPr>
          <a:xfrm>
            <a:off x="437571" y="5257800"/>
            <a:ext cx="8272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sz="2000" cap="all" dirty="0">
                <a:solidFill>
                  <a:schemeClr val="tx2"/>
                </a:solidFill>
              </a:rPr>
              <a:t>Other standards bodies and groups are working on PQC</a:t>
            </a:r>
          </a:p>
          <a:p>
            <a:pPr marL="800191" lvl="1" indent="-342991">
              <a:buFont typeface="Arial" panose="020B0604020202020204" pitchFamily="34" charset="0"/>
              <a:buChar char="•"/>
            </a:pPr>
            <a:r>
              <a:rPr lang="en-US" sz="1600" cap="all" dirty="0">
                <a:solidFill>
                  <a:schemeClr val="tx2"/>
                </a:solidFill>
              </a:rPr>
              <a:t>IEEE, IETF, ETSI, ANSI x9, ISO, and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1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E72984-5DA1-E742-8566-7D7D6ECD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 for PQC</a:t>
            </a:r>
          </a:p>
        </p:txBody>
      </p:sp>
      <p:pic>
        <p:nvPicPr>
          <p:cNvPr id="1028" name="Picture 4" descr="National Cybersecurity Center of Excellence (NCCoE) – Accelerating the  Deployment and Use of Security Technologies | IBM Center for The Business  of Government">
            <a:extLst>
              <a:ext uri="{FF2B5EF4-FFF2-40B4-BE49-F238E27FC236}">
                <a16:creationId xmlns:a16="http://schemas.microsoft.com/office/drawing/2014/main" id="{72E57052-D642-D74F-9831-0A8F0191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29941"/>
            <a:ext cx="1458210" cy="18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1A7886-68C8-F36B-0C50-611D9FE3E39A}"/>
              </a:ext>
            </a:extLst>
          </p:cNvPr>
          <p:cNvSpPr txBox="1"/>
          <p:nvPr/>
        </p:nvSpPr>
        <p:spPr>
          <a:xfrm>
            <a:off x="2057400" y="1282099"/>
            <a:ext cx="700563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National Cybersecurity Center of Excellence (</a:t>
            </a:r>
            <a:r>
              <a:rPr lang="en-US" dirty="0" err="1"/>
              <a:t>NCCoE</a:t>
            </a:r>
            <a:r>
              <a:rPr lang="en-US" dirty="0"/>
              <a:t>) has a project for </a:t>
            </a:r>
            <a:r>
              <a:rPr lang="en-US" u="sng" dirty="0">
                <a:solidFill>
                  <a:schemeClr val="accent1"/>
                </a:solidFill>
              </a:rPr>
              <a:t>Migration to PQC</a:t>
            </a:r>
            <a:r>
              <a:rPr lang="en-US" dirty="0"/>
              <a:t>.  The goals: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Align and complement NIST PQC standardization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Raise awareness and develop practices to ease the migration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Deliver white papers, playbooks, and demonstrable implementations for organizations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70C0"/>
                </a:solidFill>
                <a:ea typeface="Arial" charset="0"/>
                <a:cs typeface="Arial"/>
              </a:rPr>
              <a:t>Collaboration with industry participants through CRADAs and a Community of Interest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700" kern="0" dirty="0">
                <a:ea typeface="Arial" charset="0"/>
                <a:cs typeface="Arial"/>
              </a:rPr>
              <a:t>Product developers and service providers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700" kern="0" dirty="0">
                <a:ea typeface="Arial" charset="0"/>
                <a:cs typeface="Arial"/>
              </a:rPr>
              <a:t>Standards development organizations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700" kern="0" dirty="0">
                <a:ea typeface="Arial" charset="0"/>
                <a:cs typeface="Arial"/>
              </a:rPr>
              <a:t>Service providers and major user organizations and consortia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700" kern="0" dirty="0">
                <a:ea typeface="Arial" charset="0"/>
                <a:cs typeface="Arial"/>
              </a:rPr>
              <a:t>Government organizations (such as U.S. Department of Homeland Security, Department of Defense)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65DCB-25E8-0060-E9AF-65F1CCE39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" y="3685785"/>
            <a:ext cx="2225698" cy="29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4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ACF12-5AB8-894A-BF2A-714D4E066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946" y="1348685"/>
            <a:ext cx="8557790" cy="37521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/>
              <a:t>Perform a quantum risk assessment within your organization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</a:rPr>
              <a:t>Identify information assets and their current crypto protection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</a:rPr>
              <a:t>Identify what ‘x’, ‘y’, and ‘z’ might be for you – determine your quantum risk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</a:rPr>
              <a:t>Prioritize activities required to maintain awareness, and to migrate technology to quantum-safe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/>
              <a:t>Evaluate vendor products with quantum safe features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</a:rPr>
              <a:t>Know which products are not quantum safe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</a:rPr>
              <a:t>Ask vendors for quantum safe features in procurement templates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/>
              <a:t>Develop an internal knowledge base amongst IT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/>
              <a:t>Track developments in quantum computing and quantum safe solutions, and to establish a roadmap to quantum readiness for your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/>
              <a:t>Act now – it will be less expensive, less disruptive, and less likely to have mistakes caused by rushing and scrambling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E72984-5DA1-E742-8566-7D7D6ECD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organizations do now?</a:t>
            </a:r>
          </a:p>
        </p:txBody>
      </p:sp>
    </p:spTree>
    <p:extLst>
      <p:ext uri="{BB962C8B-B14F-4D97-AF65-F5344CB8AC3E}">
        <p14:creationId xmlns:p14="http://schemas.microsoft.com/office/powerpoint/2010/main" val="3724271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ACF12-5AB8-894A-BF2A-714D4E066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307" y="2438400"/>
            <a:ext cx="5446293" cy="3048000"/>
          </a:xfrm>
        </p:spPr>
        <p:txBody>
          <a:bodyPr vert="horz" lIns="68580" tIns="34290" rIns="68580" bIns="34290" rtlCol="0">
            <a:normAutofit fontScale="55000" lnSpcReduction="20000"/>
          </a:bodyPr>
          <a:lstStyle/>
          <a:p>
            <a:pPr marL="351235" indent="-171450">
              <a:buFont typeface="Arial" panose="020B0604020202020204" pitchFamily="34" charset="0"/>
              <a:buChar char="•"/>
            </a:pPr>
            <a:r>
              <a:rPr lang="en-US" sz="3600" dirty="0"/>
              <a:t>The Beginning of the End is here!</a:t>
            </a:r>
          </a:p>
          <a:p>
            <a:pPr marL="351235" indent="-171450">
              <a:buFont typeface="Arial" panose="020B0604020202020204" pitchFamily="34" charset="0"/>
              <a:buChar char="•"/>
            </a:pPr>
            <a:r>
              <a:rPr lang="en-US" sz="3600" dirty="0"/>
              <a:t>Or is it the end of the beginning?</a:t>
            </a:r>
          </a:p>
          <a:p>
            <a:pPr marL="351235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351235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351235" indent="-171450">
              <a:buFont typeface="Arial" panose="020B0604020202020204" pitchFamily="34" charset="0"/>
              <a:buChar char="•"/>
            </a:pPr>
            <a:r>
              <a:rPr lang="en-US" sz="3600" dirty="0"/>
              <a:t>NIST is grateful for everybody’s efforts</a:t>
            </a:r>
          </a:p>
          <a:p>
            <a:pPr marL="179785"/>
            <a:endParaRPr lang="en-US" sz="1500" dirty="0"/>
          </a:p>
          <a:p>
            <a:pPr marL="351235" indent="-171450"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351235" indent="-171450">
              <a:buFont typeface="Arial" panose="020B0604020202020204" pitchFamily="34" charset="0"/>
              <a:buChar char="•"/>
            </a:pPr>
            <a:r>
              <a:rPr lang="en-US" sz="2900" dirty="0"/>
              <a:t>Check out </a:t>
            </a:r>
            <a:r>
              <a:rPr lang="en-US" sz="2900" dirty="0">
                <a:hlinkClick r:id="rId3"/>
              </a:rPr>
              <a:t>www.nist.gov/pqcrypto</a:t>
            </a:r>
            <a:endParaRPr lang="en-US" sz="2900" dirty="0"/>
          </a:p>
          <a:p>
            <a:pPr marL="694135" lvl="1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Sign up for the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pqc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-forum for announcements &amp; discussion</a:t>
            </a:r>
          </a:p>
          <a:p>
            <a:pPr marL="694135" lvl="1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send e-mail to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pqc-comments@nist.gov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028700" lvl="2" indent="-1714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marL="685800" lvl="1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E72984-5DA1-E742-8566-7D7D6ECD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66" y="-20053"/>
            <a:ext cx="4939868" cy="964620"/>
          </a:xfrm>
        </p:spPr>
        <p:txBody>
          <a:bodyPr vert="horz" lIns="68580" tIns="34290" rIns="68580" bIns="34290" rtlCol="0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b="1" dirty="0"/>
              <a:t>Conclusion</a:t>
            </a:r>
          </a:p>
        </p:txBody>
      </p:sp>
      <p:pic>
        <p:nvPicPr>
          <p:cNvPr id="2050" name="Picture 2" descr="Light at the End of the Road Photograph by Sandra J's">
            <a:extLst>
              <a:ext uri="{FF2B5EF4-FFF2-40B4-BE49-F238E27FC236}">
                <a16:creationId xmlns:a16="http://schemas.microsoft.com/office/drawing/2014/main" id="{175DC882-2951-E14E-BCFC-19716D26D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1" r="21704"/>
          <a:stretch/>
        </p:blipFill>
        <p:spPr bwMode="auto">
          <a:xfrm>
            <a:off x="16" y="1104907"/>
            <a:ext cx="3476678" cy="51434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77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52A5AD3-5A2E-7843-ADCB-349CA9F8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Nist</a:t>
            </a:r>
            <a:r>
              <a:rPr lang="en-US" dirty="0"/>
              <a:t> crypto standards – at a glance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115DA3-2C11-3297-1FDB-4FA8E3616450}"/>
              </a:ext>
            </a:extLst>
          </p:cNvPr>
          <p:cNvGrpSpPr/>
          <p:nvPr/>
        </p:nvGrpSpPr>
        <p:grpSpPr>
          <a:xfrm>
            <a:off x="55974" y="2171372"/>
            <a:ext cx="6573962" cy="3715718"/>
            <a:chOff x="1588539" y="1905000"/>
            <a:chExt cx="9149710" cy="44196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EE8130-94CC-B18C-2226-A101064461D7}"/>
                </a:ext>
              </a:extLst>
            </p:cNvPr>
            <p:cNvSpPr txBox="1"/>
            <p:nvPr/>
          </p:nvSpPr>
          <p:spPr>
            <a:xfrm>
              <a:off x="4423309" y="1905000"/>
              <a:ext cx="3094046" cy="356928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685983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Cryptography standards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BAA34E-4145-E799-35BA-4D51CA9F0C0B}"/>
                </a:ext>
              </a:extLst>
            </p:cNvPr>
            <p:cNvSpPr txBox="1"/>
            <p:nvPr/>
          </p:nvSpPr>
          <p:spPr>
            <a:xfrm>
              <a:off x="1588539" y="2775213"/>
              <a:ext cx="2320535" cy="3569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685983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Public key based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E5C0544-CEA7-E486-6148-49C22950DCEE}"/>
                </a:ext>
              </a:extLst>
            </p:cNvPr>
            <p:cNvCxnSpPr/>
            <p:nvPr/>
          </p:nvCxnSpPr>
          <p:spPr>
            <a:xfrm>
              <a:off x="3126145" y="2500740"/>
              <a:ext cx="57156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9080836-FCA7-241B-2E33-0F3A0684913B}"/>
                </a:ext>
              </a:extLst>
            </p:cNvPr>
            <p:cNvCxnSpPr/>
            <p:nvPr/>
          </p:nvCxnSpPr>
          <p:spPr>
            <a:xfrm>
              <a:off x="3126144" y="2500740"/>
              <a:ext cx="0" cy="2610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66AF159-41FD-AC90-8430-2C7E763C4EB5}"/>
                </a:ext>
              </a:extLst>
            </p:cNvPr>
            <p:cNvCxnSpPr>
              <a:endCxn id="28" idx="0"/>
            </p:cNvCxnSpPr>
            <p:nvPr/>
          </p:nvCxnSpPr>
          <p:spPr>
            <a:xfrm>
              <a:off x="6137316" y="2507006"/>
              <a:ext cx="1" cy="216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43C64D2-4EDB-331B-41AB-722EEE66F946}"/>
                </a:ext>
              </a:extLst>
            </p:cNvPr>
            <p:cNvCxnSpPr>
              <a:stCxn id="3" idx="2"/>
            </p:cNvCxnSpPr>
            <p:nvPr/>
          </p:nvCxnSpPr>
          <p:spPr>
            <a:xfrm flipH="1">
              <a:off x="5970332" y="2261928"/>
              <a:ext cx="1" cy="2304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CBCA6C-A04D-986E-17AD-B67D46202967}"/>
                </a:ext>
              </a:extLst>
            </p:cNvPr>
            <p:cNvSpPr txBox="1"/>
            <p:nvPr/>
          </p:nvSpPr>
          <p:spPr>
            <a:xfrm>
              <a:off x="2016464" y="3307491"/>
              <a:ext cx="1976752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Signature (FIPS 186)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A043F3-258E-BF13-FB44-E83BE1CB99F1}"/>
                </a:ext>
              </a:extLst>
            </p:cNvPr>
            <p:cNvSpPr txBox="1"/>
            <p:nvPr/>
          </p:nvSpPr>
          <p:spPr>
            <a:xfrm>
              <a:off x="2045917" y="3801412"/>
              <a:ext cx="2223918" cy="49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Key establishment (800-56A/B/C)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EB6B286-BB60-1667-4E95-B121FF10E2C9}"/>
                </a:ext>
              </a:extLst>
            </p:cNvPr>
            <p:cNvCxnSpPr/>
            <p:nvPr/>
          </p:nvCxnSpPr>
          <p:spPr>
            <a:xfrm>
              <a:off x="1836958" y="3159456"/>
              <a:ext cx="0" cy="15404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01C9C1-D019-420F-3AB6-DDFA090C21D5}"/>
                </a:ext>
              </a:extLst>
            </p:cNvPr>
            <p:cNvCxnSpPr>
              <a:cxnSpLocks/>
            </p:cNvCxnSpPr>
            <p:nvPr/>
          </p:nvCxnSpPr>
          <p:spPr>
            <a:xfrm>
              <a:off x="1836958" y="3480960"/>
              <a:ext cx="192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E2CCF44-0081-3A86-FFAF-E0BB99B5B7D4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1853641" y="4048515"/>
              <a:ext cx="192276" cy="14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F25A19-D53A-309F-99CF-A1D172FD0C26}"/>
                </a:ext>
              </a:extLst>
            </p:cNvPr>
            <p:cNvSpPr txBox="1"/>
            <p:nvPr/>
          </p:nvSpPr>
          <p:spPr>
            <a:xfrm>
              <a:off x="1647314" y="4522471"/>
              <a:ext cx="2673697" cy="3569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685983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Tools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868B330-1198-7759-149D-7DD0E596CC18}"/>
                </a:ext>
              </a:extLst>
            </p:cNvPr>
            <p:cNvCxnSpPr/>
            <p:nvPr/>
          </p:nvCxnSpPr>
          <p:spPr>
            <a:xfrm>
              <a:off x="4071547" y="2500740"/>
              <a:ext cx="0" cy="204659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B16DCF-3DBF-84B5-682E-DCFD8DC69052}"/>
                </a:ext>
              </a:extLst>
            </p:cNvPr>
            <p:cNvCxnSpPr>
              <a:cxnSpLocks/>
            </p:cNvCxnSpPr>
            <p:nvPr/>
          </p:nvCxnSpPr>
          <p:spPr>
            <a:xfrm>
              <a:off x="2534961" y="4916441"/>
              <a:ext cx="0" cy="1044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9DD401-D262-0A36-0A10-1663D6F96B90}"/>
                </a:ext>
              </a:extLst>
            </p:cNvPr>
            <p:cNvSpPr txBox="1"/>
            <p:nvPr/>
          </p:nvSpPr>
          <p:spPr>
            <a:xfrm>
              <a:off x="2809902" y="5045127"/>
              <a:ext cx="1937462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RNG (800-90A/B/C)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C634CE-4B9D-E7C9-EA59-5EC21CED1235}"/>
                </a:ext>
              </a:extLst>
            </p:cNvPr>
            <p:cNvSpPr txBox="1"/>
            <p:nvPr/>
          </p:nvSpPr>
          <p:spPr>
            <a:xfrm>
              <a:off x="2789729" y="5459802"/>
              <a:ext cx="2216788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KDF (800-108, 800-135)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324D772-599A-A6A1-6C64-C5979641F4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4961" y="5174846"/>
              <a:ext cx="257150" cy="75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E56941F-8C25-3A09-4272-BFA1351DE2C9}"/>
                </a:ext>
              </a:extLst>
            </p:cNvPr>
            <p:cNvCxnSpPr>
              <a:cxnSpLocks/>
            </p:cNvCxnSpPr>
            <p:nvPr/>
          </p:nvCxnSpPr>
          <p:spPr>
            <a:xfrm>
              <a:off x="2550882" y="5623083"/>
              <a:ext cx="24928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A7D5B9-7F6C-76F4-1A0E-708A3EFC9FA2}"/>
                </a:ext>
              </a:extLst>
            </p:cNvPr>
            <p:cNvSpPr txBox="1"/>
            <p:nvPr/>
          </p:nvSpPr>
          <p:spPr>
            <a:xfrm>
              <a:off x="4805158" y="2723126"/>
              <a:ext cx="2664317" cy="3569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685983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Symmetric key based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0A71A0-7E19-D7F8-5416-C5CBD2D19B7F}"/>
                </a:ext>
              </a:extLst>
            </p:cNvPr>
            <p:cNvSpPr txBox="1"/>
            <p:nvPr/>
          </p:nvSpPr>
          <p:spPr>
            <a:xfrm>
              <a:off x="5244707" y="3164638"/>
              <a:ext cx="1937462" cy="49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AES  (FIPS 197 ) TDEA (800-67)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406832-25AF-77D6-7A6B-1B1A5FAEFD19}"/>
                </a:ext>
              </a:extLst>
            </p:cNvPr>
            <p:cNvSpPr txBox="1"/>
            <p:nvPr/>
          </p:nvSpPr>
          <p:spPr>
            <a:xfrm>
              <a:off x="5270425" y="3597660"/>
              <a:ext cx="2255083" cy="49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Modes  of operations (800 38A-38G)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1CF0D6-B8E5-E97F-248B-FB6CA17182E9}"/>
                </a:ext>
              </a:extLst>
            </p:cNvPr>
            <p:cNvSpPr txBox="1"/>
            <p:nvPr/>
          </p:nvSpPr>
          <p:spPr>
            <a:xfrm>
              <a:off x="5219604" y="4137132"/>
              <a:ext cx="2392584" cy="49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SHA-1/2 (FIPS 180) and SHA-3 (FIPS 202)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6E3567C-A744-BA32-0C4D-C5E2061F4D96}"/>
                </a:ext>
              </a:extLst>
            </p:cNvPr>
            <p:cNvSpPr txBox="1"/>
            <p:nvPr/>
          </p:nvSpPr>
          <p:spPr>
            <a:xfrm>
              <a:off x="5244706" y="5005587"/>
              <a:ext cx="1937462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HMAC (FIPS 198)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2C43501-3C40-D190-F200-44BFC6CD378D}"/>
                </a:ext>
              </a:extLst>
            </p:cNvPr>
            <p:cNvCxnSpPr>
              <a:cxnSpLocks/>
            </p:cNvCxnSpPr>
            <p:nvPr/>
          </p:nvCxnSpPr>
          <p:spPr>
            <a:xfrm>
              <a:off x="5008833" y="3159456"/>
              <a:ext cx="8116" cy="3165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16AA459-17A8-7956-AC6E-902C4AF3A7D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634" y="3426180"/>
              <a:ext cx="2712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C029E28-4760-F558-D3E5-D6C4C7D516F8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 flipV="1">
              <a:off x="5047645" y="3844764"/>
              <a:ext cx="222780" cy="14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DE4B84-F2D0-295A-4A0C-811D1B184117}"/>
                </a:ext>
              </a:extLst>
            </p:cNvPr>
            <p:cNvCxnSpPr>
              <a:cxnSpLocks/>
              <a:stCxn id="31" idx="1"/>
              <a:endCxn id="31" idx="1"/>
            </p:cNvCxnSpPr>
            <p:nvPr/>
          </p:nvCxnSpPr>
          <p:spPr>
            <a:xfrm>
              <a:off x="5219604" y="438423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66D545E-C09A-9219-B7DD-0F4CED263F9F}"/>
                </a:ext>
              </a:extLst>
            </p:cNvPr>
            <p:cNvCxnSpPr/>
            <p:nvPr/>
          </p:nvCxnSpPr>
          <p:spPr>
            <a:xfrm>
              <a:off x="5047645" y="5170968"/>
              <a:ext cx="2246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998E79-E4F9-4DEB-83C6-E9F84E9980AF}"/>
                </a:ext>
              </a:extLst>
            </p:cNvPr>
            <p:cNvSpPr txBox="1"/>
            <p:nvPr/>
          </p:nvSpPr>
          <p:spPr>
            <a:xfrm>
              <a:off x="5244706" y="4653838"/>
              <a:ext cx="2522506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Randomized hash (800-106)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00046E-1A9A-ACC3-6D87-E05544C24468}"/>
                </a:ext>
              </a:extLst>
            </p:cNvPr>
            <p:cNvSpPr txBox="1"/>
            <p:nvPr/>
          </p:nvSpPr>
          <p:spPr>
            <a:xfrm>
              <a:off x="7595936" y="2716861"/>
              <a:ext cx="2491814" cy="35692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685983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Guidelines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2E90D88-8002-0521-DDF8-6BA9CDDCE518}"/>
                </a:ext>
              </a:extLst>
            </p:cNvPr>
            <p:cNvCxnSpPr>
              <a:endCxn id="39" idx="0"/>
            </p:cNvCxnSpPr>
            <p:nvPr/>
          </p:nvCxnSpPr>
          <p:spPr>
            <a:xfrm>
              <a:off x="8841842" y="2500741"/>
              <a:ext cx="1" cy="216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75F77BF-8207-13D9-0C94-C774316E04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5646" y="3144195"/>
              <a:ext cx="1" cy="1695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5F813B3-3308-A68F-D0EF-F91FDA33FE97}"/>
                </a:ext>
              </a:extLst>
            </p:cNvPr>
            <p:cNvSpPr txBox="1"/>
            <p:nvPr/>
          </p:nvSpPr>
          <p:spPr>
            <a:xfrm>
              <a:off x="7939105" y="3260437"/>
              <a:ext cx="2799144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Hash usage/security (800-107)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76CD569-00DA-EEB6-215C-B2D566C838A6}"/>
                </a:ext>
              </a:extLst>
            </p:cNvPr>
            <p:cNvSpPr txBox="1"/>
            <p:nvPr/>
          </p:nvSpPr>
          <p:spPr>
            <a:xfrm>
              <a:off x="7939106" y="3568358"/>
              <a:ext cx="2062697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Transition  (800-131A)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DE8C63B-F437-4017-0EF0-CB3D9B6E7240}"/>
                </a:ext>
              </a:extLst>
            </p:cNvPr>
            <p:cNvSpPr txBox="1"/>
            <p:nvPr/>
          </p:nvSpPr>
          <p:spPr>
            <a:xfrm>
              <a:off x="7939105" y="3955576"/>
              <a:ext cx="2369413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Key generation (800-133)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17D8F70-1624-749A-CB72-B0143D04356D}"/>
                </a:ext>
              </a:extLst>
            </p:cNvPr>
            <p:cNvSpPr txBox="1"/>
            <p:nvPr/>
          </p:nvSpPr>
          <p:spPr>
            <a:xfrm>
              <a:off x="7922238" y="4317911"/>
              <a:ext cx="2369410" cy="30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Key management (800-57)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CBC3A5A-DED7-1AB8-9B71-59A10F1D03AE}"/>
                </a:ext>
              </a:extLst>
            </p:cNvPr>
            <p:cNvCxnSpPr/>
            <p:nvPr/>
          </p:nvCxnSpPr>
          <p:spPr>
            <a:xfrm>
              <a:off x="5016951" y="5530707"/>
              <a:ext cx="2553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3A5577F-64E7-1A14-3084-034D2149FDAC}"/>
                </a:ext>
              </a:extLst>
            </p:cNvPr>
            <p:cNvSpPr txBox="1"/>
            <p:nvPr/>
          </p:nvSpPr>
          <p:spPr>
            <a:xfrm>
              <a:off x="5257985" y="5332492"/>
              <a:ext cx="2868345" cy="49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983"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SHA3 derived functions (parallel hashing, KMAC, etc. (800-185)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19F3452-EE32-CD6B-580A-518F65EE248A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 flipV="1">
              <a:off x="5040790" y="4384235"/>
              <a:ext cx="178814" cy="14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FBC89C1-8DF6-AABC-7145-0B051DACF8E6}"/>
                </a:ext>
              </a:extLst>
            </p:cNvPr>
            <p:cNvCxnSpPr>
              <a:endCxn id="38" idx="1"/>
            </p:cNvCxnSpPr>
            <p:nvPr/>
          </p:nvCxnSpPr>
          <p:spPr>
            <a:xfrm flipV="1">
              <a:off x="4995634" y="4804846"/>
              <a:ext cx="249071" cy="2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0A553F0-7916-EE16-1A73-85BDC1D6DB00}"/>
                </a:ext>
              </a:extLst>
            </p:cNvPr>
            <p:cNvCxnSpPr>
              <a:endCxn id="43" idx="1"/>
            </p:cNvCxnSpPr>
            <p:nvPr/>
          </p:nvCxnSpPr>
          <p:spPr>
            <a:xfrm flipV="1">
              <a:off x="7775647" y="3719366"/>
              <a:ext cx="163460" cy="28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CB91E4D-A20A-749D-00CC-87087957CE55}"/>
                </a:ext>
              </a:extLst>
            </p:cNvPr>
            <p:cNvCxnSpPr>
              <a:endCxn id="44" idx="1"/>
            </p:cNvCxnSpPr>
            <p:nvPr/>
          </p:nvCxnSpPr>
          <p:spPr>
            <a:xfrm flipV="1">
              <a:off x="7784080" y="4106585"/>
              <a:ext cx="155025" cy="2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551EA1-D850-75E2-61E3-7642365CB2D2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 flipV="1">
              <a:off x="7814843" y="4468919"/>
              <a:ext cx="107395" cy="2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98E7679-1316-72A0-2012-53EB8489D552}"/>
                </a:ext>
              </a:extLst>
            </p:cNvPr>
            <p:cNvCxnSpPr>
              <a:endCxn id="42" idx="1"/>
            </p:cNvCxnSpPr>
            <p:nvPr/>
          </p:nvCxnSpPr>
          <p:spPr>
            <a:xfrm flipV="1">
              <a:off x="7775647" y="3411445"/>
              <a:ext cx="163458" cy="147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A6709E34-2620-7286-6968-F4A855DCD356}"/>
              </a:ext>
            </a:extLst>
          </p:cNvPr>
          <p:cNvSpPr/>
          <p:nvPr/>
        </p:nvSpPr>
        <p:spPr>
          <a:xfrm>
            <a:off x="6435509" y="2057043"/>
            <a:ext cx="2595353" cy="38300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48ADA6F-D70F-A890-128D-E7A41CFFB2AB}"/>
              </a:ext>
            </a:extLst>
          </p:cNvPr>
          <p:cNvSpPr txBox="1">
            <a:spLocks/>
          </p:cNvSpPr>
          <p:nvPr/>
        </p:nvSpPr>
        <p:spPr>
          <a:xfrm>
            <a:off x="6671660" y="2144514"/>
            <a:ext cx="2416366" cy="3628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35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2">
                    <a:lumMod val="10000"/>
                  </a:schemeClr>
                </a:solidFill>
              </a:rPr>
              <a:t>We use public key cryptography to establish keys and authenticate users through signatures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Diffie-Hellman Key Exchange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RSA &amp; ECDSA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2">
                    <a:lumMod val="10000"/>
                  </a:schemeClr>
                </a:solidFill>
              </a:rPr>
              <a:t>Use symmetric key cryptography to encrypt and authenticate bulk data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AES (CBC, GCM, etc.)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HMAC, CMAC, KMAC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2">
                    <a:lumMod val="10000"/>
                  </a:schemeClr>
                </a:solidFill>
              </a:rPr>
              <a:t>Examples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On line purchasing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Website Security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Full Disk Encryption</a:t>
            </a:r>
          </a:p>
        </p:txBody>
      </p:sp>
    </p:spTree>
    <p:extLst>
      <p:ext uri="{BB962C8B-B14F-4D97-AF65-F5344CB8AC3E}">
        <p14:creationId xmlns:p14="http://schemas.microsoft.com/office/powerpoint/2010/main" val="253792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893B4E-75D0-6F49-9C75-84683CF6C9A7}"/>
              </a:ext>
            </a:extLst>
          </p:cNvPr>
          <p:cNvGrpSpPr/>
          <p:nvPr/>
        </p:nvGrpSpPr>
        <p:grpSpPr>
          <a:xfrm>
            <a:off x="6463726" y="1338839"/>
            <a:ext cx="1768861" cy="1670092"/>
            <a:chOff x="8264171" y="1549495"/>
            <a:chExt cx="3847910" cy="384791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B60BA14-D2B5-C94F-8C03-A7FADA63F5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9295260" y="1846194"/>
              <a:ext cx="1905000" cy="15875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olved: Solve The Following Discrete Logarithm Problems. Y... | Chegg.com">
              <a:extLst>
                <a:ext uri="{FF2B5EF4-FFF2-40B4-BE49-F238E27FC236}">
                  <a16:creationId xmlns:a16="http://schemas.microsoft.com/office/drawing/2014/main" id="{C7E6A481-ADF5-D146-827C-21BA61D5F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4324" y="3568146"/>
              <a:ext cx="2966872" cy="1320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&quot;No&quot; Symbol 6">
              <a:extLst>
                <a:ext uri="{FF2B5EF4-FFF2-40B4-BE49-F238E27FC236}">
                  <a16:creationId xmlns:a16="http://schemas.microsoft.com/office/drawing/2014/main" id="{339097C9-8FF6-DA45-8A5F-87DFD85D893C}"/>
                </a:ext>
              </a:extLst>
            </p:cNvPr>
            <p:cNvSpPr/>
            <p:nvPr/>
          </p:nvSpPr>
          <p:spPr>
            <a:xfrm>
              <a:off x="8264171" y="1549495"/>
              <a:ext cx="3847910" cy="3847910"/>
            </a:xfrm>
            <a:prstGeom prst="noSmoking">
              <a:avLst>
                <a:gd name="adj" fmla="val 310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ADA9F098-026D-1640-B569-1121347E8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219" y="3276600"/>
            <a:ext cx="6718555" cy="2645037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7529467-FD37-C746-AECE-FBE7546AB19B}"/>
              </a:ext>
            </a:extLst>
          </p:cNvPr>
          <p:cNvSpPr txBox="1">
            <a:spLocks/>
          </p:cNvSpPr>
          <p:nvPr/>
        </p:nvSpPr>
        <p:spPr>
          <a:xfrm>
            <a:off x="287100" y="1485990"/>
            <a:ext cx="5757467" cy="53720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15504" indent="-215504">
              <a:buFont typeface="Arial" panose="020B0604020202020204" pitchFamily="34" charset="0"/>
              <a:buChar char="•"/>
            </a:pPr>
            <a:r>
              <a:rPr lang="en-US" sz="2000" dirty="0"/>
              <a:t>NIST public-key crypto standards</a:t>
            </a:r>
          </a:p>
          <a:p>
            <a:pPr marL="431006" lvl="1" indent="-215504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SP 800-56A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Diffie-Hellman, ECDH</a:t>
            </a:r>
          </a:p>
          <a:p>
            <a:pPr marL="431006" lvl="1" indent="-215504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SP 800-56B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RSA encryption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31006" lvl="1" indent="-215504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FIPS 186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RSA, DSA, and ECDSA signatures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/>
              <a:t>  all vulnerable to attacks from </a:t>
            </a:r>
          </a:p>
          <a:p>
            <a:pPr marL="0" indent="0">
              <a:buNone/>
            </a:pPr>
            <a:r>
              <a:rPr lang="en-US" sz="2000" dirty="0"/>
              <a:t>  a (large-scale) quantum computer</a:t>
            </a:r>
          </a:p>
          <a:p>
            <a:pPr marL="177404" indent="-177404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177404" indent="-177404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77404" indent="-177404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/>
            <a:r>
              <a:rPr lang="en-US" sz="2000" dirty="0"/>
              <a:t>Symmetric-key crypto (AES, SHA) would also be affected, but less dramatically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US" sz="1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i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2A5AD3-5A2E-7843-ADCB-349CA9F8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Quantum Threat</a:t>
            </a:r>
          </a:p>
        </p:txBody>
      </p:sp>
    </p:spTree>
    <p:extLst>
      <p:ext uri="{BB962C8B-B14F-4D97-AF65-F5344CB8AC3E}">
        <p14:creationId xmlns:p14="http://schemas.microsoft.com/office/powerpoint/2010/main" val="408507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E72984-5DA1-E742-8566-7D7D6ECD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565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How soon do we need to worry?</a:t>
            </a:r>
            <a:endParaRPr lang="en-US" sz="3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5647A1-776D-154F-86CA-4FA5C938A42B}"/>
              </a:ext>
            </a:extLst>
          </p:cNvPr>
          <p:cNvSpPr txBox="1"/>
          <p:nvPr/>
        </p:nvSpPr>
        <p:spPr>
          <a:xfrm>
            <a:off x="3733800" y="6401713"/>
            <a:ext cx="586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M. </a:t>
            </a:r>
            <a:r>
              <a:rPr lang="en-US" sz="1200" dirty="0" err="1"/>
              <a:t>Mosca</a:t>
            </a:r>
            <a:r>
              <a:rPr lang="en-US" sz="1200" dirty="0"/>
              <a:t>, M. </a:t>
            </a:r>
            <a:r>
              <a:rPr lang="en-US" sz="1200" dirty="0" err="1"/>
              <a:t>Piani</a:t>
            </a:r>
            <a:r>
              <a:rPr lang="en-US" sz="1200" dirty="0"/>
              <a:t>, Quantum Threat Timeline Report, 2021 </a:t>
            </a:r>
            <a:r>
              <a:rPr lang="en-US" sz="1000" dirty="0">
                <a:hlinkClick r:id="rId3"/>
              </a:rPr>
              <a:t>https://globalriskinstitute.org/publications/2021-quantum-threat-timeline-report/</a:t>
            </a:r>
            <a:r>
              <a:rPr lang="en-US" sz="1000" dirty="0"/>
              <a:t>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A3C3E-88E1-7A46-A34A-314F1E9CDE12}"/>
              </a:ext>
            </a:extLst>
          </p:cNvPr>
          <p:cNvSpPr txBox="1"/>
          <p:nvPr/>
        </p:nvSpPr>
        <p:spPr>
          <a:xfrm>
            <a:off x="8686800" y="575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1" name="Picture 30" descr="Chart&#10;&#10;Description automatically generated">
            <a:extLst>
              <a:ext uri="{FF2B5EF4-FFF2-40B4-BE49-F238E27FC236}">
                <a16:creationId xmlns:a16="http://schemas.microsoft.com/office/drawing/2014/main" id="{90122BBC-B28D-47AA-85D2-350096DF2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7" y="1308998"/>
            <a:ext cx="3429173" cy="21957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3FBC2F-5B77-9D44-8516-435CBCAB0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42657"/>
            <a:ext cx="5562600" cy="38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7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19B96E6-FD04-4553-A80C-69DE630FE4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73857"/>
            <a:ext cx="4508642" cy="302079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B1BA0-AD82-456E-83E7-74F471081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615" y="4648201"/>
            <a:ext cx="7368169" cy="1829602"/>
          </a:xfrm>
        </p:spPr>
        <p:txBody>
          <a:bodyPr/>
          <a:lstStyle/>
          <a:p>
            <a:r>
              <a:rPr lang="en-US" b="0" i="0" dirty="0">
                <a:solidFill>
                  <a:srgbClr val="0A2458"/>
                </a:solidFill>
                <a:effectLst/>
                <a:latin typeface="MercurySSm-Book-Pro_Web"/>
              </a:rPr>
              <a:t>“Within 1 year of the release of the first set of NIST standards for quantum-resistant cryptography …, the Director of OMB … shall issue a policy memorandum requiring FCEB Agencies to develop a plan to upgrade their non-NSS IT systems to quantum-resistant cryptography.”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B908BA-D95A-4B88-82BB-A8579862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000" dirty="0"/>
              <a:t>U.S. White House National security memo</a:t>
            </a:r>
          </a:p>
        </p:txBody>
      </p:sp>
    </p:spTree>
    <p:extLst>
      <p:ext uri="{BB962C8B-B14F-4D97-AF65-F5344CB8AC3E}">
        <p14:creationId xmlns:p14="http://schemas.microsoft.com/office/powerpoint/2010/main" val="259302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CCD94AA-8612-6E55-0BC0-851B1380DDC5}"/>
              </a:ext>
            </a:extLst>
          </p:cNvPr>
          <p:cNvSpPr txBox="1">
            <a:spLocks/>
          </p:cNvSpPr>
          <p:nvPr/>
        </p:nvSpPr>
        <p:spPr bwMode="auto">
          <a:xfrm>
            <a:off x="4036642" y="5920052"/>
            <a:ext cx="5388616" cy="48658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392" tIns="45696" rIns="91392" bIns="45696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7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b="1" dirty="0"/>
              <a:t>2024 </a:t>
            </a:r>
            <a:r>
              <a:rPr lang="en-US" sz="1700" dirty="0"/>
              <a:t>Publish the 1</a:t>
            </a:r>
            <a:r>
              <a:rPr lang="en-US" sz="1700" baseline="30000" dirty="0"/>
              <a:t>st</a:t>
            </a:r>
            <a:r>
              <a:rPr lang="en-US" sz="1700" dirty="0"/>
              <a:t> set of PQC Standards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798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939A3F-D240-CF21-847B-15D148A6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PQC Milestones and Timelines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3AF079-8D58-860E-E2D4-8694616ED578}"/>
              </a:ext>
            </a:extLst>
          </p:cNvPr>
          <p:cNvSpPr txBox="1">
            <a:spLocks/>
          </p:cNvSpPr>
          <p:nvPr/>
        </p:nvSpPr>
        <p:spPr bwMode="auto">
          <a:xfrm>
            <a:off x="1008963" y="2373319"/>
            <a:ext cx="2787097" cy="61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2" tIns="34281" rIns="68562" bIns="34281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endParaRPr lang="en-US" sz="1349" dirty="0">
              <a:solidFill>
                <a:prstClr val="black"/>
              </a:solidFill>
            </a:endParaRPr>
          </a:p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r>
              <a:rPr lang="en-US" sz="1499" b="1" dirty="0">
                <a:solidFill>
                  <a:prstClr val="black"/>
                </a:solidFill>
              </a:rPr>
              <a:t>2017</a:t>
            </a:r>
            <a:br>
              <a:rPr lang="en-US" sz="1349" b="1" dirty="0">
                <a:solidFill>
                  <a:prstClr val="black"/>
                </a:solidFill>
              </a:rPr>
            </a:br>
            <a:r>
              <a:rPr lang="en-US" sz="1349" dirty="0">
                <a:solidFill>
                  <a:prstClr val="black"/>
                </a:solidFill>
              </a:rPr>
              <a:t>Received 82 submissions</a:t>
            </a:r>
          </a:p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r>
              <a:rPr lang="en-US" sz="1349" dirty="0">
                <a:solidFill>
                  <a:prstClr val="black"/>
                </a:solidFill>
              </a:rPr>
              <a:t>Announced 69 1</a:t>
            </a:r>
            <a:r>
              <a:rPr lang="en-US" sz="1349" baseline="30000" dirty="0">
                <a:solidFill>
                  <a:prstClr val="black"/>
                </a:solidFill>
              </a:rPr>
              <a:t>st</a:t>
            </a:r>
            <a:r>
              <a:rPr lang="en-US" sz="1349" dirty="0">
                <a:solidFill>
                  <a:prstClr val="black"/>
                </a:solidFill>
              </a:rPr>
              <a:t> round candidates</a:t>
            </a:r>
          </a:p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endParaRPr lang="en-US" sz="1349" dirty="0">
              <a:solidFill>
                <a:prstClr val="black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5ECE91-6831-FF3E-FB3F-D09CDA6228AF}"/>
              </a:ext>
            </a:extLst>
          </p:cNvPr>
          <p:cNvSpPr txBox="1">
            <a:spLocks/>
          </p:cNvSpPr>
          <p:nvPr/>
        </p:nvSpPr>
        <p:spPr bwMode="auto">
          <a:xfrm>
            <a:off x="1455185" y="3029617"/>
            <a:ext cx="3652466" cy="43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2" tIns="34281" rIns="68562" bIns="34281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endParaRPr lang="en-US" sz="1349" dirty="0">
              <a:solidFill>
                <a:prstClr val="black"/>
              </a:solidFill>
            </a:endParaRPr>
          </a:p>
          <a:p>
            <a:pPr marL="0" indent="0" defTabSz="685800" eaLnBrk="1" hangingPunct="1">
              <a:buNone/>
              <a:defRPr/>
            </a:pPr>
            <a:r>
              <a:rPr lang="en-US" sz="1499" b="1" dirty="0">
                <a:solidFill>
                  <a:prstClr val="black"/>
                </a:solidFill>
              </a:rPr>
              <a:t>2018</a:t>
            </a:r>
            <a:endParaRPr lang="en-US" sz="1349" dirty="0">
              <a:solidFill>
                <a:prstClr val="black"/>
              </a:solidFill>
            </a:endParaRPr>
          </a:p>
          <a:p>
            <a:pPr marL="0" indent="0" defTabSz="685800" eaLnBrk="1" hangingPunct="1">
              <a:buNone/>
              <a:defRPr/>
            </a:pPr>
            <a:r>
              <a:rPr lang="en-US" sz="1349" dirty="0">
                <a:solidFill>
                  <a:prstClr val="black"/>
                </a:solidFill>
              </a:rPr>
              <a:t>Held the 1</a:t>
            </a:r>
            <a:r>
              <a:rPr lang="en-US" sz="1349" baseline="30000" dirty="0">
                <a:solidFill>
                  <a:prstClr val="black"/>
                </a:solidFill>
              </a:rPr>
              <a:t>st</a:t>
            </a:r>
            <a:r>
              <a:rPr lang="en-US" sz="1349" dirty="0">
                <a:solidFill>
                  <a:prstClr val="black"/>
                </a:solidFill>
              </a:rPr>
              <a:t> NIST PQC standardization Conference</a:t>
            </a:r>
          </a:p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endParaRPr lang="en-US" sz="1349" dirty="0">
              <a:solidFill>
                <a:prstClr val="black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8983DB-9A93-5128-BFCF-061767A89B9A}"/>
              </a:ext>
            </a:extLst>
          </p:cNvPr>
          <p:cNvSpPr txBox="1">
            <a:spLocks/>
          </p:cNvSpPr>
          <p:nvPr/>
        </p:nvSpPr>
        <p:spPr>
          <a:xfrm>
            <a:off x="1774297" y="3536287"/>
            <a:ext cx="3829050" cy="674786"/>
          </a:xfrm>
          <a:prstGeom prst="rect">
            <a:avLst/>
          </a:prstGeom>
        </p:spPr>
        <p:txBody>
          <a:bodyPr vert="horz" lIns="68562" tIns="34281" rIns="68562" bIns="3428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1499" b="1" dirty="0">
                <a:solidFill>
                  <a:prstClr val="black"/>
                </a:solidFill>
              </a:rPr>
              <a:t>2019  </a:t>
            </a:r>
            <a:br>
              <a:rPr lang="en-US" sz="1799" dirty="0">
                <a:solidFill>
                  <a:prstClr val="black"/>
                </a:solidFill>
              </a:rPr>
            </a:br>
            <a:r>
              <a:rPr lang="en-US" sz="1349" dirty="0">
                <a:solidFill>
                  <a:prstClr val="black"/>
                </a:solidFill>
              </a:rPr>
              <a:t>Announced 26 2</a:t>
            </a:r>
            <a:r>
              <a:rPr lang="en-US" sz="1349" baseline="30000" dirty="0">
                <a:solidFill>
                  <a:prstClr val="black"/>
                </a:solidFill>
              </a:rPr>
              <a:t>nd</a:t>
            </a:r>
            <a:r>
              <a:rPr lang="en-US" sz="1349" dirty="0">
                <a:solidFill>
                  <a:prstClr val="black"/>
                </a:solidFill>
              </a:rPr>
              <a:t> round candidates, </a:t>
            </a:r>
            <a:r>
              <a:rPr lang="en-US" sz="1350" dirty="0">
                <a:solidFill>
                  <a:prstClr val="black"/>
                </a:solidFill>
                <a:hlinkClick r:id="rId3"/>
              </a:rPr>
              <a:t>NISTIR 8240</a:t>
            </a:r>
            <a:endParaRPr lang="en-US" sz="1349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1349" dirty="0">
                <a:solidFill>
                  <a:prstClr val="black"/>
                </a:solidFill>
              </a:rPr>
              <a:t>Held the 2</a:t>
            </a:r>
            <a:r>
              <a:rPr lang="en-US" sz="1349" baseline="30000" dirty="0">
                <a:solidFill>
                  <a:prstClr val="black"/>
                </a:solidFill>
              </a:rPr>
              <a:t>nd</a:t>
            </a:r>
            <a:r>
              <a:rPr lang="en-US" sz="1349" dirty="0">
                <a:solidFill>
                  <a:prstClr val="black"/>
                </a:solidFill>
              </a:rPr>
              <a:t> NIST PQC Standardization Conference</a:t>
            </a:r>
          </a:p>
          <a:p>
            <a:pPr marL="0" indent="0" defTabSz="685800">
              <a:spcBef>
                <a:spcPts val="750"/>
              </a:spcBef>
              <a:buNone/>
            </a:pPr>
            <a:endParaRPr lang="en-US" sz="1799" dirty="0">
              <a:solidFill>
                <a:prstClr val="black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CBCF76-2ECC-E806-8F09-93E64E826EC7}"/>
              </a:ext>
            </a:extLst>
          </p:cNvPr>
          <p:cNvGrpSpPr/>
          <p:nvPr/>
        </p:nvGrpSpPr>
        <p:grpSpPr>
          <a:xfrm>
            <a:off x="6086947" y="1392856"/>
            <a:ext cx="2656524" cy="1891804"/>
            <a:chOff x="6089216" y="2254794"/>
            <a:chExt cx="2656524" cy="18918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FE892D-14B5-C268-3409-36258879B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9216" y="2254794"/>
              <a:ext cx="2656524" cy="17722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103338-20A2-F7D0-942E-0DB7C057F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6190106" y="3863210"/>
              <a:ext cx="330619" cy="28338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C3147E-4000-4A9D-2AC9-758242B8C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538191" y="2769041"/>
              <a:ext cx="255206" cy="17431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D420E7-642B-BD79-F148-A7A286E21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236826" y="3061891"/>
              <a:ext cx="248477" cy="1963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28D6048-CD62-1B81-151A-69C4948F2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6733219" y="3280338"/>
              <a:ext cx="248477" cy="18485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471D3F-00D1-A4D2-D4CF-2C5E1E8B2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6381360" y="3539031"/>
              <a:ext cx="247107" cy="188797"/>
            </a:xfrm>
            <a:prstGeom prst="rect">
              <a:avLst/>
            </a:prstGeom>
          </p:spPr>
        </p:pic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362FCDD-F246-1E0C-CDC1-B7A6F5BDE737}"/>
              </a:ext>
            </a:extLst>
          </p:cNvPr>
          <p:cNvSpPr txBox="1">
            <a:spLocks/>
          </p:cNvSpPr>
          <p:nvPr/>
        </p:nvSpPr>
        <p:spPr>
          <a:xfrm>
            <a:off x="3281418" y="5404341"/>
            <a:ext cx="5462053" cy="335322"/>
          </a:xfrm>
          <a:prstGeom prst="rect">
            <a:avLst/>
          </a:prstGeom>
          <a:ln>
            <a:solidFill>
              <a:srgbClr val="FF0000"/>
            </a:solidFill>
            <a:prstDash val="solid"/>
          </a:ln>
        </p:spPr>
        <p:txBody>
          <a:bodyPr vert="horz" lIns="68562" tIns="34281" rIns="68562" bIns="3428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1500" b="1" dirty="0">
                <a:solidFill>
                  <a:prstClr val="black"/>
                </a:solidFill>
              </a:rPr>
              <a:t>2022  </a:t>
            </a:r>
            <a:r>
              <a:rPr lang="en-US" sz="1500" dirty="0">
                <a:solidFill>
                  <a:prstClr val="black"/>
                </a:solidFill>
              </a:rPr>
              <a:t>Make 3</a:t>
            </a:r>
            <a:r>
              <a:rPr lang="en-US" sz="1500" baseline="30000" dirty="0">
                <a:solidFill>
                  <a:prstClr val="black"/>
                </a:solidFill>
              </a:rPr>
              <a:t>rd</a:t>
            </a:r>
            <a:r>
              <a:rPr lang="en-US" sz="1500" dirty="0">
                <a:solidFill>
                  <a:prstClr val="black"/>
                </a:solidFill>
              </a:rPr>
              <a:t> round selection and draft standards – </a:t>
            </a:r>
            <a:r>
              <a:rPr lang="en-US" sz="1500" u="sng" dirty="0">
                <a:solidFill>
                  <a:schemeClr val="accent1"/>
                </a:solidFill>
              </a:rPr>
              <a:t>NISTIR 8413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1500" b="1" dirty="0">
                <a:solidFill>
                  <a:prstClr val="black"/>
                </a:solidFill>
              </a:rPr>
              <a:t>       2023    </a:t>
            </a:r>
            <a:r>
              <a:rPr lang="en-US" sz="1500" dirty="0">
                <a:solidFill>
                  <a:prstClr val="black"/>
                </a:solidFill>
              </a:rPr>
              <a:t>Release draft standards and call for public comment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12D16D2-2946-A569-ABB4-20D42EA5A3AD}"/>
              </a:ext>
            </a:extLst>
          </p:cNvPr>
          <p:cNvSpPr txBox="1">
            <a:spLocks/>
          </p:cNvSpPr>
          <p:nvPr/>
        </p:nvSpPr>
        <p:spPr bwMode="auto">
          <a:xfrm>
            <a:off x="2256261" y="4247609"/>
            <a:ext cx="5257800" cy="51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2" tIns="34281" rIns="68562" bIns="34281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endParaRPr lang="en-US" sz="1349" dirty="0">
              <a:solidFill>
                <a:prstClr val="black"/>
              </a:solidFill>
            </a:endParaRPr>
          </a:p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r>
              <a:rPr lang="en-US" sz="1499" b="1" dirty="0">
                <a:solidFill>
                  <a:prstClr val="black"/>
                </a:solidFill>
              </a:rPr>
              <a:t>2020</a:t>
            </a:r>
            <a:br>
              <a:rPr lang="en-US" sz="1349" b="1" dirty="0">
                <a:solidFill>
                  <a:prstClr val="black"/>
                </a:solidFill>
              </a:rPr>
            </a:br>
            <a:r>
              <a:rPr lang="en-US" sz="1349" dirty="0">
                <a:solidFill>
                  <a:prstClr val="black"/>
                </a:solidFill>
              </a:rPr>
              <a:t>Announced 3rd round 7 finalists and 8 alternate candidates.</a:t>
            </a:r>
            <a:r>
              <a:rPr lang="en-US" sz="1350" dirty="0">
                <a:solidFill>
                  <a:prstClr val="black"/>
                </a:solidFill>
                <a:hlinkClick r:id="rId11"/>
              </a:rPr>
              <a:t> NISTIR 8309</a:t>
            </a:r>
            <a:endParaRPr lang="en-US" sz="1349" dirty="0">
              <a:solidFill>
                <a:prstClr val="black"/>
              </a:solidFill>
            </a:endParaRPr>
          </a:p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endParaRPr lang="en-US" sz="1349" dirty="0">
              <a:solidFill>
                <a:prstClr val="black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447066-3497-CFE4-CB17-3023A4D7720C}"/>
              </a:ext>
            </a:extLst>
          </p:cNvPr>
          <p:cNvSpPr txBox="1">
            <a:spLocks/>
          </p:cNvSpPr>
          <p:nvPr/>
        </p:nvSpPr>
        <p:spPr bwMode="auto">
          <a:xfrm>
            <a:off x="2731581" y="4806554"/>
            <a:ext cx="5257800" cy="517604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vert="horz" wrap="square" lIns="68562" tIns="34281" rIns="68562" bIns="34281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endParaRPr lang="en-US" sz="1349" dirty="0">
              <a:solidFill>
                <a:prstClr val="black"/>
              </a:solidFill>
            </a:endParaRPr>
          </a:p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r>
              <a:rPr lang="en-US" sz="1499" b="1" dirty="0">
                <a:solidFill>
                  <a:prstClr val="black"/>
                </a:solidFill>
              </a:rPr>
              <a:t>2021</a:t>
            </a:r>
            <a:br>
              <a:rPr lang="en-US" sz="1349" b="1" dirty="0">
                <a:solidFill>
                  <a:prstClr val="black"/>
                </a:solidFill>
              </a:rPr>
            </a:br>
            <a:r>
              <a:rPr lang="en-US" sz="1349" dirty="0">
                <a:solidFill>
                  <a:prstClr val="black"/>
                </a:solidFill>
              </a:rPr>
              <a:t>Hold the 3</a:t>
            </a:r>
            <a:r>
              <a:rPr lang="en-US" sz="1349" baseline="30000" dirty="0">
                <a:solidFill>
                  <a:prstClr val="black"/>
                </a:solidFill>
              </a:rPr>
              <a:t>rd</a:t>
            </a:r>
            <a:r>
              <a:rPr lang="en-US" sz="1349" dirty="0">
                <a:solidFill>
                  <a:prstClr val="black"/>
                </a:solidFill>
              </a:rPr>
              <a:t> NIST PQC Standardization Conference</a:t>
            </a:r>
          </a:p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endParaRPr lang="en-US" sz="1349" dirty="0">
              <a:solidFill>
                <a:prstClr val="black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04A9B6-96F8-96DB-39D0-7DE1CD4CE35A}"/>
              </a:ext>
            </a:extLst>
          </p:cNvPr>
          <p:cNvSpPr/>
          <p:nvPr/>
        </p:nvSpPr>
        <p:spPr>
          <a:xfrm>
            <a:off x="2256261" y="4247609"/>
            <a:ext cx="5257800" cy="5176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EECC16E6-27DA-E4F8-89AD-BCA399454C43}"/>
              </a:ext>
            </a:extLst>
          </p:cNvPr>
          <p:cNvSpPr/>
          <p:nvPr/>
        </p:nvSpPr>
        <p:spPr>
          <a:xfrm>
            <a:off x="2402510" y="5511457"/>
            <a:ext cx="774608" cy="2188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1760294-067C-A973-84F2-908E39F21597}"/>
              </a:ext>
            </a:extLst>
          </p:cNvPr>
          <p:cNvSpPr txBox="1">
            <a:spLocks noGrp="1"/>
          </p:cNvSpPr>
          <p:nvPr>
            <p:ph sz="half" idx="2"/>
          </p:nvPr>
        </p:nvSpPr>
        <p:spPr bwMode="auto">
          <a:xfrm>
            <a:off x="609600" y="1600200"/>
            <a:ext cx="8996101" cy="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2" tIns="34281" rIns="68562" bIns="34281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99" b="1" dirty="0"/>
              <a:t>2016</a:t>
            </a:r>
            <a:br>
              <a:rPr lang="en-US" sz="1349" b="1" dirty="0"/>
            </a:br>
            <a:r>
              <a:rPr lang="en-US" sz="1349" cap="none" dirty="0"/>
              <a:t>Determined criteria and requirements, published </a:t>
            </a:r>
            <a:r>
              <a:rPr lang="en-US" sz="1350" dirty="0">
                <a:hlinkClick r:id="rId12"/>
              </a:rPr>
              <a:t>NISTIR 8105</a:t>
            </a:r>
            <a:endParaRPr lang="en-US" sz="1349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349" cap="none" dirty="0"/>
              <a:t>Announced call for proposals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349" dirty="0"/>
          </a:p>
        </p:txBody>
      </p:sp>
      <p:pic>
        <p:nvPicPr>
          <p:cNvPr id="3" name="Picture 2" descr="A red and green fireworks display&#10;&#10;Description automatically generated with low confidence">
            <a:extLst>
              <a:ext uri="{FF2B5EF4-FFF2-40B4-BE49-F238E27FC236}">
                <a16:creationId xmlns:a16="http://schemas.microsoft.com/office/drawing/2014/main" id="{115519BD-70C2-1139-58DF-4B089D93803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91420" y="5090064"/>
            <a:ext cx="1327529" cy="107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5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6700" y="1676400"/>
            <a:ext cx="8610600" cy="49530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NIST called for quantum-resistant cryptographic algorithms for new public-key crypto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Digital signatures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Encryption/key-establishment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/>
              <a:t>Our role: managing a process of achieving community consensus in a </a:t>
            </a:r>
            <a:r>
              <a:rPr lang="en-US" sz="2900" b="1" dirty="0"/>
              <a:t>transparent</a:t>
            </a:r>
            <a:r>
              <a:rPr lang="en-US" sz="2900" dirty="0"/>
              <a:t> and timely manner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/>
              <a:t>Different and more complicated than past AES/SHA-3 competitions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/>
              <a:t>There would not be a single “winner”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Ideally, several algorithms will emerge as ‘good choices’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PQC “Competition”</a:t>
            </a:r>
          </a:p>
        </p:txBody>
      </p:sp>
    </p:spTree>
    <p:extLst>
      <p:ext uri="{BB962C8B-B14F-4D97-AF65-F5344CB8AC3E}">
        <p14:creationId xmlns:p14="http://schemas.microsoft.com/office/powerpoint/2010/main" val="391704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6E70A-4160-2840-BE3F-9AB865F76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172" y="1600200"/>
            <a:ext cx="8713654" cy="4800600"/>
          </a:xfrm>
        </p:spPr>
        <p:txBody>
          <a:bodyPr>
            <a:normAutofit fontScale="47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3400" b="1" dirty="0"/>
              <a:t>Secure</a:t>
            </a:r>
            <a:r>
              <a:rPr lang="en-US" sz="3400" dirty="0"/>
              <a:t> against both classical and quantum attacks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sz="3400" b="1" dirty="0"/>
              <a:t>Performance</a:t>
            </a:r>
            <a:r>
              <a:rPr lang="en-US" sz="3400" dirty="0"/>
              <a:t> - measured on various "classical" platforms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sz="3400" b="1" dirty="0"/>
              <a:t>Other properties</a:t>
            </a:r>
          </a:p>
          <a:p>
            <a:pPr lvl="1"/>
            <a:r>
              <a:rPr lang="en-US" sz="2300" dirty="0"/>
              <a:t>Drop-in replacements - Compatibility with existing protocols and networks</a:t>
            </a:r>
          </a:p>
          <a:p>
            <a:pPr lvl="1"/>
            <a:r>
              <a:rPr lang="en-US" sz="2300" dirty="0"/>
              <a:t>Perfect forward secrecy</a:t>
            </a:r>
          </a:p>
          <a:p>
            <a:pPr lvl="1"/>
            <a:r>
              <a:rPr lang="en-US" sz="2300" dirty="0"/>
              <a:t>Resistance to side-channel attacks</a:t>
            </a:r>
          </a:p>
          <a:p>
            <a:pPr lvl="1"/>
            <a:r>
              <a:rPr lang="en-US" sz="2300" dirty="0"/>
              <a:t>Simplicity and flexibility</a:t>
            </a:r>
          </a:p>
          <a:p>
            <a:pPr lvl="1"/>
            <a:r>
              <a:rPr lang="en-US" sz="2300" dirty="0"/>
              <a:t>Misuse resistance, </a:t>
            </a:r>
            <a:r>
              <a:rPr lang="en-US" sz="2300" dirty="0" err="1"/>
              <a:t>etc</a:t>
            </a:r>
            <a:r>
              <a:rPr lang="en-US" sz="23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D7860-3664-324D-93E8-DF96BFF65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criteria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C58904-16C7-4B7A-FB75-78C4B2D8C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930218"/>
              </p:ext>
            </p:extLst>
          </p:nvPr>
        </p:nvGraphicFramePr>
        <p:xfrm>
          <a:off x="1027195" y="2059218"/>
          <a:ext cx="7089607" cy="1941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306">
                  <a:extLst>
                    <a:ext uri="{9D8B030D-6E8A-4147-A177-3AD203B41FA5}">
                      <a16:colId xmlns:a16="http://schemas.microsoft.com/office/drawing/2014/main" val="453178185"/>
                    </a:ext>
                  </a:extLst>
                </a:gridCol>
                <a:gridCol w="6358301">
                  <a:extLst>
                    <a:ext uri="{9D8B030D-6E8A-4147-A177-3AD203B41FA5}">
                      <a16:colId xmlns:a16="http://schemas.microsoft.com/office/drawing/2014/main" val="4028195574"/>
                    </a:ext>
                  </a:extLst>
                </a:gridCol>
              </a:tblGrid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Level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Security</a:t>
                      </a:r>
                      <a:r>
                        <a:rPr lang="en-US" sz="1400" baseline="0" dirty="0"/>
                        <a:t> Description</a:t>
                      </a:r>
                      <a:endParaRPr lang="en-US" sz="1400" dirty="0"/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3270265095"/>
                  </a:ext>
                </a:extLst>
              </a:tr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At</a:t>
                      </a:r>
                      <a:r>
                        <a:rPr lang="en-US" sz="1400" baseline="0"/>
                        <a:t> least as hard to break as AES128   (exhaustive key search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3473665551"/>
                  </a:ext>
                </a:extLst>
              </a:tr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II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At least as hard to break as SHA256   (collision search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2582847432"/>
                  </a:ext>
                </a:extLst>
              </a:tr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III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At</a:t>
                      </a:r>
                      <a:r>
                        <a:rPr lang="en-US" sz="1400" baseline="0"/>
                        <a:t> least as hard to break as AES192    (exhaustive key search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842454230"/>
                  </a:ext>
                </a:extLst>
              </a:tr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IV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At least as hard to break as SHA384    (collision search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846589921"/>
                  </a:ext>
                </a:extLst>
              </a:tr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At</a:t>
                      </a:r>
                      <a:r>
                        <a:rPr lang="en-US" sz="1400" baseline="0" dirty="0"/>
                        <a:t> least as hard to break as AES256    (exhaustive key search)</a:t>
                      </a:r>
                      <a:endParaRPr lang="en-US" sz="1400" dirty="0"/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4127154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03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6E70A-4160-2840-BE3F-9AB865F76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75" y="1457269"/>
            <a:ext cx="4315949" cy="5145845"/>
          </a:xfrm>
        </p:spPr>
        <p:txBody>
          <a:bodyPr>
            <a:normAutofit/>
          </a:bodyPr>
          <a:lstStyle/>
          <a:p>
            <a:r>
              <a:rPr lang="en-US" sz="1575" b="1" dirty="0">
                <a:solidFill>
                  <a:schemeClr val="tx2"/>
                </a:solidFill>
              </a:rPr>
              <a:t>Round 1  </a:t>
            </a:r>
            <a:r>
              <a:rPr lang="en-US" sz="1350" dirty="0">
                <a:solidFill>
                  <a:schemeClr val="tx2"/>
                </a:solidFill>
              </a:rPr>
              <a:t>(Dec ‘17 – Jan ‘18)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69 candidates and 278 distinct submitters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Submitters from &gt;25 countries, all 6 continents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Apr 2018, 1</a:t>
            </a:r>
            <a:r>
              <a:rPr lang="en-US" sz="1125" baseline="30000" dirty="0">
                <a:solidFill>
                  <a:schemeClr val="tx2"/>
                </a:solidFill>
              </a:rPr>
              <a:t>st</a:t>
            </a:r>
            <a:r>
              <a:rPr lang="en-US" sz="1125" dirty="0">
                <a:solidFill>
                  <a:schemeClr val="tx2"/>
                </a:solidFill>
              </a:rPr>
              <a:t> NIST PQC conference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Almost 25 schemes broken/attacked</a:t>
            </a:r>
            <a:endParaRPr lang="en-US" sz="1125" dirty="0">
              <a:solidFill>
                <a:schemeClr val="tx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54901" lvl="1" indent="-139341"/>
            <a:r>
              <a:rPr lang="en-US" sz="1125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NISTIR 8240</a:t>
            </a:r>
            <a:r>
              <a:rPr lang="en-US" sz="1125" dirty="0">
                <a:solidFill>
                  <a:schemeClr val="tx2"/>
                </a:solidFill>
              </a:rPr>
              <a:t>, NIST Report on the 1</a:t>
            </a:r>
            <a:r>
              <a:rPr lang="en-US" sz="1125" baseline="30000" dirty="0">
                <a:solidFill>
                  <a:schemeClr val="tx2"/>
                </a:solidFill>
              </a:rPr>
              <a:t>st</a:t>
            </a:r>
            <a:r>
              <a:rPr lang="en-US" sz="1125" dirty="0">
                <a:solidFill>
                  <a:schemeClr val="tx2"/>
                </a:solidFill>
              </a:rPr>
              <a:t> Round</a:t>
            </a:r>
          </a:p>
          <a:p>
            <a:pPr lvl="1"/>
            <a:endParaRPr lang="en-US" sz="1125" dirty="0">
              <a:solidFill>
                <a:schemeClr val="tx2"/>
              </a:solidFill>
            </a:endParaRPr>
          </a:p>
          <a:p>
            <a:r>
              <a:rPr lang="en-US" sz="1575" b="1" dirty="0">
                <a:solidFill>
                  <a:schemeClr val="tx2"/>
                </a:solidFill>
              </a:rPr>
              <a:t>Round 2 </a:t>
            </a:r>
            <a:r>
              <a:rPr lang="en-US" sz="1350" dirty="0">
                <a:solidFill>
                  <a:schemeClr val="tx2"/>
                </a:solidFill>
              </a:rPr>
              <a:t>(Jan ‘18 – Jul ‘20)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26 candidates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Aug 2019 – 2</a:t>
            </a:r>
            <a:r>
              <a:rPr lang="en-US" sz="1125" baseline="30000" dirty="0">
                <a:solidFill>
                  <a:schemeClr val="tx2"/>
                </a:solidFill>
              </a:rPr>
              <a:t>nd</a:t>
            </a:r>
            <a:r>
              <a:rPr lang="en-US" sz="1125" dirty="0">
                <a:solidFill>
                  <a:schemeClr val="tx2"/>
                </a:solidFill>
              </a:rPr>
              <a:t> NIST PQC  conference</a:t>
            </a:r>
          </a:p>
          <a:p>
            <a:pPr marL="354901" lvl="1" indent="-139341">
              <a:lnSpc>
                <a:spcPct val="110000"/>
              </a:lnSpc>
            </a:pPr>
            <a:r>
              <a:rPr lang="en-US" sz="1125" dirty="0">
                <a:solidFill>
                  <a:schemeClr val="tx2"/>
                </a:solidFill>
              </a:rPr>
              <a:t>7 schemes broken/attacked</a:t>
            </a:r>
          </a:p>
          <a:p>
            <a:pPr marL="354901" lvl="1" indent="-139341"/>
            <a:r>
              <a:rPr lang="en-US" sz="1182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NISTIR 8309</a:t>
            </a:r>
            <a:r>
              <a:rPr lang="en-US" sz="1182" dirty="0">
                <a:solidFill>
                  <a:schemeClr val="tx2"/>
                </a:solidFill>
              </a:rPr>
              <a:t>, NIST Report on the 2</a:t>
            </a:r>
            <a:r>
              <a:rPr lang="en-US" sz="1182" baseline="30000" dirty="0">
                <a:solidFill>
                  <a:schemeClr val="tx2"/>
                </a:solidFill>
              </a:rPr>
              <a:t>nd</a:t>
            </a:r>
            <a:r>
              <a:rPr lang="en-US" sz="1182" dirty="0">
                <a:solidFill>
                  <a:schemeClr val="tx2"/>
                </a:solidFill>
              </a:rPr>
              <a:t> Round </a:t>
            </a:r>
          </a:p>
          <a:p>
            <a:pPr lvl="1"/>
            <a:endParaRPr lang="en-US" sz="1125" dirty="0">
              <a:solidFill>
                <a:schemeClr val="tx2"/>
              </a:solidFill>
            </a:endParaRPr>
          </a:p>
          <a:p>
            <a:pPr>
              <a:spcBef>
                <a:spcPts val="450"/>
              </a:spcBef>
            </a:pPr>
            <a:r>
              <a:rPr lang="en-US" sz="1575" b="1" dirty="0">
                <a:solidFill>
                  <a:schemeClr val="tx2"/>
                </a:solidFill>
              </a:rPr>
              <a:t>Round 3  </a:t>
            </a:r>
            <a:r>
              <a:rPr lang="en-US" sz="1575" dirty="0">
                <a:solidFill>
                  <a:schemeClr val="tx2"/>
                </a:solidFill>
              </a:rPr>
              <a:t>(Jul ‘20 – Jul ‘22)</a:t>
            </a:r>
          </a:p>
          <a:p>
            <a:pPr marL="257244" indent="-257244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schemeClr val="tx2"/>
                </a:solidFill>
              </a:rPr>
              <a:t>7 finalists and 8 alternates</a:t>
            </a:r>
          </a:p>
          <a:p>
            <a:pPr marL="257244" indent="-257244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schemeClr val="tx2"/>
                </a:solidFill>
              </a:rPr>
              <a:t>June 2021 – 3</a:t>
            </a:r>
            <a:r>
              <a:rPr lang="en-US" sz="1125" baseline="30000" dirty="0">
                <a:solidFill>
                  <a:schemeClr val="tx2"/>
                </a:solidFill>
              </a:rPr>
              <a:t>rd</a:t>
            </a:r>
            <a:r>
              <a:rPr lang="en-US" sz="1125" dirty="0">
                <a:solidFill>
                  <a:schemeClr val="tx2"/>
                </a:solidFill>
              </a:rPr>
              <a:t> NIST PQC Conference</a:t>
            </a:r>
          </a:p>
          <a:p>
            <a:pPr marL="257244" indent="-257244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NISTIR 8413</a:t>
            </a:r>
            <a:r>
              <a:rPr lang="en-US" sz="1125" dirty="0">
                <a:solidFill>
                  <a:schemeClr val="tx2"/>
                </a:solidFill>
              </a:rPr>
              <a:t>, NIST Report on the 3</a:t>
            </a:r>
            <a:r>
              <a:rPr lang="en-US" sz="1125" baseline="30000" dirty="0">
                <a:solidFill>
                  <a:schemeClr val="tx2"/>
                </a:solidFill>
              </a:rPr>
              <a:t>rd</a:t>
            </a:r>
            <a:r>
              <a:rPr lang="en-US" sz="1125" dirty="0">
                <a:solidFill>
                  <a:schemeClr val="tx2"/>
                </a:solidFill>
              </a:rPr>
              <a:t> Round</a:t>
            </a:r>
          </a:p>
          <a:p>
            <a:endParaRPr lang="en-US" sz="1575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D7860-3664-324D-93E8-DF96BFF6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71" y="254886"/>
            <a:ext cx="7886700" cy="694039"/>
          </a:xfrm>
        </p:spPr>
        <p:txBody>
          <a:bodyPr/>
          <a:lstStyle/>
          <a:p>
            <a:r>
              <a:rPr lang="en-US" dirty="0"/>
              <a:t>The first three rounds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6EC7772-D4D7-4F93-90DF-3F4FD11470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868901"/>
              </p:ext>
            </p:extLst>
          </p:nvPr>
        </p:nvGraphicFramePr>
        <p:xfrm>
          <a:off x="4133001" y="1741337"/>
          <a:ext cx="3258399" cy="1207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49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Signatures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KEM/Encryption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Overall</a:t>
                      </a:r>
                    </a:p>
                  </a:txBody>
                  <a:tcPr marL="35301" marR="35301" marT="17651" marB="176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97">
                <a:tc>
                  <a:txBody>
                    <a:bodyPr/>
                    <a:lstStyle/>
                    <a:p>
                      <a:r>
                        <a:rPr lang="en-US" sz="900" dirty="0"/>
                        <a:t>Lattice-based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5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21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26</a:t>
                      </a:r>
                    </a:p>
                  </a:txBody>
                  <a:tcPr marL="35301" marR="35301" marT="17651" marB="176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97">
                <a:tc>
                  <a:txBody>
                    <a:bodyPr/>
                    <a:lstStyle/>
                    <a:p>
                      <a:r>
                        <a:rPr lang="en-US" sz="900" dirty="0"/>
                        <a:t>Code-based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17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</a:t>
                      </a:r>
                    </a:p>
                  </a:txBody>
                  <a:tcPr marL="35301" marR="35301" marT="17651" marB="176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497">
                <a:tc>
                  <a:txBody>
                    <a:bodyPr/>
                    <a:lstStyle/>
                    <a:p>
                      <a:r>
                        <a:rPr lang="en-US" sz="900" dirty="0"/>
                        <a:t>Multi-variate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7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</a:t>
                      </a:r>
                    </a:p>
                  </a:txBody>
                  <a:tcPr marL="35301" marR="35301" marT="17651" marB="176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497">
                <a:tc>
                  <a:txBody>
                    <a:bodyPr/>
                    <a:lstStyle/>
                    <a:p>
                      <a:r>
                        <a:rPr lang="en-US" sz="900" dirty="0"/>
                        <a:t>Symmetric based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</a:t>
                      </a:r>
                    </a:p>
                  </a:txBody>
                  <a:tcPr marL="35301" marR="35301" marT="17651" marB="1765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497">
                <a:tc>
                  <a:txBody>
                    <a:bodyPr/>
                    <a:lstStyle/>
                    <a:p>
                      <a:r>
                        <a:rPr lang="en-US" sz="900" dirty="0"/>
                        <a:t>Other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7</a:t>
                      </a:r>
                    </a:p>
                  </a:txBody>
                  <a:tcPr marL="35301" marR="35301" marT="17651" marB="1765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497">
                <a:tc>
                  <a:txBody>
                    <a:bodyPr/>
                    <a:lstStyle/>
                    <a:p>
                      <a:r>
                        <a:rPr lang="en-US" sz="900" dirty="0"/>
                        <a:t>Total</a:t>
                      </a:r>
                      <a:endParaRPr lang="en-US" sz="900" b="1" dirty="0"/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19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45</a:t>
                      </a:r>
                    </a:p>
                  </a:txBody>
                  <a:tcPr marL="35301" marR="35301" marT="17651" marB="17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64</a:t>
                      </a:r>
                    </a:p>
                  </a:txBody>
                  <a:tcPr marL="35301" marR="35301" marT="17651" marB="1765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63CD006-10DC-4C55-9D7C-712CAAA9105C}"/>
              </a:ext>
            </a:extLst>
          </p:cNvPr>
          <p:cNvGraphicFramePr>
            <a:graphicFrameLocks/>
          </p:cNvGraphicFramePr>
          <p:nvPr/>
        </p:nvGraphicFramePr>
        <p:xfrm>
          <a:off x="4629166" y="3143176"/>
          <a:ext cx="3258398" cy="13592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68">
                  <a:extLst>
                    <a:ext uri="{9D8B030D-6E8A-4147-A177-3AD203B41FA5}">
                      <a16:colId xmlns:a16="http://schemas.microsoft.com/office/drawing/2014/main" val="1073821894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3957300575"/>
                    </a:ext>
                  </a:extLst>
                </a:gridCol>
                <a:gridCol w="485202">
                  <a:extLst>
                    <a:ext uri="{9D8B030D-6E8A-4147-A177-3AD203B41FA5}">
                      <a16:colId xmlns:a16="http://schemas.microsoft.com/office/drawing/2014/main" val="1486957725"/>
                    </a:ext>
                  </a:extLst>
                </a:gridCol>
              </a:tblGrid>
              <a:tr h="169901">
                <a:tc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Signatures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KEMs/Encryption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Total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/>
                        <a:t>Lattice-based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/>
                        <a:t>3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12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/>
                        <a:t>Code-based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/>
                        <a:t>0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7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7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/>
                        <a:t>Multi-variate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/>
                        <a:t>Symmetric-based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/>
                        <a:t>Other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/>
                        <a:t>Total</a:t>
                      </a:r>
                      <a:endParaRPr lang="en-US" sz="900" b="1" dirty="0"/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9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17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26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0CDDF242-0EED-4421-8B87-2145294BF8D0}"/>
              </a:ext>
            </a:extLst>
          </p:cNvPr>
          <p:cNvGraphicFramePr>
            <a:graphicFrameLocks/>
          </p:cNvGraphicFramePr>
          <p:nvPr/>
        </p:nvGraphicFramePr>
        <p:xfrm>
          <a:off x="5508023" y="4549867"/>
          <a:ext cx="3472570" cy="13592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95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681">
                  <a:extLst>
                    <a:ext uri="{9D8B030D-6E8A-4147-A177-3AD203B41FA5}">
                      <a16:colId xmlns:a16="http://schemas.microsoft.com/office/drawing/2014/main" val="1073821894"/>
                    </a:ext>
                  </a:extLst>
                </a:gridCol>
                <a:gridCol w="1072756">
                  <a:extLst>
                    <a:ext uri="{9D8B030D-6E8A-4147-A177-3AD203B41FA5}">
                      <a16:colId xmlns:a16="http://schemas.microsoft.com/office/drawing/2014/main" val="3957300575"/>
                    </a:ext>
                  </a:extLst>
                </a:gridCol>
                <a:gridCol w="517094">
                  <a:extLst>
                    <a:ext uri="{9D8B030D-6E8A-4147-A177-3AD203B41FA5}">
                      <a16:colId xmlns:a16="http://schemas.microsoft.com/office/drawing/2014/main" val="1486957725"/>
                    </a:ext>
                  </a:extLst>
                </a:gridCol>
              </a:tblGrid>
              <a:tr h="169901">
                <a:tc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Signatures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KEMs/Encryption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Total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Lattice-based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Code-based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Multi-variate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Symmetric-based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Other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90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Total</a:t>
                      </a:r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marL="32706" marR="32706" marT="16353" marB="1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15</a:t>
                      </a:r>
                    </a:p>
                  </a:txBody>
                  <a:tcPr marL="32706" marR="32706" marT="16353" marB="1635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46744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44281</TotalTime>
  <Words>1515</Words>
  <Application>Microsoft Macintosh PowerPoint</Application>
  <PresentationFormat>On-screen Show (4:3)</PresentationFormat>
  <Paragraphs>320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Amasis MT Pro</vt:lpstr>
      <vt:lpstr>Arial</vt:lpstr>
      <vt:lpstr>Calibri</vt:lpstr>
      <vt:lpstr>Calibri Light</vt:lpstr>
      <vt:lpstr>Cambria Math</vt:lpstr>
      <vt:lpstr>Courier New</vt:lpstr>
      <vt:lpstr>MercurySSm-Book-Pro_Web</vt:lpstr>
      <vt:lpstr>Tw Cen MT</vt:lpstr>
      <vt:lpstr>Wingdings</vt:lpstr>
      <vt:lpstr>Wingdings 3</vt:lpstr>
      <vt:lpstr>Droplet</vt:lpstr>
      <vt:lpstr>Celestial</vt:lpstr>
      <vt:lpstr>Cryptography in a post-quantum world</vt:lpstr>
      <vt:lpstr>Nist crypto standards – at a glance</vt:lpstr>
      <vt:lpstr>The Quantum Threat</vt:lpstr>
      <vt:lpstr>How soon do we need to worry?</vt:lpstr>
      <vt:lpstr>U.S. White House National security memo</vt:lpstr>
      <vt:lpstr>NIST PQC Milestones and Timelines </vt:lpstr>
      <vt:lpstr>The PQC “Competition”</vt:lpstr>
      <vt:lpstr>Selection criteria</vt:lpstr>
      <vt:lpstr>The first three rounds</vt:lpstr>
      <vt:lpstr>Round 3 results</vt:lpstr>
      <vt:lpstr>Timeline</vt:lpstr>
      <vt:lpstr>Patent issues</vt:lpstr>
      <vt:lpstr>Transition and migration</vt:lpstr>
      <vt:lpstr>Getting ready for PQC</vt:lpstr>
      <vt:lpstr>What can organizations do now?</vt:lpstr>
      <vt:lpstr>Conclusion</vt:lpstr>
    </vt:vector>
  </TitlesOfParts>
  <Company>NIST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Impacts of  Quantum Computing</dc:title>
  <dc:creator>Moody, Dustin</dc:creator>
  <cp:lastModifiedBy>Moody, Dustin (Fed)</cp:lastModifiedBy>
  <cp:revision>144</cp:revision>
  <cp:lastPrinted>2013-09-20T21:14:38Z</cp:lastPrinted>
  <dcterms:created xsi:type="dcterms:W3CDTF">2013-07-29T13:52:36Z</dcterms:created>
  <dcterms:modified xsi:type="dcterms:W3CDTF">2022-10-03T15:05:56Z</dcterms:modified>
</cp:coreProperties>
</file>