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  <p:sldMasterId id="2147483936" r:id="rId2"/>
  </p:sldMasterIdLst>
  <p:notesMasterIdLst>
    <p:notesMasterId r:id="rId25"/>
  </p:notesMasterIdLst>
  <p:sldIdLst>
    <p:sldId id="673" r:id="rId3"/>
    <p:sldId id="751" r:id="rId4"/>
    <p:sldId id="807" r:id="rId5"/>
    <p:sldId id="792" r:id="rId6"/>
    <p:sldId id="744" r:id="rId7"/>
    <p:sldId id="774" r:id="rId8"/>
    <p:sldId id="793" r:id="rId9"/>
    <p:sldId id="717" r:id="rId10"/>
    <p:sldId id="795" r:id="rId11"/>
    <p:sldId id="739" r:id="rId12"/>
    <p:sldId id="801" r:id="rId13"/>
    <p:sldId id="785" r:id="rId14"/>
    <p:sldId id="805" r:id="rId15"/>
    <p:sldId id="800" r:id="rId16"/>
    <p:sldId id="797" r:id="rId17"/>
    <p:sldId id="802" r:id="rId18"/>
    <p:sldId id="803" r:id="rId19"/>
    <p:sldId id="806" r:id="rId20"/>
    <p:sldId id="796" r:id="rId21"/>
    <p:sldId id="804" r:id="rId22"/>
    <p:sldId id="808" r:id="rId23"/>
    <p:sldId id="687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dy, Dustin" initials="MD" lastIdx="18" clrIdx="0">
    <p:extLst>
      <p:ext uri="{19B8F6BF-5375-455C-9EA6-DF929625EA0E}">
        <p15:presenceInfo xmlns:p15="http://schemas.microsoft.com/office/powerpoint/2012/main" userId="S-1-5-21-1908027396-2059629336-315576832-47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08" autoAdjust="0"/>
    <p:restoredTop sz="82906" autoAdjust="0"/>
  </p:normalViewPr>
  <p:slideViewPr>
    <p:cSldViewPr>
      <p:cViewPr varScale="1">
        <p:scale>
          <a:sx n="77" d="100"/>
          <a:sy n="77" d="100"/>
        </p:scale>
        <p:origin x="64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62B49-0129-4C6B-8A74-DC1474151D13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BA634-12D7-4696-8BC2-80117B966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3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97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talk on reduced round version of </a:t>
            </a:r>
            <a:r>
              <a:rPr lang="en-US" dirty="0" err="1"/>
              <a:t>keccak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5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PRF = SHAKE256</a:t>
            </a:r>
          </a:p>
          <a:p>
            <a:r>
              <a:rPr lang="en-US" dirty="0"/>
              <a:t>XOF = SHAKE128</a:t>
            </a:r>
          </a:p>
          <a:p>
            <a:r>
              <a:rPr lang="en-US" dirty="0"/>
              <a:t>H = SHA3-256 and SHA3-512</a:t>
            </a:r>
          </a:p>
          <a:p>
            <a:r>
              <a:rPr lang="en-US" dirty="0"/>
              <a:t>KDF = SHAKE256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90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72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working on an FAQ page to answer common questions.  </a:t>
            </a:r>
          </a:p>
          <a:p>
            <a:r>
              <a:rPr lang="en-US" dirty="0"/>
              <a:t>(Though don’t expect our lawyers to let us say too much!)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17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For pre-hash for now, any hash function.  We’ll later narrow it down by specifying some OIDs</a:t>
            </a:r>
            <a:endParaRPr lang="en-US" dirty="0"/>
          </a:p>
          <a:p>
            <a:endParaRPr lang="en-US" dirty="0"/>
          </a:p>
          <a:p>
            <a:r>
              <a:rPr lang="en-US" dirty="0"/>
              <a:t>H = SHAKE256 and SHAKE128</a:t>
            </a:r>
          </a:p>
          <a:p>
            <a:r>
              <a:rPr lang="en-US" dirty="0"/>
              <a:t>Any approved RNG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83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45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SHAKE version uses SHAKE256 for everything</a:t>
            </a:r>
          </a:p>
          <a:p>
            <a:r>
              <a:rPr lang="en-US" dirty="0"/>
              <a:t>SHA2 version uses SHA256 for everything (category 1) or SHA256 and SHA512 depending on whether hash, PRF, (categories 3 and 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38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For pre-hash for now, any hash function.  We’ll later narrow it down by specifying some OIDs</a:t>
            </a:r>
          </a:p>
          <a:p>
            <a:endParaRPr lang="en-US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06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58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April 2023 - Plan to publish Preliminary Draft SP 1800 Volume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5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picture of quantum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AAD2E-7E06-484F-A81A-76F2718A1EB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40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98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52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2016 – Fukuoka Japan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BA634-12D7-4696-8BC2-80117B9669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23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3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63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6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6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the use cases of CM we heard back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19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Preliminary submissions – we received almost 20.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(6 multivariate, 3 code-based, 2 lattice, other ideas)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Compare to 1</a:t>
            </a:r>
            <a:r>
              <a:rPr lang="en-US" sz="1200" baseline="30000" dirty="0"/>
              <a:t>st</a:t>
            </a:r>
            <a:r>
              <a:rPr lang="en-US" sz="1200" dirty="0"/>
              <a:t> PQC submission? 37 early submissions -&gt; led to double the # of submissions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Ongoing seminars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6804BF-A41C-8448-874E-9C0B6FDDAB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1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5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5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26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54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2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73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96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62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4F49B-5A7F-2F45-9400-29748B346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1087129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D058A46-4497-4846-9950-4FE69B7CB51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088249"/>
            <a:ext cx="9144000" cy="3897872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Object/Photo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5B0418-EA3E-F444-BA50-493E538C47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022056" y="508223"/>
            <a:ext cx="839561" cy="29540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038A29F-49C5-8E46-9DD1-3268CB9B3E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9615" y="5213933"/>
            <a:ext cx="7368169" cy="1263869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FA929C-C054-5949-B389-B2BE80C5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46" y="-10745"/>
            <a:ext cx="7886700" cy="1325563"/>
          </a:xfrm>
        </p:spPr>
        <p:txBody>
          <a:bodyPr>
            <a:normAutofit/>
          </a:bodyPr>
          <a:lstStyle>
            <a:lvl1pPr>
              <a:defRPr sz="33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6715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orient="horz" pos="50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84F49B-5A7F-2F45-9400-29748B346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1087129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D058A46-4497-4846-9950-4FE69B7CB51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1088249"/>
            <a:ext cx="9144000" cy="3897872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Object/Photo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038A29F-49C5-8E46-9DD1-3268CB9B3E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9615" y="5213933"/>
            <a:ext cx="7368169" cy="1263869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Lorem ipsum dolor sit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amet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consectetuer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adipiscing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elit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Maecenas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porttitor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congue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massa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Fusce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posuere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, magna </a:t>
            </a:r>
            <a:r>
              <a:rPr lang="en-US" dirty="0" err="1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sed</a:t>
            </a:r>
            <a:r>
              <a:rPr lang="en-US" dirty="0"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pulvinar.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CFA929C-C054-5949-B389-B2BE80C5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46" y="-10745"/>
            <a:ext cx="7886700" cy="1325563"/>
          </a:xfrm>
        </p:spPr>
        <p:txBody>
          <a:bodyPr>
            <a:normAutofit/>
          </a:bodyPr>
          <a:lstStyle>
            <a:lvl1pPr>
              <a:defRPr sz="33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702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orient="horz" pos="50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5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9AB3A824-1A51-4B26-AD58-A6D8E14F6C04}" type="datetimeFigureOut">
              <a:rPr lang="en-US" smtClean="0"/>
              <a:t>3/15/23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3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9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1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09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57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19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10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32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5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98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69E64F-3518-6443-83D9-B05718EA04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352" y="1"/>
            <a:ext cx="9144000" cy="6085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C41454-5D83-B04E-81AF-9FD3FC93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406" y="1253811"/>
            <a:ext cx="7886700" cy="1325563"/>
          </a:xfrm>
        </p:spPr>
        <p:txBody>
          <a:bodyPr>
            <a:normAutofit/>
          </a:bodyPr>
          <a:lstStyle>
            <a:lvl1pPr>
              <a:defRPr sz="45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E0493E-BF3F-BB45-AA8B-B5CC0BCE52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353" y="5590113"/>
            <a:ext cx="9144001" cy="12678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CAAED3-6E58-C048-8DCC-F1DC236879DA}"/>
              </a:ext>
            </a:extLst>
          </p:cNvPr>
          <p:cNvCxnSpPr>
            <a:cxnSpLocks/>
          </p:cNvCxnSpPr>
          <p:nvPr userDrawn="1"/>
        </p:nvCxnSpPr>
        <p:spPr>
          <a:xfrm>
            <a:off x="0" y="5590112"/>
            <a:ext cx="9139648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BD4975-D7DE-A14C-AC0B-CEBA1CDB77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61888" y="5688429"/>
            <a:ext cx="3118104" cy="1029364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OU</a:t>
            </a:r>
            <a:br>
              <a:rPr lang="en-US" dirty="0"/>
            </a:br>
            <a:r>
              <a:rPr lang="en-US" dirty="0"/>
              <a:t>LOGO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F07147-0DCE-E846-A4DA-BDE4789366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713" y="6004119"/>
            <a:ext cx="2979801" cy="5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6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2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9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5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1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5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33" r:id="rId19"/>
    <p:sldLayoutId id="2147483954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1773D7-C197-4588-8DF4-45F1A27AC2F5}" type="datetimeFigureOut">
              <a:rPr lang="en-US" smtClean="0"/>
              <a:t>3/15/23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41362C-A8AF-4A67-8F50-4B3A4C22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09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5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/pqcrypt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hyperlink" Target="mailto:pqc-comments@nist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vlpubs.nist.gov/nistpubs/ir/2019/NIST.IR.8240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nvlpubs.nist.gov/nistpubs/ir/2022/NIST.IR.8413.pdf" TargetMode="External"/><Relationship Id="rId4" Type="http://schemas.openxmlformats.org/officeDocument/2006/relationships/hyperlink" Target="https://nvlpubs.nist.gov/nistpubs/ir/2020/NIST.IR.8309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43B1-ABBC-764B-A3FD-7E7E79B5E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NIST and PQC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B4578-26D8-124D-9F83-178ADA26668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Crypto Technology Group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Computer Security Division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Information Technology Lab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25B0C-A617-0C4B-85BC-A7B3EF8AA3DB}"/>
              </a:ext>
            </a:extLst>
          </p:cNvPr>
          <p:cNvSpPr txBox="1"/>
          <p:nvPr/>
        </p:nvSpPr>
        <p:spPr>
          <a:xfrm>
            <a:off x="546549" y="3568013"/>
            <a:ext cx="3707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Dustin Moody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NIST PQC Team</a:t>
            </a:r>
          </a:p>
        </p:txBody>
      </p:sp>
    </p:spTree>
    <p:extLst>
      <p:ext uri="{BB962C8B-B14F-4D97-AF65-F5344CB8AC3E}">
        <p14:creationId xmlns:p14="http://schemas.microsoft.com/office/powerpoint/2010/main" val="68880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E72984-5DA1-E742-8566-7D7D6ECD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on-ramp for signatures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5FF63C-F8B4-E444-9975-F12DFE2F325F}"/>
              </a:ext>
            </a:extLst>
          </p:cNvPr>
          <p:cNvSpPr txBox="1"/>
          <p:nvPr/>
        </p:nvSpPr>
        <p:spPr>
          <a:xfrm>
            <a:off x="2428876" y="28575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632E2A-9ED0-F64B-BD8F-5AFF6AFD5139}"/>
              </a:ext>
            </a:extLst>
          </p:cNvPr>
          <p:cNvSpPr txBox="1">
            <a:spLocks/>
          </p:cNvSpPr>
          <p:nvPr/>
        </p:nvSpPr>
        <p:spPr>
          <a:xfrm>
            <a:off x="127714" y="1314818"/>
            <a:ext cx="8585940" cy="53145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400" dirty="0"/>
              <a:t>NIST issued a new Call for Signatures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Deadline for submission: June 1, 2023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This will be much smaller in scope than main NIST PQC effort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The main reason for this call is to diversify our signature portfolio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These signatures will be on a different track than the candidates in the 4</a:t>
            </a:r>
            <a:r>
              <a:rPr lang="en-US" sz="1500" baseline="30000" dirty="0">
                <a:solidFill>
                  <a:schemeClr val="tx1"/>
                </a:solidFill>
              </a:rPr>
              <a:t>th</a:t>
            </a:r>
            <a:r>
              <a:rPr lang="en-US" sz="1500" dirty="0">
                <a:solidFill>
                  <a:schemeClr val="tx1"/>
                </a:solidFill>
              </a:rPr>
              <a:t> round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57175" indent="-2571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We are </a:t>
            </a:r>
            <a:r>
              <a:rPr lang="en-US" sz="2200" b="1" dirty="0"/>
              <a:t>most interested </a:t>
            </a:r>
            <a:r>
              <a:rPr lang="en-US" sz="2200" dirty="0"/>
              <a:t>in a general-purpose digital 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    signature scheme which is not based on structured lattices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We may be interested in other signature schemes targeted for certain applications.  </a:t>
            </a:r>
          </a:p>
          <a:p>
            <a:pPr marL="342900" lvl="1"/>
            <a:r>
              <a:rPr lang="en-US" sz="1500" dirty="0">
                <a:solidFill>
                  <a:schemeClr val="tx1"/>
                </a:solidFill>
              </a:rPr>
              <a:t>      For example, a scheme with very short signatures.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/>
              <a:t>The more mature the scheme, the better. 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2100" dirty="0"/>
              <a:t>NIST will decide which (if any) of the received schemes to focus attention 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ctr"/>
            <a:r>
              <a:rPr lang="en-US" sz="2200" dirty="0"/>
              <a:t>    No on-ramp for KEMs currently planned.</a:t>
            </a:r>
          </a:p>
          <a:p>
            <a:endParaRPr lang="en-US" sz="2100" dirty="0"/>
          </a:p>
        </p:txBody>
      </p:sp>
      <p:pic>
        <p:nvPicPr>
          <p:cNvPr id="12" name="Picture 2" descr="Merge Sign: What Does it Mean?">
            <a:extLst>
              <a:ext uri="{FF2B5EF4-FFF2-40B4-BE49-F238E27FC236}">
                <a16:creationId xmlns:a16="http://schemas.microsoft.com/office/drawing/2014/main" id="{50905760-E2E3-D240-8093-A03819D67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r="38877"/>
          <a:stretch/>
        </p:blipFill>
        <p:spPr bwMode="auto">
          <a:xfrm>
            <a:off x="7162800" y="1066800"/>
            <a:ext cx="1967786" cy="24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7DFD14-86C8-CA4C-45F2-CC5599CD3B14}"/>
              </a:ext>
            </a:extLst>
          </p:cNvPr>
          <p:cNvSpPr/>
          <p:nvPr/>
        </p:nvSpPr>
        <p:spPr>
          <a:xfrm>
            <a:off x="268868" y="5715000"/>
            <a:ext cx="8189332" cy="6858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9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896" y="1466342"/>
            <a:ext cx="8754504" cy="5086858"/>
          </a:xfrm>
        </p:spPr>
        <p:txBody>
          <a:bodyPr>
            <a:normAutofit fontScale="70000" lnSpcReduction="20000"/>
          </a:bodyPr>
          <a:lstStyle/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sz="3100" dirty="0"/>
              <a:t>the PQC standards will be FIPS</a:t>
            </a:r>
          </a:p>
          <a:p>
            <a:pPr marL="752475" lvl="1" indent="-282575"/>
            <a:r>
              <a:rPr lang="en-US" sz="2300" dirty="0"/>
              <a:t>Each algorithm will be its own document</a:t>
            </a:r>
          </a:p>
          <a:p>
            <a:pPr marL="752475" lvl="1" indent="-282575"/>
            <a:r>
              <a:rPr lang="en-US" sz="2300" dirty="0"/>
              <a:t>Might have some </a:t>
            </a:r>
            <a:r>
              <a:rPr lang="en-US" sz="2300" dirty="0" err="1"/>
              <a:t>sp’s</a:t>
            </a:r>
            <a:r>
              <a:rPr lang="en-US" sz="2300" dirty="0"/>
              <a:t> which contain more technical details</a:t>
            </a:r>
          </a:p>
          <a:p>
            <a:pPr marL="752475" lvl="1" indent="-282575"/>
            <a:r>
              <a:rPr lang="en-US" sz="2300" dirty="0"/>
              <a:t>All the algorithms will be given a standardized name</a:t>
            </a:r>
          </a:p>
          <a:p>
            <a:pPr lvl="2" indent="-219075"/>
            <a:r>
              <a:rPr lang="en-US" sz="1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Something like MLWE-KEM (Kyber), MLWE-SIG (Dilithium), NSIS-SIG (Falcon) and SHBS-SIG (SPHINCS+)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85991" lvl="2" indent="-342991"/>
            <a:endParaRPr lang="en-US" sz="1400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sz="3100" dirty="0"/>
              <a:t>Some choices need to be made</a:t>
            </a:r>
          </a:p>
          <a:p>
            <a:pPr marL="1028791" lvl="1" indent="-342991"/>
            <a:r>
              <a:rPr lang="en-US" sz="2300" dirty="0"/>
              <a:t>Which parameter sets to include</a:t>
            </a:r>
          </a:p>
          <a:p>
            <a:pPr marL="1028791" lvl="1" indent="-342991"/>
            <a:r>
              <a:rPr lang="en-US" sz="2300" dirty="0"/>
              <a:t>Which hash functions, Other symmetric primitives, </a:t>
            </a:r>
            <a:r>
              <a:rPr lang="en-US" sz="2300" dirty="0" err="1"/>
              <a:t>Etc</a:t>
            </a:r>
            <a:r>
              <a:rPr lang="en-US" sz="2300" dirty="0"/>
              <a:t>?</a:t>
            </a:r>
          </a:p>
          <a:p>
            <a:pPr marL="1028791" lvl="1" indent="-342991"/>
            <a:r>
              <a:rPr lang="en-US" sz="2300" dirty="0"/>
              <a:t>How to allow for any potential changes from the round 3 specifications?</a:t>
            </a:r>
          </a:p>
          <a:p>
            <a:pPr marL="1485991" lvl="2" indent="-342991"/>
            <a:r>
              <a:rPr lang="en-US" sz="1900" dirty="0"/>
              <a:t>Submission teams may submit suggested changes</a:t>
            </a:r>
          </a:p>
          <a:p>
            <a:pPr marL="1485991" lvl="2" indent="-342991"/>
            <a:r>
              <a:rPr lang="en-US" sz="1900" dirty="0"/>
              <a:t>Any changes by </a:t>
            </a:r>
            <a:r>
              <a:rPr lang="en-US" sz="1900" dirty="0" err="1"/>
              <a:t>nist</a:t>
            </a:r>
            <a:r>
              <a:rPr lang="en-US" sz="1900" dirty="0"/>
              <a:t> (or suggested by teams) will be discussed publicly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sz="3100" dirty="0"/>
              <a:t>Please provide feedback</a:t>
            </a:r>
          </a:p>
          <a:p>
            <a:pPr marL="1028791" lvl="1" indent="-342991"/>
            <a:r>
              <a:rPr lang="en-US" sz="2300" dirty="0"/>
              <a:t>Pqc-forum, email </a:t>
            </a:r>
            <a:r>
              <a:rPr lang="en-US" sz="2300" dirty="0" err="1"/>
              <a:t>etc</a:t>
            </a:r>
            <a:endParaRPr lang="en-US" sz="2300" dirty="0"/>
          </a:p>
          <a:p>
            <a:pPr marL="1028791" lvl="1" indent="-342991"/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1" y="351180"/>
            <a:ext cx="7886700" cy="751204"/>
          </a:xfrm>
        </p:spPr>
        <p:txBody>
          <a:bodyPr/>
          <a:lstStyle/>
          <a:p>
            <a:r>
              <a:rPr lang="en-US" dirty="0"/>
              <a:t>Standardization</a:t>
            </a:r>
          </a:p>
        </p:txBody>
      </p:sp>
      <p:pic>
        <p:nvPicPr>
          <p:cNvPr id="2050" name="Picture 2" descr="Cryptographic Module Validation Program | CSRC">
            <a:extLst>
              <a:ext uri="{FF2B5EF4-FFF2-40B4-BE49-F238E27FC236}">
                <a16:creationId xmlns:a16="http://schemas.microsoft.com/office/drawing/2014/main" id="{15E1FF7B-3A37-1B58-EB98-1C40ABF23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50"/>
          <a:stretch/>
        </p:blipFill>
        <p:spPr bwMode="auto">
          <a:xfrm>
            <a:off x="7234712" y="1183988"/>
            <a:ext cx="1019104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ryptographic Module Validation Program | CSRC">
            <a:extLst>
              <a:ext uri="{FF2B5EF4-FFF2-40B4-BE49-F238E27FC236}">
                <a16:creationId xmlns:a16="http://schemas.microsoft.com/office/drawing/2014/main" id="{57432BF8-E87E-9DFF-6CE2-2B552B092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8" r="12750" b="61311"/>
          <a:stretch/>
        </p:blipFill>
        <p:spPr bwMode="auto">
          <a:xfrm>
            <a:off x="8193793" y="1648141"/>
            <a:ext cx="789311" cy="44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7 Tips To Create An Effective Constructive Feedback System For eLearning -  eLearning Industry">
            <a:extLst>
              <a:ext uri="{FF2B5EF4-FFF2-40B4-BE49-F238E27FC236}">
                <a16:creationId xmlns:a16="http://schemas.microsoft.com/office/drawing/2014/main" id="{B2D98E31-4633-A553-DCA7-78A09D46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257800"/>
            <a:ext cx="3043712" cy="144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3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048" y="2583193"/>
            <a:ext cx="8525904" cy="48844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dirty="0"/>
              <a:t>Selected For its strong security and performance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We are planning to standardize both Kyber-768 and Kyber-1024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What about Kyber-512?</a:t>
            </a:r>
          </a:p>
          <a:p>
            <a:pPr marL="1028791" lvl="1" indent="-342991"/>
            <a:r>
              <a:rPr lang="en-US" dirty="0"/>
              <a:t>The security margin for Kyber-512 is close in the gate metric</a:t>
            </a:r>
          </a:p>
          <a:p>
            <a:pPr marL="1028791" lvl="1" indent="-342991"/>
            <a:r>
              <a:rPr lang="en-US" dirty="0"/>
              <a:t>NIST is currently leaning in the direction of including kyber-512 in the standard</a:t>
            </a:r>
          </a:p>
          <a:p>
            <a:pPr marL="1028791" lvl="1" indent="-342991"/>
            <a:endParaRPr lang="en-US" sz="600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NIST is not planning on standardizing the 90’s version of Kyber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1" y="351180"/>
            <a:ext cx="7886700" cy="751204"/>
          </a:xfrm>
        </p:spPr>
        <p:txBody>
          <a:bodyPr/>
          <a:lstStyle/>
          <a:p>
            <a:r>
              <a:rPr lang="en-US" dirty="0"/>
              <a:t>Standardization</a:t>
            </a:r>
          </a:p>
        </p:txBody>
      </p:sp>
      <p:pic>
        <p:nvPicPr>
          <p:cNvPr id="3076" name="Picture 4" descr="Kyber">
            <a:extLst>
              <a:ext uri="{FF2B5EF4-FFF2-40B4-BE49-F238E27FC236}">
                <a16:creationId xmlns:a16="http://schemas.microsoft.com/office/drawing/2014/main" id="{73DF9B00-A9CF-288B-0113-0935ADA1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4943"/>
            <a:ext cx="3329517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CF41C7D-2FA8-6AD2-0B5B-F70E145F0202}"/>
              </a:ext>
            </a:extLst>
          </p:cNvPr>
          <p:cNvSpPr txBox="1">
            <a:spLocks/>
          </p:cNvSpPr>
          <p:nvPr/>
        </p:nvSpPr>
        <p:spPr>
          <a:xfrm>
            <a:off x="3471407" y="1567612"/>
            <a:ext cx="6085733" cy="1546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/>
              <a:t>CRYSTALS - KYBER</a:t>
            </a:r>
            <a:endParaRPr lang="en-US" sz="4000" b="1" i="1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1028791" lvl="1" indent="-342991"/>
            <a:endParaRPr lang="en-US" b="1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b="1" dirty="0">
              <a:solidFill>
                <a:schemeClr val="tx2"/>
              </a:solidFill>
            </a:endParaRPr>
          </a:p>
          <a:p>
            <a:pPr marL="342991" indent="-342991"/>
            <a:endParaRPr lang="en-US" sz="1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1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048" y="2583193"/>
            <a:ext cx="8525904" cy="48844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dirty="0"/>
              <a:t>We are still leaning towards include kyber-512</a:t>
            </a:r>
          </a:p>
          <a:p>
            <a:pPr marL="1028700" lvl="1" indent="-342900"/>
            <a:r>
              <a:rPr lang="en-US" dirty="0"/>
              <a:t>The recommended default option would be kyber-768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topics discussed on </a:t>
            </a:r>
            <a:r>
              <a:rPr lang="en-US" dirty="0" err="1"/>
              <a:t>pqc</a:t>
            </a:r>
            <a:r>
              <a:rPr lang="en-US" dirty="0"/>
              <a:t>-forum</a:t>
            </a:r>
          </a:p>
          <a:p>
            <a:pPr marL="1028700" lvl="1" indent="-342900"/>
            <a:r>
              <a:rPr lang="en-US" dirty="0"/>
              <a:t>leave domain separation as was specified in the round 3 spec (use FIPS 202 functions with internal domain separation)</a:t>
            </a:r>
          </a:p>
          <a:p>
            <a:pPr marL="1028700" lvl="1" indent="-342900"/>
            <a:r>
              <a:rPr lang="en-US" dirty="0"/>
              <a:t>NIST noted that it will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be using </a:t>
            </a:r>
            <a:r>
              <a:rPr lang="en-US" dirty="0" err="1"/>
              <a:t>turboshake</a:t>
            </a:r>
            <a:endParaRPr lang="en-US" dirty="0"/>
          </a:p>
          <a:p>
            <a:pPr marL="1028700" lvl="1" indent="-342900"/>
            <a:r>
              <a:rPr lang="en-US" dirty="0"/>
              <a:t>Still to be decided:  Should the FO transform be slightly tweaked for additional security properties?</a:t>
            </a:r>
          </a:p>
          <a:p>
            <a:pPr marL="1028700" lvl="1" indent="-342900"/>
            <a:endParaRPr lang="en-US" dirty="0"/>
          </a:p>
          <a:p>
            <a:pPr marL="1028700" lvl="1" indent="-342900"/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1" y="351180"/>
            <a:ext cx="7886700" cy="751204"/>
          </a:xfrm>
        </p:spPr>
        <p:txBody>
          <a:bodyPr/>
          <a:lstStyle/>
          <a:p>
            <a:r>
              <a:rPr lang="en-US" dirty="0"/>
              <a:t>Standardization</a:t>
            </a:r>
          </a:p>
        </p:txBody>
      </p:sp>
      <p:pic>
        <p:nvPicPr>
          <p:cNvPr id="3076" name="Picture 4" descr="Kyber">
            <a:extLst>
              <a:ext uri="{FF2B5EF4-FFF2-40B4-BE49-F238E27FC236}">
                <a16:creationId xmlns:a16="http://schemas.microsoft.com/office/drawing/2014/main" id="{73DF9B00-A9CF-288B-0113-0935ADA12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4943"/>
            <a:ext cx="3329517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CF41C7D-2FA8-6AD2-0B5B-F70E145F0202}"/>
              </a:ext>
            </a:extLst>
          </p:cNvPr>
          <p:cNvSpPr txBox="1">
            <a:spLocks/>
          </p:cNvSpPr>
          <p:nvPr/>
        </p:nvSpPr>
        <p:spPr>
          <a:xfrm>
            <a:off x="3471407" y="1567612"/>
            <a:ext cx="6085733" cy="1546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/>
              <a:t>CRYSTALS - KYBER</a:t>
            </a:r>
            <a:endParaRPr lang="en-US" sz="4000" b="1" i="1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1028791" lvl="1" indent="-342991"/>
            <a:endParaRPr lang="en-US" b="1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b="1" dirty="0">
              <a:solidFill>
                <a:schemeClr val="tx2"/>
              </a:solidFill>
            </a:endParaRPr>
          </a:p>
          <a:p>
            <a:pPr marL="342991" indent="-342991"/>
            <a:endParaRPr lang="en-US" sz="1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7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1278072"/>
            <a:ext cx="7459104" cy="5239258"/>
          </a:xfrm>
        </p:spPr>
        <p:txBody>
          <a:bodyPr>
            <a:normAutofit fontScale="62500" lnSpcReduction="20000"/>
          </a:bodyPr>
          <a:lstStyle/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sz="2900" dirty="0"/>
              <a:t>the license agreements mentioned in NISTIR 8413 have been signed by all parties</a:t>
            </a:r>
          </a:p>
          <a:p>
            <a:pPr marL="1028791" lvl="1" indent="-342991"/>
            <a:r>
              <a:rPr lang="en-US" sz="2300" dirty="0"/>
              <a:t>NIST appreciates the efforts of those who helped obtain this outcome and the cooperation of third parties</a:t>
            </a:r>
          </a:p>
          <a:p>
            <a:pPr marL="1485991" lvl="2" indent="-342991"/>
            <a:r>
              <a:rPr lang="en-US" sz="1700" dirty="0"/>
              <a:t>CNRS, the University of Limoges, the laboratory </a:t>
            </a:r>
            <a:r>
              <a:rPr lang="en-US" sz="1700" dirty="0" err="1"/>
              <a:t>xlim</a:t>
            </a:r>
            <a:r>
              <a:rPr lang="en-US" sz="1700" dirty="0"/>
              <a:t>, and </a:t>
            </a:r>
            <a:r>
              <a:rPr lang="en-US" sz="1700" dirty="0" err="1"/>
              <a:t>jintai</a:t>
            </a:r>
            <a:r>
              <a:rPr lang="en-US" sz="1700" dirty="0"/>
              <a:t> ding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sz="2900" dirty="0"/>
              <a:t>The (relevant) text of the license is available on our website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sz="2900" b="1" dirty="0"/>
              <a:t>Summary: </a:t>
            </a:r>
            <a:r>
              <a:rPr lang="en-US" sz="2900" dirty="0"/>
              <a:t>The license allows for royalty-free use (from the third parties listed above) of implementations which follow the NIST standard </a:t>
            </a:r>
          </a:p>
          <a:p>
            <a:pPr marL="1028791" lvl="1" indent="-342991"/>
            <a:r>
              <a:rPr lang="en-US" sz="2300" i="1" dirty="0"/>
              <a:t>Disclaimer: I’m not a lawyer.  See the license text for details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sz="2900" dirty="0"/>
              <a:t>           We are </a:t>
            </a:r>
            <a:r>
              <a:rPr lang="en-US" sz="2900" b="1" dirty="0">
                <a:solidFill>
                  <a:srgbClr val="FF0000"/>
                </a:solidFill>
              </a:rPr>
              <a:t>not</a:t>
            </a:r>
            <a:r>
              <a:rPr lang="en-US" sz="2900" b="1" dirty="0"/>
              <a:t> </a:t>
            </a:r>
            <a:r>
              <a:rPr lang="en-US" sz="2900" dirty="0"/>
              <a:t>considering </a:t>
            </a:r>
            <a:r>
              <a:rPr lang="en-US" sz="2900" dirty="0" err="1"/>
              <a:t>ntru</a:t>
            </a:r>
            <a:r>
              <a:rPr lang="en-US" sz="2900" dirty="0"/>
              <a:t> for standardization</a:t>
            </a: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1" y="351180"/>
            <a:ext cx="7886700" cy="751204"/>
          </a:xfrm>
        </p:spPr>
        <p:txBody>
          <a:bodyPr/>
          <a:lstStyle/>
          <a:p>
            <a:r>
              <a:rPr lang="en-US" dirty="0"/>
              <a:t>IP update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5914D7-9EB9-F0C7-E705-F4616754578E}"/>
              </a:ext>
            </a:extLst>
          </p:cNvPr>
          <p:cNvSpPr/>
          <p:nvPr/>
        </p:nvSpPr>
        <p:spPr>
          <a:xfrm>
            <a:off x="496176" y="5494853"/>
            <a:ext cx="6925704" cy="64993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5 amazing famous signature facts - The Pen Company Blog">
            <a:extLst>
              <a:ext uri="{FF2B5EF4-FFF2-40B4-BE49-F238E27FC236}">
                <a16:creationId xmlns:a16="http://schemas.microsoft.com/office/drawing/2014/main" id="{1350DCB3-0813-8063-E8A5-1AD6A677F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5"/>
          <a:stretch/>
        </p:blipFill>
        <p:spPr bwMode="auto">
          <a:xfrm>
            <a:off x="7391400" y="1360099"/>
            <a:ext cx="1752600" cy="23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40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354" y="2819400"/>
            <a:ext cx="8373504" cy="3961808"/>
          </a:xfrm>
        </p:spPr>
        <p:txBody>
          <a:bodyPr>
            <a:normAutofit lnSpcReduction="10000"/>
          </a:bodyPr>
          <a:lstStyle/>
          <a:p>
            <a:pPr marL="128588" indent="-344488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Selected based on its security, high efficiency,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/>
              <a:t>     and relatively simple implementation</a:t>
            </a:r>
          </a:p>
          <a:p>
            <a:pPr marL="128588" indent="-3444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We recommend it be the primary signature algorithm used</a:t>
            </a:r>
          </a:p>
          <a:p>
            <a:pPr marL="342991" indent="-342991"/>
            <a:endParaRPr lang="en-US" sz="1200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We will standardize the parameter sets for Dilithium corresponding to security categories 2, 3, and 5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Pre-hash version allowed, but not the default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Allowing for a randomized version of </a:t>
            </a:r>
            <a:r>
              <a:rPr lang="en-US" dirty="0" err="1"/>
              <a:t>dilithium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(we’re not considering the AES variant)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1028791" lvl="1" indent="-342991"/>
            <a:endParaRPr lang="en-US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1" y="351180"/>
            <a:ext cx="7886700" cy="751204"/>
          </a:xfrm>
        </p:spPr>
        <p:txBody>
          <a:bodyPr/>
          <a:lstStyle/>
          <a:p>
            <a:r>
              <a:rPr lang="en-US" dirty="0"/>
              <a:t>Standardization</a:t>
            </a:r>
          </a:p>
        </p:txBody>
      </p:sp>
      <p:pic>
        <p:nvPicPr>
          <p:cNvPr id="4098" name="Picture 2" descr="Dilithium">
            <a:extLst>
              <a:ext uri="{FF2B5EF4-FFF2-40B4-BE49-F238E27FC236}">
                <a16:creationId xmlns:a16="http://schemas.microsoft.com/office/drawing/2014/main" id="{565DD17B-48C4-F5C8-4E71-DB15480A7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7" y="1219200"/>
            <a:ext cx="3009900" cy="142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03F6EEE-113C-F5E7-0EB2-D289D70A1CB3}"/>
              </a:ext>
            </a:extLst>
          </p:cNvPr>
          <p:cNvSpPr txBox="1">
            <a:spLocks/>
          </p:cNvSpPr>
          <p:nvPr/>
        </p:nvSpPr>
        <p:spPr>
          <a:xfrm>
            <a:off x="3544157" y="1524000"/>
            <a:ext cx="6085733" cy="1546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/>
              <a:t>CRYSTALS - DILITHIUM</a:t>
            </a:r>
            <a:endParaRPr lang="en-US" sz="4000" b="1" i="1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1028791" lvl="1" indent="-342991"/>
            <a:endParaRPr lang="en-US" b="1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b="1" dirty="0">
              <a:solidFill>
                <a:schemeClr val="tx2"/>
              </a:solidFill>
            </a:endParaRPr>
          </a:p>
          <a:p>
            <a:pPr marL="342991" indent="-342991"/>
            <a:endParaRPr lang="en-US" sz="1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59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652847"/>
            <a:ext cx="8373504" cy="4884407"/>
          </a:xfrm>
        </p:spPr>
        <p:txBody>
          <a:bodyPr>
            <a:normAutofit/>
          </a:bodyPr>
          <a:lstStyle/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Selected for its small bandwidth, fast verification and security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The implementation may be complicated for some applications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We are planning to standardize the parameter sets </a:t>
            </a:r>
            <a:r>
              <a:rPr lang="en-US"/>
              <a:t>for falcon </a:t>
            </a:r>
            <a:r>
              <a:rPr lang="en-US" dirty="0"/>
              <a:t>corresponding to security categories 1 and 5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The standard will come after the Dilithium standard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1028791" lvl="1" indent="-342991"/>
            <a:endParaRPr lang="en-US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1" y="351180"/>
            <a:ext cx="7886700" cy="751204"/>
          </a:xfrm>
        </p:spPr>
        <p:txBody>
          <a:bodyPr/>
          <a:lstStyle/>
          <a:p>
            <a:r>
              <a:rPr lang="en-US" dirty="0"/>
              <a:t>Standardization</a:t>
            </a:r>
          </a:p>
        </p:txBody>
      </p:sp>
      <p:pic>
        <p:nvPicPr>
          <p:cNvPr id="6146" name="Picture 2" descr="Falcon: Fast-Fourier Lattice-based Compact Signatures over NTRU">
            <a:extLst>
              <a:ext uri="{FF2B5EF4-FFF2-40B4-BE49-F238E27FC236}">
                <a16:creationId xmlns:a16="http://schemas.microsoft.com/office/drawing/2014/main" id="{22070090-C805-78AF-E822-E9DD569757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67"/>
          <a:stretch/>
        </p:blipFill>
        <p:spPr bwMode="auto">
          <a:xfrm>
            <a:off x="2653721" y="1295400"/>
            <a:ext cx="3454400" cy="10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20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4169" y="2272862"/>
            <a:ext cx="8645032" cy="4508938"/>
          </a:xfrm>
        </p:spPr>
        <p:txBody>
          <a:bodyPr>
            <a:normAutofit/>
          </a:bodyPr>
          <a:lstStyle/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Selected for its solid security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based on a different set of assumptions from lattices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There are many parameter sets included in the submission</a:t>
            </a:r>
          </a:p>
          <a:p>
            <a:pPr marL="1028791" lvl="1" indent="-342991"/>
            <a:r>
              <a:rPr lang="en-US" dirty="0"/>
              <a:t>We will include parameter sets for security categories 1, 3, and 5</a:t>
            </a:r>
          </a:p>
          <a:p>
            <a:pPr marL="1028791" lvl="1" indent="-342991"/>
            <a:r>
              <a:rPr lang="en-US" dirty="0"/>
              <a:t>NIST is planning on considering the simple version (Not the robust version)</a:t>
            </a:r>
          </a:p>
          <a:p>
            <a:pPr marL="1028791" lvl="1" indent="-342991"/>
            <a:r>
              <a:rPr lang="en-US" dirty="0" err="1"/>
              <a:t>NISt</a:t>
            </a:r>
            <a:r>
              <a:rPr lang="en-US" dirty="0"/>
              <a:t> plans to include both the fast and small versions</a:t>
            </a:r>
          </a:p>
          <a:p>
            <a:pPr marL="1028791" lvl="1" indent="-342991"/>
            <a:r>
              <a:rPr lang="en-US" dirty="0"/>
              <a:t>Allowed hash functions:  SHAKE and sha-2 </a:t>
            </a:r>
          </a:p>
          <a:p>
            <a:pPr marL="1485991" lvl="2" indent="-342991"/>
            <a:r>
              <a:rPr lang="en-US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By SHA-2 we mean SHA-256 for category 1 and a mix of SHA-512 and SHA-256 for categories 3 and 5</a:t>
            </a:r>
            <a:endParaRPr lang="en-US" dirty="0"/>
          </a:p>
          <a:p>
            <a:pPr marL="342991" indent="-342991"/>
            <a:endParaRPr lang="en-US" dirty="0">
              <a:solidFill>
                <a:schemeClr val="tx2"/>
              </a:solidFill>
            </a:endParaRPr>
          </a:p>
          <a:p>
            <a:pPr marL="1028791" lvl="1" indent="-342991"/>
            <a:endParaRPr lang="en-US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1028791" lvl="1" indent="-342991"/>
            <a:endParaRPr lang="en-US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1" y="351180"/>
            <a:ext cx="7886700" cy="751204"/>
          </a:xfrm>
        </p:spPr>
        <p:txBody>
          <a:bodyPr/>
          <a:lstStyle/>
          <a:p>
            <a:r>
              <a:rPr lang="en-US" dirty="0"/>
              <a:t>Standardization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6AB861E-E747-FC77-C2D1-719A8669526A}"/>
              </a:ext>
            </a:extLst>
          </p:cNvPr>
          <p:cNvSpPr txBox="1">
            <a:spLocks/>
          </p:cNvSpPr>
          <p:nvPr/>
        </p:nvSpPr>
        <p:spPr>
          <a:xfrm>
            <a:off x="1828800" y="1447800"/>
            <a:ext cx="6085733" cy="1546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/>
              <a:t>SPHINCS+</a:t>
            </a:r>
            <a:endParaRPr lang="en-US" sz="4000" b="1" i="1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1028791" lvl="1" indent="-342991"/>
            <a:endParaRPr lang="en-US" b="1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b="1" dirty="0">
              <a:solidFill>
                <a:schemeClr val="tx2"/>
              </a:solidFill>
            </a:endParaRPr>
          </a:p>
          <a:p>
            <a:pPr marL="342991" indent="-342991"/>
            <a:endParaRPr lang="en-US" sz="1500" b="1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6F59B-5E51-D357-A862-9F9067CF9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28" y="1228679"/>
            <a:ext cx="3200398" cy="98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02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4169" y="2272862"/>
            <a:ext cx="8645032" cy="4508938"/>
          </a:xfrm>
        </p:spPr>
        <p:txBody>
          <a:bodyPr>
            <a:normAutofit/>
          </a:bodyPr>
          <a:lstStyle/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Pre-hash version allowed, but not the default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We are not considering SPHINCS+C</a:t>
            </a:r>
          </a:p>
          <a:p>
            <a:pPr marL="1028791" lvl="1" indent="-342991"/>
            <a:r>
              <a:rPr lang="en-US" dirty="0"/>
              <a:t>This was a tweaked variant introduced after the 3</a:t>
            </a:r>
            <a:r>
              <a:rPr lang="en-US" baseline="30000" dirty="0"/>
              <a:t>rd</a:t>
            </a:r>
            <a:r>
              <a:rPr lang="en-US" dirty="0"/>
              <a:t> round</a:t>
            </a: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NIST will standardize a version of </a:t>
            </a:r>
            <a:r>
              <a:rPr lang="en-US" dirty="0" err="1"/>
              <a:t>sphincs</a:t>
            </a:r>
            <a:r>
              <a:rPr lang="en-US" dirty="0"/>
              <a:t>+ with a lower number for </a:t>
            </a:r>
            <a:r>
              <a:rPr lang="en-US" dirty="0" err="1"/>
              <a:t>maxsig</a:t>
            </a:r>
            <a:r>
              <a:rPr lang="en-US" dirty="0"/>
              <a:t> in a future special publication</a:t>
            </a:r>
          </a:p>
          <a:p>
            <a:pPr marL="342991" indent="-342991"/>
            <a:endParaRPr lang="en-US" dirty="0">
              <a:solidFill>
                <a:schemeClr val="tx2"/>
              </a:solidFill>
            </a:endParaRPr>
          </a:p>
          <a:p>
            <a:pPr marL="1028791" lvl="1" indent="-342991"/>
            <a:endParaRPr lang="en-US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1028791" lvl="1" indent="-342991"/>
            <a:endParaRPr lang="en-US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1" y="351180"/>
            <a:ext cx="7886700" cy="751204"/>
          </a:xfrm>
        </p:spPr>
        <p:txBody>
          <a:bodyPr/>
          <a:lstStyle/>
          <a:p>
            <a:r>
              <a:rPr lang="en-US" dirty="0"/>
              <a:t>Standardization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6AB861E-E747-FC77-C2D1-719A8669526A}"/>
              </a:ext>
            </a:extLst>
          </p:cNvPr>
          <p:cNvSpPr txBox="1">
            <a:spLocks/>
          </p:cNvSpPr>
          <p:nvPr/>
        </p:nvSpPr>
        <p:spPr>
          <a:xfrm>
            <a:off x="1828800" y="1447800"/>
            <a:ext cx="6085733" cy="15460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i="1" dirty="0"/>
              <a:t>SPHINCS+</a:t>
            </a:r>
            <a:endParaRPr lang="en-US" sz="4000" b="1" i="1" dirty="0">
              <a:solidFill>
                <a:schemeClr val="tx2"/>
              </a:solidFill>
            </a:endParaRPr>
          </a:p>
          <a:p>
            <a:pPr marL="342991" indent="-342991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1028791" lvl="1" indent="-342991"/>
            <a:endParaRPr lang="en-US" b="1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b="1" dirty="0">
              <a:solidFill>
                <a:schemeClr val="tx2"/>
              </a:solidFill>
            </a:endParaRPr>
          </a:p>
          <a:p>
            <a:pPr marL="342991" indent="-342991"/>
            <a:endParaRPr lang="en-US" sz="1500" b="1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6F59B-5E51-D357-A862-9F9067CF9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28" y="1228679"/>
            <a:ext cx="3200398" cy="98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70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896" y="1466342"/>
            <a:ext cx="5590618" cy="4884407"/>
          </a:xfrm>
        </p:spPr>
        <p:txBody>
          <a:bodyPr>
            <a:normAutofit/>
          </a:bodyPr>
          <a:lstStyle/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There has been much discussion on hybrid/composite modes</a:t>
            </a:r>
          </a:p>
          <a:p>
            <a:pPr marL="720282" lvl="1" indent="-342991"/>
            <a:r>
              <a:rPr lang="en-US" sz="1600" dirty="0"/>
              <a:t>NIST SP800-56C Rev. 2 allows for a certain hybrid mode</a:t>
            </a:r>
          </a:p>
          <a:p>
            <a:pPr marL="720282" lvl="1" indent="-342991"/>
            <a:r>
              <a:rPr lang="en-US" sz="1600" dirty="0"/>
              <a:t>We will Work with the community in different stages of migration to assure security</a:t>
            </a:r>
          </a:p>
          <a:p>
            <a:pPr marL="720282" lvl="1" indent="-342991"/>
            <a:endParaRPr lang="en-US" sz="1200" dirty="0"/>
          </a:p>
          <a:p>
            <a:pPr marL="342991" indent="-342991">
              <a:buFont typeface="Arial" panose="020B0604020202020204" pitchFamily="34" charset="0"/>
              <a:buChar char="•"/>
            </a:pPr>
            <a:r>
              <a:rPr lang="en-US" dirty="0"/>
              <a:t>NIST will provide transition guidelines to     PQC standards</a:t>
            </a:r>
          </a:p>
          <a:p>
            <a:pPr marL="698500" lvl="1" indent="-349250"/>
            <a:r>
              <a:rPr lang="en-US" sz="1600" dirty="0"/>
              <a:t>NIST has provided such guidance before</a:t>
            </a:r>
          </a:p>
          <a:p>
            <a:pPr marL="1155700" lvl="2" indent="-349250"/>
            <a:r>
              <a:rPr lang="en-US" dirty="0"/>
              <a:t>Examples: Triple Des, Sha-1, keys &lt; 112 bits</a:t>
            </a:r>
          </a:p>
          <a:p>
            <a:pPr marL="720282" lvl="1" indent="-342991"/>
            <a:r>
              <a:rPr lang="en-US" sz="1600" dirty="0"/>
              <a:t>Timeframe will be based on risk assessment of quantum attacks</a:t>
            </a:r>
          </a:p>
          <a:p>
            <a:pPr marL="720282" lvl="1" indent="-342991"/>
            <a:endParaRPr lang="en-US" sz="1600" dirty="0"/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571" y="351180"/>
            <a:ext cx="7886700" cy="751204"/>
          </a:xfrm>
        </p:spPr>
        <p:txBody>
          <a:bodyPr/>
          <a:lstStyle/>
          <a:p>
            <a:r>
              <a:rPr lang="en-US" dirty="0"/>
              <a:t>Transition and migration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6A1712-2935-C4A8-6993-236E0B067E0D}"/>
              </a:ext>
            </a:extLst>
          </p:cNvPr>
          <p:cNvGrpSpPr/>
          <p:nvPr/>
        </p:nvGrpSpPr>
        <p:grpSpPr>
          <a:xfrm>
            <a:off x="6019800" y="2433994"/>
            <a:ext cx="2913541" cy="2595206"/>
            <a:chOff x="6629400" y="1955800"/>
            <a:chExt cx="5059682" cy="48521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E86FD2-C62E-FE4B-EA1C-B08DAA40D85B}"/>
                </a:ext>
              </a:extLst>
            </p:cNvPr>
            <p:cNvSpPr txBox="1"/>
            <p:nvPr/>
          </p:nvSpPr>
          <p:spPr>
            <a:xfrm>
              <a:off x="6629400" y="1955800"/>
              <a:ext cx="685801" cy="46406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dirty="0"/>
                <a:t>A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A9F2F8-CC51-809B-B96E-CAB975A67CF3}"/>
                </a:ext>
              </a:extLst>
            </p:cNvPr>
            <p:cNvSpPr txBox="1"/>
            <p:nvPr/>
          </p:nvSpPr>
          <p:spPr>
            <a:xfrm>
              <a:off x="10134600" y="1955800"/>
              <a:ext cx="685801" cy="464064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dirty="0"/>
                <a:t>B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3946177-DE25-5243-93F8-1F2DAF4617A1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6972300" y="2419864"/>
              <a:ext cx="19636" cy="33659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8A2F220-10F4-0A34-40AA-8B50CFB80ED9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10477500" y="2419864"/>
              <a:ext cx="0" cy="33459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E5BBFB8-2D5E-A724-1C06-BA2CC109AE78}"/>
                </a:ext>
              </a:extLst>
            </p:cNvPr>
            <p:cNvCxnSpPr/>
            <p:nvPr/>
          </p:nvCxnSpPr>
          <p:spPr>
            <a:xfrm>
              <a:off x="6972300" y="3022600"/>
              <a:ext cx="35052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D1A41C5-0B35-01A1-CFA5-CF1421041396}"/>
                </a:ext>
              </a:extLst>
            </p:cNvPr>
            <p:cNvCxnSpPr/>
            <p:nvPr/>
          </p:nvCxnSpPr>
          <p:spPr>
            <a:xfrm flipH="1">
              <a:off x="6972300" y="3251200"/>
              <a:ext cx="35052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17F0CDA-1419-B843-7FE2-9F11D4A54D6E}"/>
                </a:ext>
              </a:extLst>
            </p:cNvPr>
            <p:cNvCxnSpPr/>
            <p:nvPr/>
          </p:nvCxnSpPr>
          <p:spPr>
            <a:xfrm>
              <a:off x="6972300" y="3784600"/>
              <a:ext cx="3505200" cy="0"/>
            </a:xfrm>
            <a:prstGeom prst="straightConnector1">
              <a:avLst/>
            </a:prstGeom>
            <a:ln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0106655-615E-BC1A-8C72-5BEFE4F1D943}"/>
                </a:ext>
              </a:extLst>
            </p:cNvPr>
            <p:cNvCxnSpPr/>
            <p:nvPr/>
          </p:nvCxnSpPr>
          <p:spPr>
            <a:xfrm flipH="1">
              <a:off x="6972300" y="4013200"/>
              <a:ext cx="3505200" cy="0"/>
            </a:xfrm>
            <a:prstGeom prst="straightConnector1">
              <a:avLst/>
            </a:prstGeom>
            <a:ln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48ABD13-9751-5222-7498-10D10B6A1658}"/>
                </a:ext>
              </a:extLst>
            </p:cNvPr>
            <p:cNvCxnSpPr/>
            <p:nvPr/>
          </p:nvCxnSpPr>
          <p:spPr>
            <a:xfrm>
              <a:off x="6972299" y="4622800"/>
              <a:ext cx="35052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F3BAA23-0035-0820-A85D-A956FA9C6215}"/>
                </a:ext>
              </a:extLst>
            </p:cNvPr>
            <p:cNvCxnSpPr/>
            <p:nvPr/>
          </p:nvCxnSpPr>
          <p:spPr>
            <a:xfrm flipH="1">
              <a:off x="6991936" y="4851400"/>
              <a:ext cx="348556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460952A-6113-36BD-8D53-20C1167D249E}"/>
                </a:ext>
              </a:extLst>
            </p:cNvPr>
            <p:cNvCxnSpPr/>
            <p:nvPr/>
          </p:nvCxnSpPr>
          <p:spPr>
            <a:xfrm>
              <a:off x="6991935" y="5308600"/>
              <a:ext cx="3485564" cy="0"/>
            </a:xfrm>
            <a:prstGeom prst="straightConnector1">
              <a:avLst/>
            </a:prstGeom>
            <a:ln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2A80B48-FA03-0C69-2DDD-6ECAE711E57A}"/>
                </a:ext>
              </a:extLst>
            </p:cNvPr>
            <p:cNvCxnSpPr/>
            <p:nvPr/>
          </p:nvCxnSpPr>
          <p:spPr>
            <a:xfrm flipH="1">
              <a:off x="6991935" y="5585326"/>
              <a:ext cx="3485564" cy="0"/>
            </a:xfrm>
            <a:prstGeom prst="straightConnector1">
              <a:avLst/>
            </a:prstGeom>
            <a:ln>
              <a:solidFill>
                <a:srgbClr val="00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A78E1571-5011-C337-E56C-321AB779C32C}"/>
                </a:ext>
              </a:extLst>
            </p:cNvPr>
            <p:cNvSpPr/>
            <p:nvPr/>
          </p:nvSpPr>
          <p:spPr>
            <a:xfrm>
              <a:off x="10591801" y="2870200"/>
              <a:ext cx="45719" cy="533400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8" name="Right Brace 17">
              <a:extLst>
                <a:ext uri="{FF2B5EF4-FFF2-40B4-BE49-F238E27FC236}">
                  <a16:creationId xmlns:a16="http://schemas.microsoft.com/office/drawing/2014/main" id="{6D556EBB-2BED-B811-8C42-98E170BD5063}"/>
                </a:ext>
              </a:extLst>
            </p:cNvPr>
            <p:cNvSpPr/>
            <p:nvPr/>
          </p:nvSpPr>
          <p:spPr>
            <a:xfrm>
              <a:off x="10591801" y="3632201"/>
              <a:ext cx="45719" cy="6096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0797CDEF-07FF-C396-B02B-1354C30CB176}"/>
                </a:ext>
              </a:extLst>
            </p:cNvPr>
            <p:cNvSpPr/>
            <p:nvPr/>
          </p:nvSpPr>
          <p:spPr>
            <a:xfrm>
              <a:off x="10591801" y="4470400"/>
              <a:ext cx="45719" cy="533400"/>
            </a:xfrm>
            <a:prstGeom prst="righ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0" name="Right Brace 19">
              <a:extLst>
                <a:ext uri="{FF2B5EF4-FFF2-40B4-BE49-F238E27FC236}">
                  <a16:creationId xmlns:a16="http://schemas.microsoft.com/office/drawing/2014/main" id="{5FFAD27C-4096-727C-028E-DD7FF7D18DBF}"/>
                </a:ext>
              </a:extLst>
            </p:cNvPr>
            <p:cNvSpPr/>
            <p:nvPr/>
          </p:nvSpPr>
          <p:spPr>
            <a:xfrm>
              <a:off x="10591801" y="5156200"/>
              <a:ext cx="45719" cy="5334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662249-FFF3-ABF8-EE88-E2A421792945}"/>
                </a:ext>
              </a:extLst>
            </p:cNvPr>
            <p:cNvSpPr txBox="1"/>
            <p:nvPr/>
          </p:nvSpPr>
          <p:spPr>
            <a:xfrm>
              <a:off x="10820401" y="3022600"/>
              <a:ext cx="868681" cy="46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rgbClr val="C00000"/>
                  </a:solidFill>
                </a:rPr>
                <a:t>ECDH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AA3929-8AD9-986E-C55D-AE84EC8DB465}"/>
                </a:ext>
              </a:extLst>
            </p:cNvPr>
            <p:cNvSpPr txBox="1"/>
            <p:nvPr/>
          </p:nvSpPr>
          <p:spPr>
            <a:xfrm>
              <a:off x="10820401" y="4514517"/>
              <a:ext cx="868681" cy="46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rgbClr val="C00000"/>
                  </a:solidFill>
                </a:rPr>
                <a:t>ECDH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9AD37BF-C231-000C-915C-0260200C069C}"/>
                </a:ext>
              </a:extLst>
            </p:cNvPr>
            <p:cNvSpPr txBox="1"/>
            <p:nvPr/>
          </p:nvSpPr>
          <p:spPr>
            <a:xfrm>
              <a:off x="10780710" y="3742200"/>
              <a:ext cx="868681" cy="46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rgbClr val="006600"/>
                  </a:solidFill>
                </a:rPr>
                <a:t>PQC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782351-254C-5EB0-870F-AD1851935007}"/>
                </a:ext>
              </a:extLst>
            </p:cNvPr>
            <p:cNvSpPr txBox="1"/>
            <p:nvPr/>
          </p:nvSpPr>
          <p:spPr>
            <a:xfrm>
              <a:off x="10801341" y="5244067"/>
              <a:ext cx="868681" cy="464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dirty="0">
                  <a:solidFill>
                    <a:srgbClr val="006600"/>
                  </a:solidFill>
                </a:rPr>
                <a:t>PQC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BD4F591-F1EA-E089-984E-946BD89D7F03}"/>
                </a:ext>
              </a:extLst>
            </p:cNvPr>
            <p:cNvGrpSpPr/>
            <p:nvPr/>
          </p:nvGrpSpPr>
          <p:grpSpPr>
            <a:xfrm>
              <a:off x="6811723" y="6146800"/>
              <a:ext cx="2789477" cy="476461"/>
              <a:chOff x="6810135" y="5715000"/>
              <a:chExt cx="2789477" cy="476461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6B95399-3CE9-2634-35E8-11F427FDB1BF}"/>
                  </a:ext>
                </a:extLst>
              </p:cNvPr>
              <p:cNvSpPr txBox="1"/>
              <p:nvPr/>
            </p:nvSpPr>
            <p:spPr>
              <a:xfrm>
                <a:off x="6810135" y="5715000"/>
                <a:ext cx="914399" cy="464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>
                    <a:solidFill>
                      <a:srgbClr val="C00000"/>
                    </a:solidFill>
                  </a:rPr>
                  <a:t>ECDH</a:t>
                </a:r>
              </a:p>
            </p:txBody>
          </p:sp>
          <p:sp>
            <p:nvSpPr>
              <p:cNvPr id="28" name="Arrow: Right 39">
                <a:extLst>
                  <a:ext uri="{FF2B5EF4-FFF2-40B4-BE49-F238E27FC236}">
                    <a16:creationId xmlns:a16="http://schemas.microsoft.com/office/drawing/2014/main" id="{BCEF27B4-1F6B-126C-4B69-4A2AFEEA5A1F}"/>
                  </a:ext>
                </a:extLst>
              </p:cNvPr>
              <p:cNvSpPr/>
              <p:nvPr/>
            </p:nvSpPr>
            <p:spPr>
              <a:xfrm>
                <a:off x="7779555" y="5791202"/>
                <a:ext cx="914400" cy="216928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C00000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7ED057B-C7B4-7002-4DD5-FE9B83F99C27}"/>
                  </a:ext>
                </a:extLst>
              </p:cNvPr>
              <p:cNvSpPr txBox="1"/>
              <p:nvPr/>
            </p:nvSpPr>
            <p:spPr>
              <a:xfrm>
                <a:off x="8837612" y="5727396"/>
                <a:ext cx="762000" cy="464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13" dirty="0">
                    <a:solidFill>
                      <a:srgbClr val="C00000"/>
                    </a:solidFill>
                  </a:rPr>
                  <a:t>Z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817EDF-6ADA-C6EC-3E4D-18ECC9832F75}"/>
                    </a:ext>
                  </a:extLst>
                </p:cNvPr>
                <p:cNvSpPr txBox="1"/>
                <p:nvPr/>
              </p:nvSpPr>
              <p:spPr>
                <a:xfrm>
                  <a:off x="9601200" y="6343863"/>
                  <a:ext cx="1600197" cy="4640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13" dirty="0"/>
                    <a:t>KDF(</a:t>
                  </a:r>
                  <a14:m>
                    <m:oMath xmlns:m="http://schemas.openxmlformats.org/officeDocument/2006/math">
                      <m:r>
                        <a:rPr lang="en-US" sz="101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1013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1013" i="1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1013" dirty="0"/>
                    <a:t>)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0817EDF-6ADA-C6EC-3E4D-18ECC9832F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1200" y="6343863"/>
                  <a:ext cx="1600197" cy="464064"/>
                </a:xfrm>
                <a:prstGeom prst="rect">
                  <a:avLst/>
                </a:prstGeom>
                <a:blipFill>
                  <a:blip r:embed="rId3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406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893B4E-75D0-6F49-9C75-84683CF6C9A7}"/>
              </a:ext>
            </a:extLst>
          </p:cNvPr>
          <p:cNvGrpSpPr/>
          <p:nvPr/>
        </p:nvGrpSpPr>
        <p:grpSpPr>
          <a:xfrm>
            <a:off x="4800600" y="1295400"/>
            <a:ext cx="1768861" cy="1670092"/>
            <a:chOff x="8264171" y="1549495"/>
            <a:chExt cx="3847910" cy="384791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B60BA14-D2B5-C94F-8C03-A7FADA63F5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9295260" y="1846194"/>
              <a:ext cx="1905000" cy="1587500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Solved: Solve The Following Discrete Logarithm Problems. Y... | Chegg.com">
              <a:extLst>
                <a:ext uri="{FF2B5EF4-FFF2-40B4-BE49-F238E27FC236}">
                  <a16:creationId xmlns:a16="http://schemas.microsoft.com/office/drawing/2014/main" id="{C7E6A481-ADF5-D146-827C-21BA61D5F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4324" y="3568146"/>
              <a:ext cx="2966872" cy="1320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&quot;No&quot; Symbol 6">
              <a:extLst>
                <a:ext uri="{FF2B5EF4-FFF2-40B4-BE49-F238E27FC236}">
                  <a16:creationId xmlns:a16="http://schemas.microsoft.com/office/drawing/2014/main" id="{339097C9-8FF6-DA45-8A5F-87DFD85D893C}"/>
                </a:ext>
              </a:extLst>
            </p:cNvPr>
            <p:cNvSpPr/>
            <p:nvPr/>
          </p:nvSpPr>
          <p:spPr>
            <a:xfrm>
              <a:off x="8264171" y="1549495"/>
              <a:ext cx="3847910" cy="3847910"/>
            </a:xfrm>
            <a:prstGeom prst="noSmoking">
              <a:avLst>
                <a:gd name="adj" fmla="val 310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ADA9F098-026D-1640-B569-1121347E84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219" y="3276600"/>
            <a:ext cx="6718555" cy="2645037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7529467-FD37-C746-AECE-FBE7546AB19B}"/>
              </a:ext>
            </a:extLst>
          </p:cNvPr>
          <p:cNvSpPr txBox="1">
            <a:spLocks/>
          </p:cNvSpPr>
          <p:nvPr/>
        </p:nvSpPr>
        <p:spPr>
          <a:xfrm>
            <a:off x="287100" y="1485990"/>
            <a:ext cx="5757467" cy="537201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15504" indent="-215504">
              <a:buFont typeface="Arial" panose="020B0604020202020204" pitchFamily="34" charset="0"/>
              <a:buChar char="•"/>
            </a:pPr>
            <a:r>
              <a:rPr lang="en-US" sz="2000" dirty="0"/>
              <a:t>NIST public-key crypto standards</a:t>
            </a:r>
          </a:p>
          <a:p>
            <a:pPr marL="431006" lvl="1" indent="-215504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SP 800-56A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Diffie-Hellman, ECDH</a:t>
            </a:r>
          </a:p>
          <a:p>
            <a:pPr marL="431006" lvl="1" indent="-215504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SP 800-56B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RSA encryption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31006" lvl="1" indent="-215504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FIPS 186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RSA, DSA, and ECDSA signatures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/>
              <a:t>  all vulnerable to attacks from </a:t>
            </a:r>
          </a:p>
          <a:p>
            <a:pPr marL="0" indent="0">
              <a:buNone/>
            </a:pPr>
            <a:r>
              <a:rPr lang="en-US" sz="2000" dirty="0"/>
              <a:t>  a (large-scale) quantum computer</a:t>
            </a:r>
          </a:p>
          <a:p>
            <a:pPr marL="177404" indent="-177404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177404" indent="-177404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77404" indent="-177404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/>
            <a:r>
              <a:rPr lang="en-US" sz="2000" dirty="0"/>
              <a:t>Symmetric-key crypto (AES, SHA) would also be affected, but less dramatically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US" sz="12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i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2A5AD3-5A2E-7843-ADCB-349CA9F8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Quantum Threat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BFE960-3F3F-B06F-2AD0-C6D5EB22BA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5" t="40941" r="8849" b="3423"/>
          <a:stretch/>
        </p:blipFill>
        <p:spPr>
          <a:xfrm>
            <a:off x="6899611" y="1369684"/>
            <a:ext cx="2037874" cy="15438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5074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896" y="1466342"/>
            <a:ext cx="5935104" cy="521258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Complement standardization and tackle challenges with adoption, implementation and deployment to </a:t>
            </a:r>
            <a:r>
              <a:rPr lang="en-US" sz="1800" dirty="0" err="1"/>
              <a:t>pqc</a:t>
            </a:r>
            <a:endParaRPr lang="en-US" sz="1800" dirty="0"/>
          </a:p>
          <a:p>
            <a:pPr marL="971550" lvl="1" indent="-285750"/>
            <a:r>
              <a:rPr lang="en-US" sz="1600" dirty="0"/>
              <a:t>Coordinate with SDO’s and industry collaborators</a:t>
            </a:r>
          </a:p>
          <a:p>
            <a:pPr marL="971550" lvl="1" indent="-285750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Product deliverables</a:t>
            </a:r>
          </a:p>
          <a:p>
            <a:pPr marL="971550" lvl="1" indent="-285750"/>
            <a:r>
              <a:rPr lang="en-US" sz="1600" dirty="0"/>
              <a:t>Practice guides, playbooks, reference architectures, automated tools, proof of concept code, </a:t>
            </a:r>
            <a:r>
              <a:rPr lang="en-US" sz="1600" dirty="0" err="1"/>
              <a:t>etc</a:t>
            </a:r>
            <a:endParaRPr lang="en-US" sz="1600" dirty="0"/>
          </a:p>
          <a:p>
            <a:pPr marL="971550" lvl="1" indent="-285750"/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Outreach and engagement</a:t>
            </a:r>
          </a:p>
          <a:p>
            <a:pPr marL="971550" lvl="1" indent="-285750"/>
            <a:r>
              <a:rPr lang="en-US" sz="1600" dirty="0"/>
              <a:t>Community of interest, webinars, public events</a:t>
            </a:r>
          </a:p>
          <a:p>
            <a:pPr marL="971550" lvl="1" indent="-285750"/>
            <a:r>
              <a:rPr lang="en-US" sz="1600" dirty="0" err="1"/>
              <a:t>Applied-crypto-pqc@nist.gov</a:t>
            </a:r>
            <a:endParaRPr lang="en-US" sz="1600" dirty="0"/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98" y="326440"/>
            <a:ext cx="7886700" cy="751204"/>
          </a:xfrm>
        </p:spPr>
        <p:txBody>
          <a:bodyPr/>
          <a:lstStyle/>
          <a:p>
            <a:r>
              <a:rPr lang="en-US" dirty="0"/>
              <a:t>The NCCOE Migration to PQC Project</a:t>
            </a:r>
          </a:p>
        </p:txBody>
      </p:sp>
      <p:pic>
        <p:nvPicPr>
          <p:cNvPr id="30" name="Picture 4" descr="National Cybersecurity Center of Excellence (NCCoE) – Accelerating the  Deployment and Use of Security Technologies | IBM Center for The Business  of Government">
            <a:extLst>
              <a:ext uri="{FF2B5EF4-FFF2-40B4-BE49-F238E27FC236}">
                <a16:creationId xmlns:a16="http://schemas.microsoft.com/office/drawing/2014/main" id="{E5AD9FD2-2B5A-4C3D-9C2C-19F7623B0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183921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DB2F05E-E12A-64F9-D1C3-391ED297D4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3"/>
          <a:stretch/>
        </p:blipFill>
        <p:spPr>
          <a:xfrm>
            <a:off x="6242685" y="3429000"/>
            <a:ext cx="2740419" cy="32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55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6F1A32-47A9-6142-A1EE-B39238053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896" y="1466342"/>
            <a:ext cx="5935104" cy="521258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Discovery workstream</a:t>
            </a:r>
          </a:p>
          <a:p>
            <a:pPr marL="971550" lvl="1" indent="-285750"/>
            <a:r>
              <a:rPr lang="en-US" sz="1600" dirty="0"/>
              <a:t>Define common data elements for PQC</a:t>
            </a:r>
          </a:p>
          <a:p>
            <a:pPr marL="971550" lvl="1" indent="-285750"/>
            <a:r>
              <a:rPr lang="en-US" sz="1600" dirty="0"/>
              <a:t>Build the </a:t>
            </a:r>
            <a:r>
              <a:rPr lang="en-US" sz="1600" dirty="0" err="1"/>
              <a:t>NCCoE</a:t>
            </a:r>
            <a:r>
              <a:rPr lang="en-US" sz="1600" dirty="0"/>
              <a:t> lab environment with classical and PQC systems and applications</a:t>
            </a:r>
          </a:p>
          <a:p>
            <a:pPr marL="971550" lvl="1" indent="-285750"/>
            <a:r>
              <a:rPr lang="en-US" sz="1600" dirty="0"/>
              <a:t>Start deployment of the collaborators’ contributed discovery tools and collect the assessment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Interoperability and performance workstream</a:t>
            </a:r>
          </a:p>
          <a:p>
            <a:pPr marL="971550" lvl="1" indent="-285750"/>
            <a:r>
              <a:rPr lang="en-US" sz="1400" dirty="0"/>
              <a:t>Demonstrate interoperability between collaborators’ software and hardware components</a:t>
            </a:r>
          </a:p>
          <a:p>
            <a:pPr marL="971550" lvl="1" indent="-285750"/>
            <a:r>
              <a:rPr lang="en-US" sz="1400" dirty="0"/>
              <a:t>Develop known answer tests (KATs) and test vectors</a:t>
            </a:r>
          </a:p>
          <a:p>
            <a:pPr marL="971550" lvl="1" indent="-285750"/>
            <a:r>
              <a:rPr lang="en-US" sz="1400" dirty="0"/>
              <a:t>Identify metrics to measure (time, memory, etc.)</a:t>
            </a:r>
          </a:p>
          <a:p>
            <a:pPr marL="971550" lvl="1" indent="-285750"/>
            <a:r>
              <a:rPr lang="en-US" sz="1400" dirty="0"/>
              <a:t>Vary demonstration conditions and crypto modes</a:t>
            </a:r>
          </a:p>
          <a:p>
            <a:pPr marL="971550" lvl="1" indent="-285750"/>
            <a:r>
              <a:rPr lang="en-US" sz="1400" dirty="0"/>
              <a:t>Develop interop and performance demonstration plan for TLS, SSH, HSM, and X.509 certificate format</a:t>
            </a:r>
          </a:p>
          <a:p>
            <a:pPr marL="971550" lvl="1" indent="-285750"/>
            <a:r>
              <a:rPr lang="en-US" sz="1400" dirty="0"/>
              <a:t>Document issues and gaps to report back to the developers’ standards and protocols</a:t>
            </a: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  <a:p>
            <a:pPr marL="720282" lvl="1" indent="-342991"/>
            <a:endParaRPr lang="en-US" sz="1200" dirty="0">
              <a:solidFill>
                <a:schemeClr val="tx2"/>
              </a:solidFill>
            </a:endParaRPr>
          </a:p>
          <a:p>
            <a:pPr marL="342991" indent="-342991"/>
            <a:endParaRPr lang="en-US" sz="1500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970EDB-42E5-A74C-9A53-CE75D1A3A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498" y="326440"/>
            <a:ext cx="7886700" cy="751204"/>
          </a:xfrm>
        </p:spPr>
        <p:txBody>
          <a:bodyPr/>
          <a:lstStyle/>
          <a:p>
            <a:r>
              <a:rPr lang="en-US" dirty="0"/>
              <a:t>The NCCOE Migration to PQC Project</a:t>
            </a:r>
          </a:p>
        </p:txBody>
      </p:sp>
      <p:pic>
        <p:nvPicPr>
          <p:cNvPr id="30" name="Picture 4" descr="National Cybersecurity Center of Excellence (NCCoE) – Accelerating the  Deployment and Use of Security Technologies | IBM Center for The Business  of Government">
            <a:extLst>
              <a:ext uri="{FF2B5EF4-FFF2-40B4-BE49-F238E27FC236}">
                <a16:creationId xmlns:a16="http://schemas.microsoft.com/office/drawing/2014/main" id="{E5AD9FD2-2B5A-4C3D-9C2C-19F7623B0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183921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DB2F05E-E12A-64F9-D1C3-391ED297D4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3"/>
          <a:stretch/>
        </p:blipFill>
        <p:spPr>
          <a:xfrm>
            <a:off x="6242685" y="3429000"/>
            <a:ext cx="2740419" cy="32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63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ACF12-5AB8-894A-BF2A-714D4E066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1078" y="1981200"/>
            <a:ext cx="5257800" cy="3733800"/>
          </a:xfrm>
        </p:spPr>
        <p:txBody>
          <a:bodyPr vert="horz" lIns="68580" tIns="34290" rIns="68580" bIns="34290" rtlCol="0">
            <a:normAutofit fontScale="47500" lnSpcReduction="20000"/>
          </a:bodyPr>
          <a:lstStyle/>
          <a:p>
            <a:pPr marL="351235" indent="-171450">
              <a:buFont typeface="Arial" panose="020B0604020202020204" pitchFamily="34" charset="0"/>
              <a:buChar char="•"/>
            </a:pPr>
            <a:r>
              <a:rPr lang="en-US" sz="3600" dirty="0"/>
              <a:t>The Beginning of the End is here!</a:t>
            </a:r>
          </a:p>
          <a:p>
            <a:pPr marL="351235" indent="-171450">
              <a:buFont typeface="Arial" panose="020B0604020202020204" pitchFamily="34" charset="0"/>
              <a:buChar char="•"/>
            </a:pPr>
            <a:r>
              <a:rPr lang="en-US" sz="3600" dirty="0"/>
              <a:t>Or is it the end of the beginning?</a:t>
            </a:r>
          </a:p>
          <a:p>
            <a:pPr marL="351235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351235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351235" indent="-171450">
              <a:buFont typeface="Arial" panose="020B0604020202020204" pitchFamily="34" charset="0"/>
              <a:buChar char="•"/>
            </a:pPr>
            <a:r>
              <a:rPr lang="en-US" sz="3600" dirty="0"/>
              <a:t>NIST is grateful for everybody’s efforts</a:t>
            </a:r>
          </a:p>
          <a:p>
            <a:pPr marL="351235" indent="-1714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351235" indent="-171450">
              <a:buFont typeface="Arial" panose="020B0604020202020204" pitchFamily="34" charset="0"/>
              <a:buChar char="•"/>
            </a:pPr>
            <a:r>
              <a:rPr lang="en-US" sz="3600" i="1" dirty="0"/>
              <a:t>Please provide us with feedback!</a:t>
            </a:r>
          </a:p>
          <a:p>
            <a:pPr marL="179785"/>
            <a:endParaRPr lang="en-US" sz="1500" dirty="0"/>
          </a:p>
          <a:p>
            <a:pPr marL="351235" indent="-171450"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351235" indent="-171450">
              <a:buFont typeface="Arial" panose="020B0604020202020204" pitchFamily="34" charset="0"/>
              <a:buChar char="•"/>
            </a:pPr>
            <a:r>
              <a:rPr lang="en-US" sz="3400" dirty="0"/>
              <a:t>Check out </a:t>
            </a:r>
            <a:r>
              <a:rPr lang="en-US" sz="29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www.nist.gov/pqcrypto</a:t>
            </a:r>
            <a:endParaRPr lang="en-US" sz="2900" dirty="0">
              <a:solidFill>
                <a:schemeClr val="accent6"/>
              </a:solidFill>
            </a:endParaRPr>
          </a:p>
          <a:p>
            <a:pPr marL="694135" lvl="1" indent="-17145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2">
                    <a:lumMod val="25000"/>
                  </a:schemeClr>
                </a:solidFill>
              </a:rPr>
              <a:t>Sign up for the </a:t>
            </a:r>
            <a:r>
              <a:rPr lang="en-US" sz="3300" dirty="0" err="1">
                <a:solidFill>
                  <a:schemeClr val="bg2">
                    <a:lumMod val="25000"/>
                  </a:schemeClr>
                </a:solidFill>
              </a:rPr>
              <a:t>pqc</a:t>
            </a:r>
            <a:r>
              <a:rPr lang="en-US" sz="3300" dirty="0">
                <a:solidFill>
                  <a:schemeClr val="bg2">
                    <a:lumMod val="25000"/>
                  </a:schemeClr>
                </a:solidFill>
              </a:rPr>
              <a:t>-forum for announcements &amp; discussion</a:t>
            </a:r>
          </a:p>
          <a:p>
            <a:pPr marL="694135" lvl="1" indent="-171450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2">
                    <a:lumMod val="25000"/>
                  </a:schemeClr>
                </a:solidFill>
              </a:rPr>
              <a:t>send e-mail to </a:t>
            </a:r>
            <a:r>
              <a:rPr lang="en-US" sz="3300" dirty="0">
                <a:solidFill>
                  <a:schemeClr val="bg2">
                    <a:lumMod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pqc-comments@nist.gov</a:t>
            </a:r>
            <a:r>
              <a:rPr lang="en-US" sz="33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342900" indent="-171450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1028700" lvl="2" indent="-1714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marL="685800" lvl="1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E72984-5DA1-E742-8566-7D7D6ECD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66" y="-20053"/>
            <a:ext cx="4939868" cy="964620"/>
          </a:xfrm>
        </p:spPr>
        <p:txBody>
          <a:bodyPr vert="horz" lIns="68580" tIns="34290" rIns="68580" bIns="34290" rtlCol="0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b="1" dirty="0"/>
              <a:t>Conclusion</a:t>
            </a:r>
          </a:p>
        </p:txBody>
      </p:sp>
      <p:pic>
        <p:nvPicPr>
          <p:cNvPr id="2050" name="Picture 2" descr="Light at the End of the Road Photograph by Sandra J's">
            <a:extLst>
              <a:ext uri="{FF2B5EF4-FFF2-40B4-BE49-F238E27FC236}">
                <a16:creationId xmlns:a16="http://schemas.microsoft.com/office/drawing/2014/main" id="{175DC882-2951-E14E-BCFC-19716D26D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1" r="21704"/>
          <a:stretch/>
        </p:blipFill>
        <p:spPr bwMode="auto">
          <a:xfrm>
            <a:off x="16" y="1104907"/>
            <a:ext cx="3476678" cy="514349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77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FB2CD0-0917-9D90-6D0E-93CC901943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6" y="1219200"/>
            <a:ext cx="8429447" cy="531458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97CB717-EFA9-032E-0089-30E43F8E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years ago….</a:t>
            </a:r>
          </a:p>
        </p:txBody>
      </p:sp>
    </p:spTree>
    <p:extLst>
      <p:ext uri="{BB962C8B-B14F-4D97-AF65-F5344CB8AC3E}">
        <p14:creationId xmlns:p14="http://schemas.microsoft.com/office/powerpoint/2010/main" val="726576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524000"/>
            <a:ext cx="6400800" cy="4953000"/>
          </a:xfrm>
        </p:spPr>
        <p:txBody>
          <a:bodyPr>
            <a:normAutofit fontScale="62500" lnSpcReduction="20000"/>
          </a:bodyPr>
          <a:lstStyle/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3100" dirty="0"/>
              <a:t>NIST called for quantum-resistant cryptographic algorithms for new public-key crypto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Digital signatures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Encryption/key-establishment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endParaRPr lang="en-US" dirty="0"/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2900" dirty="0"/>
              <a:t>Our role: managing a process of achieving community consensus in an open, transparent, and timely manner</a:t>
            </a:r>
          </a:p>
          <a:p>
            <a:pPr marL="296863" indent="-296863">
              <a:buFont typeface="Arial" panose="020B0604020202020204" pitchFamily="34" charset="0"/>
              <a:buChar char="•"/>
            </a:pPr>
            <a:endParaRPr lang="en-US" dirty="0"/>
          </a:p>
          <a:p>
            <a:pPr marL="296863" indent="-296863">
              <a:buFont typeface="Arial" panose="020B0604020202020204" pitchFamily="34" charset="0"/>
              <a:buChar char="•"/>
            </a:pPr>
            <a:r>
              <a:rPr lang="en-US" sz="2900" dirty="0"/>
              <a:t>Different and more complicated than past AES/SHA-3 competitions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2900" dirty="0"/>
              <a:t>There would not be a single “winner”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Ideally, several algorithms will emerge as ‘good choices’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PQC “Competition”</a:t>
            </a:r>
          </a:p>
        </p:txBody>
      </p:sp>
      <p:pic>
        <p:nvPicPr>
          <p:cNvPr id="4" name="Picture 2" descr="Archery,target,arrows,bogensport,free pictures - free image from needpix.com">
            <a:extLst>
              <a:ext uri="{FF2B5EF4-FFF2-40B4-BE49-F238E27FC236}">
                <a16:creationId xmlns:a16="http://schemas.microsoft.com/office/drawing/2014/main" id="{70B7A5B2-985E-42AE-ADE3-AEEB9CFF9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00275"/>
            <a:ext cx="28765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07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6E70A-4160-2840-BE3F-9AB865F76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5172" y="1600200"/>
            <a:ext cx="8713654" cy="4800600"/>
          </a:xfrm>
        </p:spPr>
        <p:txBody>
          <a:bodyPr>
            <a:normAutofit fontScale="47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3400" b="1" dirty="0"/>
              <a:t>Secure</a:t>
            </a:r>
            <a:r>
              <a:rPr lang="en-US" sz="3400" dirty="0"/>
              <a:t> against both classical and quantum attacks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sz="3400" b="1" dirty="0"/>
              <a:t>Performance</a:t>
            </a:r>
            <a:r>
              <a:rPr lang="en-US" sz="3400" dirty="0"/>
              <a:t> - measured on various "classical" platforms</a:t>
            </a:r>
          </a:p>
          <a:p>
            <a:pPr marL="385763" indent="-385763">
              <a:buFont typeface="+mj-lt"/>
              <a:buAutoNum type="arabicPeriod"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r>
              <a:rPr lang="en-US" sz="3400" b="1" dirty="0"/>
              <a:t>Other properties</a:t>
            </a:r>
          </a:p>
          <a:p>
            <a:pPr lvl="1"/>
            <a:r>
              <a:rPr lang="en-US" sz="2300" dirty="0"/>
              <a:t>Drop-in replacements - Compatibility with existing protocols and networks</a:t>
            </a:r>
          </a:p>
          <a:p>
            <a:pPr lvl="1"/>
            <a:r>
              <a:rPr lang="en-US" sz="2300" dirty="0"/>
              <a:t>Perfect forward secrecy</a:t>
            </a:r>
          </a:p>
          <a:p>
            <a:pPr lvl="1"/>
            <a:r>
              <a:rPr lang="en-US" sz="2300" dirty="0"/>
              <a:t>Resistance to side-channel attacks</a:t>
            </a:r>
          </a:p>
          <a:p>
            <a:pPr lvl="1"/>
            <a:r>
              <a:rPr lang="en-US" sz="2300" dirty="0"/>
              <a:t>Simplicity and flexibility</a:t>
            </a:r>
          </a:p>
          <a:p>
            <a:pPr lvl="1"/>
            <a:r>
              <a:rPr lang="en-US" sz="2300" dirty="0"/>
              <a:t>Misuse resistance, </a:t>
            </a:r>
            <a:r>
              <a:rPr lang="en-US" sz="2300" dirty="0" err="1"/>
              <a:t>etc</a:t>
            </a:r>
            <a:r>
              <a:rPr lang="en-US" sz="2300" dirty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D7860-3664-324D-93E8-DF96BFF65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criteria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AC58904-16C7-4B7A-FB75-78C4B2D8C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930218"/>
              </p:ext>
            </p:extLst>
          </p:nvPr>
        </p:nvGraphicFramePr>
        <p:xfrm>
          <a:off x="1027195" y="2059218"/>
          <a:ext cx="7089607" cy="1941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306">
                  <a:extLst>
                    <a:ext uri="{9D8B030D-6E8A-4147-A177-3AD203B41FA5}">
                      <a16:colId xmlns:a16="http://schemas.microsoft.com/office/drawing/2014/main" val="453178185"/>
                    </a:ext>
                  </a:extLst>
                </a:gridCol>
                <a:gridCol w="6358301">
                  <a:extLst>
                    <a:ext uri="{9D8B030D-6E8A-4147-A177-3AD203B41FA5}">
                      <a16:colId xmlns:a16="http://schemas.microsoft.com/office/drawing/2014/main" val="4028195574"/>
                    </a:ext>
                  </a:extLst>
                </a:gridCol>
              </a:tblGrid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Level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Security</a:t>
                      </a:r>
                      <a:r>
                        <a:rPr lang="en-US" sz="1400" baseline="0" dirty="0"/>
                        <a:t> Description</a:t>
                      </a:r>
                      <a:endParaRPr lang="en-US" sz="1400" dirty="0"/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3270265095"/>
                  </a:ext>
                </a:extLst>
              </a:tr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At</a:t>
                      </a:r>
                      <a:r>
                        <a:rPr lang="en-US" sz="1400" baseline="0" dirty="0"/>
                        <a:t> least as hard to break as AES128   (exhaustive key search)</a:t>
                      </a:r>
                      <a:endParaRPr lang="en-US" sz="1400" dirty="0"/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3473665551"/>
                  </a:ext>
                </a:extLst>
              </a:tr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II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At least as hard to break as SHA256   (collision search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2582847432"/>
                  </a:ext>
                </a:extLst>
              </a:tr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III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At</a:t>
                      </a:r>
                      <a:r>
                        <a:rPr lang="en-US" sz="1400" baseline="0"/>
                        <a:t> least as hard to break as AES192    (exhaustive key search</a:t>
                      </a:r>
                      <a:r>
                        <a:rPr lang="en-US" sz="1400" baseline="0" dirty="0"/>
                        <a:t>)</a:t>
                      </a:r>
                      <a:endParaRPr lang="en-US" sz="1400" dirty="0"/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842454230"/>
                  </a:ext>
                </a:extLst>
              </a:tr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IV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At least as hard to break as SHA384    (collision search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846589921"/>
                  </a:ext>
                </a:extLst>
              </a:tr>
              <a:tr h="3235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</a:t>
                      </a:r>
                    </a:p>
                  </a:txBody>
                  <a:tcPr marL="79779" marR="79779" marT="39889" marB="398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At</a:t>
                      </a:r>
                      <a:r>
                        <a:rPr lang="en-US" sz="1400" baseline="0" dirty="0"/>
                        <a:t> least as hard to break as AES256    (exhaustive key search)</a:t>
                      </a:r>
                      <a:endParaRPr lang="en-US" sz="1400" dirty="0"/>
                    </a:p>
                  </a:txBody>
                  <a:tcPr marL="79779" marR="79779" marT="39889" marB="39889"/>
                </a:tc>
                <a:extLst>
                  <a:ext uri="{0D108BD9-81ED-4DB2-BD59-A6C34878D82A}">
                    <a16:rowId xmlns:a16="http://schemas.microsoft.com/office/drawing/2014/main" val="4127154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03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6E70A-4160-2840-BE3F-9AB865F76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75" y="1457269"/>
            <a:ext cx="4315949" cy="5145845"/>
          </a:xfrm>
        </p:spPr>
        <p:txBody>
          <a:bodyPr>
            <a:normAutofit/>
          </a:bodyPr>
          <a:lstStyle/>
          <a:p>
            <a:r>
              <a:rPr lang="en-US" sz="1575" b="1" dirty="0">
                <a:solidFill>
                  <a:schemeClr val="tx2"/>
                </a:solidFill>
              </a:rPr>
              <a:t>Round 1  </a:t>
            </a:r>
            <a:r>
              <a:rPr lang="en-US" sz="1350" dirty="0">
                <a:solidFill>
                  <a:schemeClr val="tx2"/>
                </a:solidFill>
              </a:rPr>
              <a:t>(Dec ‘17 – Jan ‘18)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69 candidates and 278 distinct submitters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Submitters from &gt;25 countries, 6 continents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Apr 2018, 1</a:t>
            </a:r>
            <a:r>
              <a:rPr lang="en-US" sz="1125" baseline="30000" dirty="0">
                <a:solidFill>
                  <a:schemeClr val="tx2"/>
                </a:solidFill>
              </a:rPr>
              <a:t>st</a:t>
            </a:r>
            <a:r>
              <a:rPr lang="en-US" sz="1125" dirty="0">
                <a:solidFill>
                  <a:schemeClr val="tx2"/>
                </a:solidFill>
              </a:rPr>
              <a:t> NIST PQC conference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Almost 25 schemes broken/attacked</a:t>
            </a:r>
            <a:endParaRPr lang="en-US" sz="1125" dirty="0">
              <a:solidFill>
                <a:schemeClr val="tx2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54901" lvl="1" indent="-139341"/>
            <a:r>
              <a:rPr lang="en-US" sz="1125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NISTIR 8240</a:t>
            </a:r>
            <a:r>
              <a:rPr lang="en-US" sz="1125" dirty="0">
                <a:solidFill>
                  <a:schemeClr val="tx2"/>
                </a:solidFill>
              </a:rPr>
              <a:t>, NIST Report on the 1</a:t>
            </a:r>
            <a:r>
              <a:rPr lang="en-US" sz="1125" baseline="30000" dirty="0">
                <a:solidFill>
                  <a:schemeClr val="tx2"/>
                </a:solidFill>
              </a:rPr>
              <a:t>st</a:t>
            </a:r>
            <a:r>
              <a:rPr lang="en-US" sz="1125" dirty="0">
                <a:solidFill>
                  <a:schemeClr val="tx2"/>
                </a:solidFill>
              </a:rPr>
              <a:t> Round</a:t>
            </a:r>
          </a:p>
          <a:p>
            <a:pPr lvl="1"/>
            <a:endParaRPr lang="en-US" sz="1125" dirty="0">
              <a:solidFill>
                <a:schemeClr val="tx2"/>
              </a:solidFill>
            </a:endParaRPr>
          </a:p>
          <a:p>
            <a:r>
              <a:rPr lang="en-US" sz="1575" b="1" dirty="0">
                <a:solidFill>
                  <a:schemeClr val="tx2"/>
                </a:solidFill>
              </a:rPr>
              <a:t>Round 2 </a:t>
            </a:r>
            <a:r>
              <a:rPr lang="en-US" sz="1350" dirty="0">
                <a:solidFill>
                  <a:schemeClr val="tx2"/>
                </a:solidFill>
              </a:rPr>
              <a:t>(Jan ‘18 – Jul ‘20)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26 candidates</a:t>
            </a:r>
          </a:p>
          <a:p>
            <a:pPr marL="354901" lvl="1" indent="-139341"/>
            <a:r>
              <a:rPr lang="en-US" sz="1125" dirty="0">
                <a:solidFill>
                  <a:schemeClr val="tx2"/>
                </a:solidFill>
              </a:rPr>
              <a:t>Aug 2019 – 2</a:t>
            </a:r>
            <a:r>
              <a:rPr lang="en-US" sz="1125" baseline="30000" dirty="0">
                <a:solidFill>
                  <a:schemeClr val="tx2"/>
                </a:solidFill>
              </a:rPr>
              <a:t>nd</a:t>
            </a:r>
            <a:r>
              <a:rPr lang="en-US" sz="1125" dirty="0">
                <a:solidFill>
                  <a:schemeClr val="tx2"/>
                </a:solidFill>
              </a:rPr>
              <a:t> NIST PQC  conference</a:t>
            </a:r>
          </a:p>
          <a:p>
            <a:pPr marL="354901" lvl="1" indent="-139341">
              <a:lnSpc>
                <a:spcPct val="110000"/>
              </a:lnSpc>
            </a:pPr>
            <a:r>
              <a:rPr lang="en-US" sz="1125" dirty="0">
                <a:solidFill>
                  <a:schemeClr val="tx2"/>
                </a:solidFill>
              </a:rPr>
              <a:t>7 schemes broken/attacked</a:t>
            </a:r>
          </a:p>
          <a:p>
            <a:pPr marL="354901" lvl="1" indent="-139341"/>
            <a:r>
              <a:rPr lang="en-US" sz="1182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NISTIR 8309</a:t>
            </a:r>
            <a:r>
              <a:rPr lang="en-US" sz="1182" dirty="0">
                <a:solidFill>
                  <a:schemeClr val="tx2"/>
                </a:solidFill>
              </a:rPr>
              <a:t>, NIST Report on the 2</a:t>
            </a:r>
            <a:r>
              <a:rPr lang="en-US" sz="1182" baseline="30000" dirty="0">
                <a:solidFill>
                  <a:schemeClr val="tx2"/>
                </a:solidFill>
              </a:rPr>
              <a:t>nd</a:t>
            </a:r>
            <a:r>
              <a:rPr lang="en-US" sz="1182" dirty="0">
                <a:solidFill>
                  <a:schemeClr val="tx2"/>
                </a:solidFill>
              </a:rPr>
              <a:t> Round </a:t>
            </a:r>
          </a:p>
          <a:p>
            <a:pPr lvl="1"/>
            <a:endParaRPr lang="en-US" sz="1125" dirty="0">
              <a:solidFill>
                <a:schemeClr val="tx2"/>
              </a:solidFill>
            </a:endParaRPr>
          </a:p>
          <a:p>
            <a:pPr>
              <a:spcBef>
                <a:spcPts val="450"/>
              </a:spcBef>
            </a:pPr>
            <a:r>
              <a:rPr lang="en-US" sz="1575" b="1" dirty="0">
                <a:solidFill>
                  <a:schemeClr val="tx2"/>
                </a:solidFill>
              </a:rPr>
              <a:t>Round 3  </a:t>
            </a:r>
            <a:r>
              <a:rPr lang="en-US" sz="1575" dirty="0">
                <a:solidFill>
                  <a:schemeClr val="tx2"/>
                </a:solidFill>
              </a:rPr>
              <a:t>(Jul ‘20 – Jul ‘22)</a:t>
            </a:r>
          </a:p>
          <a:p>
            <a:pPr marL="257244" indent="-257244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schemeClr val="tx2"/>
                </a:solidFill>
              </a:rPr>
              <a:t>7 finalists and 8 alternates</a:t>
            </a:r>
          </a:p>
          <a:p>
            <a:pPr marL="257244" indent="-257244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schemeClr val="tx2"/>
                </a:solidFill>
              </a:rPr>
              <a:t>June 2021 – 3</a:t>
            </a:r>
            <a:r>
              <a:rPr lang="en-US" sz="1125" baseline="30000" dirty="0">
                <a:solidFill>
                  <a:schemeClr val="tx2"/>
                </a:solidFill>
              </a:rPr>
              <a:t>rd</a:t>
            </a:r>
            <a:r>
              <a:rPr lang="en-US" sz="1125" dirty="0">
                <a:solidFill>
                  <a:schemeClr val="tx2"/>
                </a:solidFill>
              </a:rPr>
              <a:t> NIST PQC Conference</a:t>
            </a:r>
          </a:p>
          <a:p>
            <a:pPr marL="257244" indent="-257244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en-US" sz="1125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NISTIR 8413</a:t>
            </a:r>
            <a:r>
              <a:rPr lang="en-US" sz="1125" dirty="0">
                <a:solidFill>
                  <a:schemeClr val="tx2"/>
                </a:solidFill>
              </a:rPr>
              <a:t>, NIST Report on the 3</a:t>
            </a:r>
            <a:r>
              <a:rPr lang="en-US" sz="1125" baseline="30000" dirty="0">
                <a:solidFill>
                  <a:schemeClr val="tx2"/>
                </a:solidFill>
              </a:rPr>
              <a:t>rd</a:t>
            </a:r>
            <a:r>
              <a:rPr lang="en-US" sz="1125" dirty="0">
                <a:solidFill>
                  <a:schemeClr val="tx2"/>
                </a:solidFill>
              </a:rPr>
              <a:t> Round</a:t>
            </a:r>
          </a:p>
          <a:p>
            <a:endParaRPr lang="en-US" sz="1575" dirty="0">
              <a:solidFill>
                <a:schemeClr val="tx2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D7860-3664-324D-93E8-DF96BFF6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571" y="254886"/>
            <a:ext cx="7886700" cy="694039"/>
          </a:xfrm>
        </p:spPr>
        <p:txBody>
          <a:bodyPr/>
          <a:lstStyle/>
          <a:p>
            <a:r>
              <a:rPr lang="en-US" dirty="0"/>
              <a:t>The first three rounds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56EC7772-D4D7-4F93-90DF-3F4FD11470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7212421"/>
              </p:ext>
            </p:extLst>
          </p:nvPr>
        </p:nvGraphicFramePr>
        <p:xfrm>
          <a:off x="3927492" y="2100709"/>
          <a:ext cx="4123974" cy="152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7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832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Signatures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KEM/Encryption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Overall</a:t>
                      </a:r>
                    </a:p>
                  </a:txBody>
                  <a:tcPr marL="44679" marR="44679" marT="22340" marB="223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20">
                <a:tc>
                  <a:txBody>
                    <a:bodyPr/>
                    <a:lstStyle/>
                    <a:p>
                      <a:r>
                        <a:rPr lang="en-US" sz="1100" dirty="0"/>
                        <a:t>Lattice-based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5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21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26</a:t>
                      </a:r>
                    </a:p>
                  </a:txBody>
                  <a:tcPr marL="44679" marR="44679" marT="22340" marB="223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20">
                <a:tc>
                  <a:txBody>
                    <a:bodyPr/>
                    <a:lstStyle/>
                    <a:p>
                      <a:r>
                        <a:rPr lang="en-US" sz="1100" dirty="0"/>
                        <a:t>Code-based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17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</a:t>
                      </a:r>
                    </a:p>
                  </a:txBody>
                  <a:tcPr marL="44679" marR="44679" marT="22340" marB="223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320">
                <a:tc>
                  <a:txBody>
                    <a:bodyPr/>
                    <a:lstStyle/>
                    <a:p>
                      <a:r>
                        <a:rPr lang="en-US" sz="1100" dirty="0"/>
                        <a:t>Multi-variate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 marL="44679" marR="44679" marT="22340" marB="223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320">
                <a:tc>
                  <a:txBody>
                    <a:bodyPr/>
                    <a:lstStyle/>
                    <a:p>
                      <a:r>
                        <a:rPr lang="en-US" sz="1100" dirty="0"/>
                        <a:t>Symmetric based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marL="44679" marR="44679" marT="22340" marB="2234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320">
                <a:tc>
                  <a:txBody>
                    <a:bodyPr/>
                    <a:lstStyle/>
                    <a:p>
                      <a:r>
                        <a:rPr lang="en-US" sz="1100" dirty="0"/>
                        <a:t>Other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2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 marL="44679" marR="44679" marT="22340" marB="2234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320">
                <a:tc>
                  <a:txBody>
                    <a:bodyPr/>
                    <a:lstStyle/>
                    <a:p>
                      <a:r>
                        <a:rPr lang="en-US" sz="1100" dirty="0"/>
                        <a:t>Total</a:t>
                      </a:r>
                      <a:endParaRPr lang="en-US" sz="1100" b="1" dirty="0"/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19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45</a:t>
                      </a:r>
                    </a:p>
                  </a:txBody>
                  <a:tcPr marL="44679" marR="44679" marT="22340" marB="223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64</a:t>
                      </a:r>
                    </a:p>
                  </a:txBody>
                  <a:tcPr marL="44679" marR="44679" marT="22340" marB="2234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63CD006-10DC-4C55-9D7C-712CAAA910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612434"/>
              </p:ext>
            </p:extLst>
          </p:nvPr>
        </p:nvGraphicFramePr>
        <p:xfrm>
          <a:off x="4343400" y="2845368"/>
          <a:ext cx="4053918" cy="16504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5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807">
                  <a:extLst>
                    <a:ext uri="{9D8B030D-6E8A-4147-A177-3AD203B41FA5}">
                      <a16:colId xmlns:a16="http://schemas.microsoft.com/office/drawing/2014/main" val="1073821894"/>
                    </a:ext>
                  </a:extLst>
                </a:gridCol>
                <a:gridCol w="1252348">
                  <a:extLst>
                    <a:ext uri="{9D8B030D-6E8A-4147-A177-3AD203B41FA5}">
                      <a16:colId xmlns:a16="http://schemas.microsoft.com/office/drawing/2014/main" val="3957300575"/>
                    </a:ext>
                  </a:extLst>
                </a:gridCol>
                <a:gridCol w="603661">
                  <a:extLst>
                    <a:ext uri="{9D8B030D-6E8A-4147-A177-3AD203B41FA5}">
                      <a16:colId xmlns:a16="http://schemas.microsoft.com/office/drawing/2014/main" val="1486957725"/>
                    </a:ext>
                  </a:extLst>
                </a:gridCol>
              </a:tblGrid>
              <a:tr h="200848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Signatures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KEMs/Encryption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Total</a:t>
                      </a:r>
                    </a:p>
                  </a:txBody>
                  <a:tcPr marL="38663" marR="38663" marT="19332" marB="193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r>
                        <a:rPr lang="en-US" sz="1100" dirty="0"/>
                        <a:t>Lattice-based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/>
                        <a:t>3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marL="38663" marR="38663" marT="19332" marB="193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r>
                        <a:rPr lang="en-US" sz="1100" dirty="0"/>
                        <a:t>Code-based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/>
                        <a:t>0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 marL="38663" marR="38663" marT="19332" marB="193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r>
                        <a:rPr lang="en-US" sz="1100" dirty="0"/>
                        <a:t>Multi-variate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marL="38663" marR="38663" marT="19332" marB="193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r>
                        <a:rPr lang="en-US" sz="1100" dirty="0"/>
                        <a:t>Symmetric-based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marL="38663" marR="38663" marT="19332" marB="193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r>
                        <a:rPr lang="en-US" sz="1100" dirty="0"/>
                        <a:t>Other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marL="38663" marR="38663" marT="19332" marB="193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38663" marR="38663" marT="19332" marB="1933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848">
                <a:tc>
                  <a:txBody>
                    <a:bodyPr/>
                    <a:lstStyle/>
                    <a:p>
                      <a:r>
                        <a:rPr lang="en-US" sz="1100" dirty="0"/>
                        <a:t>Total</a:t>
                      </a:r>
                      <a:endParaRPr lang="en-US" sz="1100" b="1" dirty="0"/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9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17</a:t>
                      </a:r>
                    </a:p>
                  </a:txBody>
                  <a:tcPr marL="38663" marR="38663" marT="19332" marB="193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26</a:t>
                      </a:r>
                    </a:p>
                  </a:txBody>
                  <a:tcPr marL="38663" marR="38663" marT="19332" marB="1933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0CDDF242-0EED-4421-8B87-2145294BF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533806"/>
              </p:ext>
            </p:extLst>
          </p:nvPr>
        </p:nvGraphicFramePr>
        <p:xfrm>
          <a:off x="4648200" y="3581400"/>
          <a:ext cx="4216604" cy="16588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5024">
                  <a:extLst>
                    <a:ext uri="{9D8B030D-6E8A-4147-A177-3AD203B41FA5}">
                      <a16:colId xmlns:a16="http://schemas.microsoft.com/office/drawing/2014/main" val="1073821894"/>
                    </a:ext>
                  </a:extLst>
                </a:gridCol>
                <a:gridCol w="1302605">
                  <a:extLst>
                    <a:ext uri="{9D8B030D-6E8A-4147-A177-3AD203B41FA5}">
                      <a16:colId xmlns:a16="http://schemas.microsoft.com/office/drawing/2014/main" val="3957300575"/>
                    </a:ext>
                  </a:extLst>
                </a:gridCol>
                <a:gridCol w="627887">
                  <a:extLst>
                    <a:ext uri="{9D8B030D-6E8A-4147-A177-3AD203B41FA5}">
                      <a16:colId xmlns:a16="http://schemas.microsoft.com/office/drawing/2014/main" val="1486957725"/>
                    </a:ext>
                  </a:extLst>
                </a:gridCol>
              </a:tblGrid>
              <a:tr h="197747"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Signatures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KEMs/Encryption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Total</a:t>
                      </a:r>
                    </a:p>
                  </a:txBody>
                  <a:tcPr marL="39714" marR="39714" marT="19857" marB="198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30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Lattice-based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 marL="39714" marR="39714" marT="19857" marB="198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0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Code-based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 marL="39714" marR="39714" marT="19857" marB="198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30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Multi-variate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39714" marR="39714" marT="19857" marB="198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30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Symmetric-based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 marL="39714" marR="39714" marT="19857" marB="1985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630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Other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 marL="39714" marR="39714" marT="19857" marB="1985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6304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2"/>
                        </a:solidFill>
                      </a:endParaRPr>
                    </a:p>
                  </a:txBody>
                  <a:tcPr marL="39714" marR="39714" marT="19857" marB="1985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304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Total</a:t>
                      </a:r>
                      <a:endParaRPr lang="en-US" sz="1100" b="1" dirty="0">
                        <a:solidFill>
                          <a:schemeClr val="tx2"/>
                        </a:solidFill>
                      </a:endParaRP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marL="39714" marR="39714" marT="19857" marB="198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2"/>
                          </a:solidFill>
                        </a:rPr>
                        <a:t>15</a:t>
                      </a:r>
                    </a:p>
                  </a:txBody>
                  <a:tcPr marL="39714" marR="39714" marT="19857" marB="1985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46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0D7860-3664-324D-93E8-DF96BFF6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030438"/>
            <a:ext cx="5915025" cy="520529"/>
          </a:xfrm>
        </p:spPr>
        <p:txBody>
          <a:bodyPr>
            <a:normAutofit fontScale="90000"/>
          </a:bodyPr>
          <a:lstStyle/>
          <a:p>
            <a:r>
              <a:rPr lang="en-US" dirty="0"/>
              <a:t>Round 3 results</a:t>
            </a:r>
          </a:p>
        </p:txBody>
      </p:sp>
      <p:graphicFrame>
        <p:nvGraphicFramePr>
          <p:cNvPr id="3" name="Table 30">
            <a:extLst>
              <a:ext uri="{FF2B5EF4-FFF2-40B4-BE49-F238E27FC236}">
                <a16:creationId xmlns:a16="http://schemas.microsoft.com/office/drawing/2014/main" id="{279BDAAA-1577-F13A-F0A4-4C8513CD3C31}"/>
              </a:ext>
            </a:extLst>
          </p:cNvPr>
          <p:cNvGraphicFramePr>
            <a:graphicFrameLocks/>
          </p:cNvGraphicFramePr>
          <p:nvPr/>
        </p:nvGraphicFramePr>
        <p:xfrm>
          <a:off x="292995" y="1449833"/>
          <a:ext cx="6565005" cy="83244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71764">
                  <a:extLst>
                    <a:ext uri="{9D8B030D-6E8A-4147-A177-3AD203B41FA5}">
                      <a16:colId xmlns:a16="http://schemas.microsoft.com/office/drawing/2014/main" val="3554681241"/>
                    </a:ext>
                  </a:extLst>
                </a:gridCol>
                <a:gridCol w="3993241">
                  <a:extLst>
                    <a:ext uri="{9D8B030D-6E8A-4147-A177-3AD203B41FA5}">
                      <a16:colId xmlns:a16="http://schemas.microsoft.com/office/drawing/2014/main" val="4280120118"/>
                    </a:ext>
                  </a:extLst>
                </a:gridCol>
              </a:tblGrid>
              <a:tr h="416221">
                <a:tc>
                  <a:txBody>
                    <a:bodyPr/>
                    <a:lstStyle/>
                    <a:p>
                      <a:r>
                        <a:rPr lang="en-US" sz="1700" dirty="0"/>
                        <a:t>3</a:t>
                      </a:r>
                      <a:r>
                        <a:rPr lang="en-US" sz="1700" baseline="30000" dirty="0"/>
                        <a:t>rd</a:t>
                      </a:r>
                      <a:r>
                        <a:rPr lang="en-US" sz="1700" dirty="0"/>
                        <a:t> round selection (KEM)</a:t>
                      </a:r>
                    </a:p>
                  </a:txBody>
                  <a:tcPr marL="72515" marR="72515" marT="36258" marB="36258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3</a:t>
                      </a:r>
                      <a:r>
                        <a:rPr lang="en-US" sz="1700" baseline="30000" dirty="0"/>
                        <a:t>rd</a:t>
                      </a:r>
                      <a:r>
                        <a:rPr lang="en-US" sz="1700" dirty="0"/>
                        <a:t> round selection (Signatures)</a:t>
                      </a:r>
                    </a:p>
                  </a:txBody>
                  <a:tcPr marL="72515" marR="72515" marT="36258" marB="36258"/>
                </a:tc>
                <a:extLst>
                  <a:ext uri="{0D108BD9-81ED-4DB2-BD59-A6C34878D82A}">
                    <a16:rowId xmlns:a16="http://schemas.microsoft.com/office/drawing/2014/main" val="3611274586"/>
                  </a:ext>
                </a:extLst>
              </a:tr>
              <a:tr h="416221">
                <a:tc>
                  <a:txBody>
                    <a:bodyPr/>
                    <a:lstStyle/>
                    <a:p>
                      <a:r>
                        <a:rPr lang="en-US" sz="1700" b="1" dirty="0"/>
                        <a:t>CRYSTALS-</a:t>
                      </a:r>
                      <a:r>
                        <a:rPr lang="en-US" sz="1700" b="1" dirty="0" err="1"/>
                        <a:t>Kyber</a:t>
                      </a:r>
                      <a:endParaRPr lang="en-US" sz="1700" b="1" dirty="0"/>
                    </a:p>
                  </a:txBody>
                  <a:tcPr marL="72515" marR="72515" marT="36258" marB="36258"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CRYSTALS-Dilithium, Falcon, SPHINCS+</a:t>
                      </a:r>
                    </a:p>
                  </a:txBody>
                  <a:tcPr marL="72515" marR="72515" marT="36258" marB="36258"/>
                </a:tc>
                <a:extLst>
                  <a:ext uri="{0D108BD9-81ED-4DB2-BD59-A6C34878D82A}">
                    <a16:rowId xmlns:a16="http://schemas.microsoft.com/office/drawing/2014/main" val="381966106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5395B00-7819-48C0-7093-4822BE8FFCCB}"/>
              </a:ext>
            </a:extLst>
          </p:cNvPr>
          <p:cNvGrpSpPr/>
          <p:nvPr/>
        </p:nvGrpSpPr>
        <p:grpSpPr>
          <a:xfrm>
            <a:off x="200308" y="2887953"/>
            <a:ext cx="3228692" cy="2198397"/>
            <a:chOff x="4169505" y="2639776"/>
            <a:chExt cx="2900353" cy="21362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D491CB8-3863-73A2-8B64-28B0C6C71428}"/>
                </a:ext>
              </a:extLst>
            </p:cNvPr>
            <p:cNvSpPr/>
            <p:nvPr/>
          </p:nvSpPr>
          <p:spPr>
            <a:xfrm>
              <a:off x="4169505" y="2639776"/>
              <a:ext cx="2900353" cy="213621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38EE09-B9B7-F464-E892-DDD4A4122F32}"/>
                </a:ext>
              </a:extLst>
            </p:cNvPr>
            <p:cNvSpPr txBox="1"/>
            <p:nvPr/>
          </p:nvSpPr>
          <p:spPr>
            <a:xfrm>
              <a:off x="4503776" y="3048588"/>
              <a:ext cx="2439374" cy="1345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4</a:t>
              </a:r>
              <a:r>
                <a:rPr lang="en-US" sz="1400" b="1" baseline="30000" dirty="0"/>
                <a:t>th</a:t>
              </a:r>
              <a:r>
                <a:rPr lang="en-US" sz="1400" b="1" dirty="0"/>
                <a:t> round candidates (all KEMs) evaluated for 18-24 months</a:t>
              </a:r>
            </a:p>
            <a:p>
              <a:pPr marL="160778" indent="-160778">
                <a:buFont typeface="Courier New" panose="02070309020205020404" pitchFamily="49" charset="0"/>
                <a:buChar char="o"/>
              </a:pPr>
              <a:r>
                <a:rPr lang="en-US" sz="1400" dirty="0" err="1">
                  <a:latin typeface="Amasis MT Pro" panose="020B0604020202020204" pitchFamily="18" charset="0"/>
                  <a:cs typeface="Aharoni" panose="02010803020104030203" pitchFamily="2" charset="-79"/>
                </a:rPr>
                <a:t>ClassicMcEliece</a:t>
              </a:r>
              <a:endParaRPr lang="en-US" sz="1400" dirty="0">
                <a:latin typeface="Amasis MT Pro" panose="020B0604020202020204" pitchFamily="18" charset="0"/>
                <a:cs typeface="Aharoni" panose="02010803020104030203" pitchFamily="2" charset="-79"/>
              </a:endParaRPr>
            </a:p>
            <a:p>
              <a:pPr marL="160778" indent="-160778">
                <a:buFont typeface="Courier New" panose="02070309020205020404" pitchFamily="49" charset="0"/>
                <a:buChar char="o"/>
              </a:pPr>
              <a:r>
                <a:rPr lang="en-US" sz="1400" dirty="0">
                  <a:latin typeface="Amasis MT Pro" panose="020B0604020202020204" pitchFamily="18" charset="0"/>
                  <a:cs typeface="Aharoni" panose="02010803020104030203" pitchFamily="2" charset="-79"/>
                </a:rPr>
                <a:t>BIKE</a:t>
              </a:r>
            </a:p>
            <a:p>
              <a:pPr marL="160778" indent="-160778">
                <a:buFont typeface="Courier New" panose="02070309020205020404" pitchFamily="49" charset="0"/>
                <a:buChar char="o"/>
              </a:pPr>
              <a:r>
                <a:rPr lang="en-US" sz="1400" dirty="0">
                  <a:latin typeface="Amasis MT Pro" panose="020B0604020202020204" pitchFamily="18" charset="0"/>
                  <a:cs typeface="Aharoni" panose="02010803020104030203" pitchFamily="2" charset="-79"/>
                </a:rPr>
                <a:t>HQC</a:t>
              </a:r>
            </a:p>
            <a:p>
              <a:pPr marL="160778" indent="-160778">
                <a:buFont typeface="Courier New" panose="02070309020205020404" pitchFamily="49" charset="0"/>
                <a:buChar char="o"/>
              </a:pPr>
              <a:r>
                <a:rPr lang="en-US" sz="1400" dirty="0">
                  <a:latin typeface="Amasis MT Pro" panose="020B0604020202020204" pitchFamily="18" charset="0"/>
                  <a:cs typeface="Aharoni" panose="02010803020104030203" pitchFamily="2" charset="-79"/>
                </a:rPr>
                <a:t>SIKE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A4BE7A9-703E-C1C6-62D4-BF47E5846F49}"/>
              </a:ext>
            </a:extLst>
          </p:cNvPr>
          <p:cNvGrpSpPr/>
          <p:nvPr/>
        </p:nvGrpSpPr>
        <p:grpSpPr>
          <a:xfrm>
            <a:off x="1714499" y="3886200"/>
            <a:ext cx="3377477" cy="1636503"/>
            <a:chOff x="6627812" y="4294570"/>
            <a:chExt cx="4403189" cy="172523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348AD70-275C-86EC-6F91-73725166D699}"/>
                </a:ext>
              </a:extLst>
            </p:cNvPr>
            <p:cNvSpPr/>
            <p:nvPr/>
          </p:nvSpPr>
          <p:spPr>
            <a:xfrm>
              <a:off x="6627812" y="4294570"/>
              <a:ext cx="4403189" cy="172523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14372A-9D04-AEED-292D-54FC8A524555}"/>
                </a:ext>
              </a:extLst>
            </p:cNvPr>
            <p:cNvSpPr txBox="1"/>
            <p:nvPr/>
          </p:nvSpPr>
          <p:spPr>
            <a:xfrm>
              <a:off x="7210390" y="4644881"/>
              <a:ext cx="2279008" cy="326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On-ramp signatures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63B9F4-689E-6805-2F7F-A43EDAE038F6}"/>
                </a:ext>
              </a:extLst>
            </p:cNvPr>
            <p:cNvSpPr txBox="1"/>
            <p:nvPr/>
          </p:nvSpPr>
          <p:spPr>
            <a:xfrm>
              <a:off x="7313483" y="4932398"/>
              <a:ext cx="3512305" cy="681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78" indent="-160778">
                <a:buFont typeface="Wingdings" panose="05000000000000000000" pitchFamily="2" charset="2"/>
                <a:buChar char="Ø"/>
              </a:pPr>
              <a:r>
                <a:rPr lang="en-US" sz="1200" dirty="0"/>
                <a:t>NIST issued a new call for additional signatures – preferably for signatures based on non-lattice problems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615906D-D8A1-1F3D-C6C6-5D5F3909967D}"/>
              </a:ext>
            </a:extLst>
          </p:cNvPr>
          <p:cNvSpPr txBox="1"/>
          <p:nvPr/>
        </p:nvSpPr>
        <p:spPr>
          <a:xfrm>
            <a:off x="283470" y="2368529"/>
            <a:ext cx="7715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See </a:t>
            </a:r>
            <a:r>
              <a:rPr lang="en-US" sz="1350" u="sng" dirty="0">
                <a:solidFill>
                  <a:srgbClr val="0070C0"/>
                </a:solidFill>
              </a:rPr>
              <a:t>NISTIR 8413</a:t>
            </a:r>
            <a:r>
              <a:rPr lang="en-US" sz="1350" dirty="0"/>
              <a:t>, </a:t>
            </a:r>
            <a:r>
              <a:rPr lang="en-US" sz="1050" i="1" dirty="0"/>
              <a:t>Status Report on the 3</a:t>
            </a:r>
            <a:r>
              <a:rPr lang="en-US" sz="1050" i="1" baseline="30000" dirty="0"/>
              <a:t>rd</a:t>
            </a:r>
            <a:r>
              <a:rPr lang="en-US" sz="1050" i="1" dirty="0"/>
              <a:t> Round of the NIST PQC Standardization Process</a:t>
            </a:r>
            <a:r>
              <a:rPr lang="en-US" sz="1350" i="1" dirty="0"/>
              <a:t>,</a:t>
            </a:r>
            <a:r>
              <a:rPr lang="en-US" sz="1350" dirty="0"/>
              <a:t> for the rationale on the selections</a:t>
            </a:r>
          </a:p>
        </p:txBody>
      </p:sp>
      <p:pic>
        <p:nvPicPr>
          <p:cNvPr id="2050" name="Picture 2" descr="NIST Announces First Four Quantum-Resistant Cryptographic Algorithms | NIST">
            <a:extLst>
              <a:ext uri="{FF2B5EF4-FFF2-40B4-BE49-F238E27FC236}">
                <a16:creationId xmlns:a16="http://schemas.microsoft.com/office/drawing/2014/main" id="{5445ABFF-69B2-B74F-70D3-B6959F174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383" y="3120612"/>
            <a:ext cx="3665310" cy="261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11F4D638-41C3-4717-97AC-8945BDAD90B7}"/>
              </a:ext>
            </a:extLst>
          </p:cNvPr>
          <p:cNvSpPr txBox="1">
            <a:spLocks/>
          </p:cNvSpPr>
          <p:nvPr/>
        </p:nvSpPr>
        <p:spPr>
          <a:xfrm>
            <a:off x="225571" y="254886"/>
            <a:ext cx="7886700" cy="694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 cap="all" baseline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Round 3 results</a:t>
            </a:r>
          </a:p>
        </p:txBody>
      </p:sp>
    </p:spTree>
    <p:extLst>
      <p:ext uri="{BB962C8B-B14F-4D97-AF65-F5344CB8AC3E}">
        <p14:creationId xmlns:p14="http://schemas.microsoft.com/office/powerpoint/2010/main" val="250063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E72984-5DA1-E742-8566-7D7D6ECDD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8828"/>
            <a:ext cx="7886700" cy="694039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5FF63C-F8B4-E444-9975-F12DFE2F325F}"/>
              </a:ext>
            </a:extLst>
          </p:cNvPr>
          <p:cNvSpPr txBox="1"/>
          <p:nvPr/>
        </p:nvSpPr>
        <p:spPr>
          <a:xfrm>
            <a:off x="2964240" y="3000264"/>
            <a:ext cx="18473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13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CDFB2A-912E-A844-801E-B82A07819B47}"/>
              </a:ext>
            </a:extLst>
          </p:cNvPr>
          <p:cNvSpPr txBox="1">
            <a:spLocks/>
          </p:cNvSpPr>
          <p:nvPr/>
        </p:nvSpPr>
        <p:spPr>
          <a:xfrm>
            <a:off x="381000" y="4823163"/>
            <a:ext cx="8281015" cy="1786009"/>
          </a:xfrm>
          <a:prstGeom prst="rect">
            <a:avLst/>
          </a:prstGeom>
        </p:spPr>
        <p:txBody>
          <a:bodyPr vert="horz" lIns="51448" tIns="25724" rIns="51448" bIns="25724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dirty="0">
              <a:solidFill>
                <a:schemeClr val="tx2"/>
              </a:solidFill>
            </a:endParaRPr>
          </a:p>
          <a:p>
            <a:pPr marL="192933" indent="-19293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Draft standards for public comment are expected in summer 2023</a:t>
            </a:r>
          </a:p>
          <a:p>
            <a:pPr marL="192933" indent="-192933"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2"/>
              </a:solidFill>
            </a:endParaRPr>
          </a:p>
          <a:p>
            <a:pPr marL="192933" indent="-192933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2"/>
                </a:solidFill>
              </a:rPr>
              <a:t>The first PQC standards should be published in 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EEAAD3-56EC-B733-99A2-4B83AC0C1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7" y="1295400"/>
            <a:ext cx="9000143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F1B154-9F6F-6FCE-8F4B-86A85984F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3" y="3429000"/>
            <a:ext cx="4656617" cy="81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9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E72984-5DA1-E742-8566-7D7D6ECD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Kems</a:t>
            </a:r>
            <a:r>
              <a:rPr lang="en-US" dirty="0"/>
              <a:t> in the 4</a:t>
            </a:r>
            <a:r>
              <a:rPr lang="en-US" baseline="30000" dirty="0"/>
              <a:t>th</a:t>
            </a:r>
            <a:r>
              <a:rPr lang="en-US" dirty="0"/>
              <a:t> 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5FF63C-F8B4-E444-9975-F12DFE2F325F}"/>
              </a:ext>
            </a:extLst>
          </p:cNvPr>
          <p:cNvSpPr txBox="1"/>
          <p:nvPr/>
        </p:nvSpPr>
        <p:spPr>
          <a:xfrm>
            <a:off x="2428876" y="2857500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632E2A-9ED0-F64B-BD8F-5AFF6AFD5139}"/>
              </a:ext>
            </a:extLst>
          </p:cNvPr>
          <p:cNvSpPr txBox="1">
            <a:spLocks/>
          </p:cNvSpPr>
          <p:nvPr/>
        </p:nvSpPr>
        <p:spPr>
          <a:xfrm>
            <a:off x="-76200" y="1524000"/>
            <a:ext cx="8915400" cy="464820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234950">
              <a:buFont typeface="Arial" panose="020B0604020202020204" pitchFamily="34" charset="0"/>
              <a:buChar char="•"/>
            </a:pPr>
            <a:r>
              <a:rPr lang="en-US" sz="2600" dirty="0"/>
              <a:t>Classic McEliece</a:t>
            </a:r>
          </a:p>
          <a:p>
            <a:pPr marL="814388" lvl="1" indent="-173038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NIST is confident in the security</a:t>
            </a:r>
          </a:p>
          <a:p>
            <a:pPr marL="814388" lvl="1" indent="-173038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Smallest ciphertexts, but largest public keys</a:t>
            </a:r>
          </a:p>
          <a:p>
            <a:pPr marL="814388" lvl="1" indent="-173038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We’d like feedback on specific use cases for Classic McEliece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69900" indent="-234950">
              <a:buFont typeface="Arial" panose="020B0604020202020204" pitchFamily="34" charset="0"/>
              <a:buChar char="•"/>
            </a:pPr>
            <a:r>
              <a:rPr lang="en-US" sz="2600" dirty="0"/>
              <a:t>BIKE</a:t>
            </a:r>
          </a:p>
          <a:p>
            <a:pPr marL="862013" lvl="1" indent="-220663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Most competitive performance of 4</a:t>
            </a:r>
            <a:r>
              <a:rPr lang="en-US" sz="1900" baseline="30000" dirty="0">
                <a:solidFill>
                  <a:schemeClr val="tx1"/>
                </a:solidFill>
              </a:rPr>
              <a:t>th</a:t>
            </a:r>
            <a:r>
              <a:rPr lang="en-US" sz="1900" dirty="0">
                <a:solidFill>
                  <a:schemeClr val="tx1"/>
                </a:solidFill>
              </a:rPr>
              <a:t> round candidates</a:t>
            </a:r>
          </a:p>
          <a:p>
            <a:pPr marL="862013" lvl="1" indent="-220663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We encourage vetting of IND-CCA security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69900" indent="-234950">
              <a:buFont typeface="Arial" panose="020B0604020202020204" pitchFamily="34" charset="0"/>
              <a:buChar char="•"/>
            </a:pPr>
            <a:r>
              <a:rPr lang="en-US" sz="2600" dirty="0"/>
              <a:t>HQC</a:t>
            </a:r>
          </a:p>
          <a:p>
            <a:pPr marL="862013" lvl="1" indent="-220663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Offers strong security assurances and mature decryption failure rate analysis</a:t>
            </a:r>
          </a:p>
          <a:p>
            <a:pPr marL="862013" lvl="1" indent="-220663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Larger public keys and ciphertext sizes than BIKE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69900" indent="-234950">
              <a:buFont typeface="Arial" panose="020B0604020202020204" pitchFamily="34" charset="0"/>
              <a:buChar char="•"/>
            </a:pPr>
            <a:r>
              <a:rPr lang="en-US" sz="2600" dirty="0"/>
              <a:t>SIKE</a:t>
            </a:r>
          </a:p>
          <a:p>
            <a:pPr marL="862013" lvl="1" indent="-220663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</a:rPr>
              <a:t>The SIKE team acknowledges that SIKE (and SIDH) are insecure and should not be used</a:t>
            </a:r>
          </a:p>
        </p:txBody>
      </p:sp>
      <p:pic>
        <p:nvPicPr>
          <p:cNvPr id="1026" name="Picture 2" descr="Boxing Round Images – Browse 185,494 Stock Photos, Vectors, and Video |  Adobe Stock">
            <a:extLst>
              <a:ext uri="{FF2B5EF4-FFF2-40B4-BE49-F238E27FC236}">
                <a16:creationId xmlns:a16="http://schemas.microsoft.com/office/drawing/2014/main" id="{4F0D1E1C-2A48-EC46-246F-E008254751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1" t="18981" r="25626" b="19019"/>
          <a:stretch/>
        </p:blipFill>
        <p:spPr bwMode="auto">
          <a:xfrm>
            <a:off x="6934200" y="1565673"/>
            <a:ext cx="1679251" cy="15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0078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67513</TotalTime>
  <Words>1908</Words>
  <Application>Microsoft Macintosh PowerPoint</Application>
  <PresentationFormat>On-screen Show (4:3)</PresentationFormat>
  <Paragraphs>438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Amasis MT Pro</vt:lpstr>
      <vt:lpstr>Arial</vt:lpstr>
      <vt:lpstr>Calibri</vt:lpstr>
      <vt:lpstr>Calibri Light</vt:lpstr>
      <vt:lpstr>Cambria Math</vt:lpstr>
      <vt:lpstr>Courier New</vt:lpstr>
      <vt:lpstr>Tw Cen MT</vt:lpstr>
      <vt:lpstr>Wingdings</vt:lpstr>
      <vt:lpstr>Wingdings 3</vt:lpstr>
      <vt:lpstr>Droplet</vt:lpstr>
      <vt:lpstr>Celestial</vt:lpstr>
      <vt:lpstr>NIST and PQC</vt:lpstr>
      <vt:lpstr>The Quantum Threat</vt:lpstr>
      <vt:lpstr>7 years ago….</vt:lpstr>
      <vt:lpstr>The PQC “Competition”</vt:lpstr>
      <vt:lpstr>Selection criteria</vt:lpstr>
      <vt:lpstr>The first three rounds</vt:lpstr>
      <vt:lpstr>Round 3 results</vt:lpstr>
      <vt:lpstr>Timeline</vt:lpstr>
      <vt:lpstr>The Kems in the 4th round</vt:lpstr>
      <vt:lpstr>An on-ramp for signatures</vt:lpstr>
      <vt:lpstr>Standardization</vt:lpstr>
      <vt:lpstr>Standardization</vt:lpstr>
      <vt:lpstr>Standardization</vt:lpstr>
      <vt:lpstr>IP update</vt:lpstr>
      <vt:lpstr>Standardization</vt:lpstr>
      <vt:lpstr>Standardization</vt:lpstr>
      <vt:lpstr>Standardization</vt:lpstr>
      <vt:lpstr>Standardization</vt:lpstr>
      <vt:lpstr>Transition and migration</vt:lpstr>
      <vt:lpstr>The NCCOE Migration to PQC Project</vt:lpstr>
      <vt:lpstr>The NCCOE Migration to PQC Project</vt:lpstr>
      <vt:lpstr>Conclusion</vt:lpstr>
    </vt:vector>
  </TitlesOfParts>
  <Company>NIST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Impacts of  Quantum Computing</dc:title>
  <dc:creator>Moody, Dustin</dc:creator>
  <cp:lastModifiedBy>Moody, Dustin (Fed)</cp:lastModifiedBy>
  <cp:revision>173</cp:revision>
  <cp:lastPrinted>2013-09-20T21:14:38Z</cp:lastPrinted>
  <dcterms:created xsi:type="dcterms:W3CDTF">2013-07-29T13:52:36Z</dcterms:created>
  <dcterms:modified xsi:type="dcterms:W3CDTF">2023-03-17T15:50:08Z</dcterms:modified>
</cp:coreProperties>
</file>